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3" r:id="rId1"/>
  </p:sldMasterIdLst>
  <p:sldIdLst>
    <p:sldId id="315" r:id="rId2"/>
    <p:sldId id="302" r:id="rId3"/>
    <p:sldId id="295" r:id="rId4"/>
    <p:sldId id="296" r:id="rId5"/>
    <p:sldId id="297" r:id="rId6"/>
    <p:sldId id="298" r:id="rId7"/>
    <p:sldId id="300" r:id="rId8"/>
    <p:sldId id="301" r:id="rId9"/>
    <p:sldId id="257" r:id="rId10"/>
    <p:sldId id="258" r:id="rId11"/>
    <p:sldId id="260" r:id="rId12"/>
    <p:sldId id="281" r:id="rId13"/>
    <p:sldId id="262" r:id="rId14"/>
    <p:sldId id="263" r:id="rId15"/>
    <p:sldId id="264" r:id="rId16"/>
    <p:sldId id="265" r:id="rId17"/>
    <p:sldId id="310" r:id="rId18"/>
    <p:sldId id="311" r:id="rId19"/>
    <p:sldId id="269" r:id="rId20"/>
    <p:sldId id="270" r:id="rId21"/>
    <p:sldId id="276" r:id="rId22"/>
    <p:sldId id="304" r:id="rId23"/>
    <p:sldId id="277" r:id="rId24"/>
    <p:sldId id="305" r:id="rId25"/>
    <p:sldId id="307" r:id="rId26"/>
    <p:sldId id="308" r:id="rId27"/>
    <p:sldId id="278" r:id="rId28"/>
    <p:sldId id="293" r:id="rId29"/>
    <p:sldId id="279" r:id="rId30"/>
    <p:sldId id="313" r:id="rId31"/>
    <p:sldId id="312" r:id="rId32"/>
    <p:sldId id="282" r:id="rId33"/>
    <p:sldId id="291" r:id="rId34"/>
    <p:sldId id="290" r:id="rId35"/>
    <p:sldId id="289" r:id="rId36"/>
    <p:sldId id="292" r:id="rId37"/>
    <p:sldId id="294" r:id="rId38"/>
    <p:sldId id="287" r:id="rId3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0" autoAdjust="0"/>
    <p:restoredTop sz="94660"/>
  </p:normalViewPr>
  <p:slideViewPr>
    <p:cSldViewPr snapToGrid="0">
      <p:cViewPr varScale="1">
        <p:scale>
          <a:sx n="80" d="100"/>
          <a:sy n="80" d="100"/>
        </p:scale>
        <p:origin x="643"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6F428D-E0AA-485C-A134-EB767490581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683CD30-2735-431F-9759-DF48DB1437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E2405F5-1568-4F64-86A0-445086AA221B}"/>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5" name="Нижний колонтитул 4">
            <a:extLst>
              <a:ext uri="{FF2B5EF4-FFF2-40B4-BE49-F238E27FC236}">
                <a16:creationId xmlns:a16="http://schemas.microsoft.com/office/drawing/2014/main" id="{C39B8B48-EB8C-434B-A025-A03591732FB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26B1565-777C-4705-8CA9-7BF4D3E12E62}"/>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2417528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251A70-CFC1-4178-96AB-DD4807E8963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3302668-84D0-44AB-A52B-7D23E1838F8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3980439-2B42-4733-B486-BA3BF7ADDFE4}"/>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5" name="Нижний колонтитул 4">
            <a:extLst>
              <a:ext uri="{FF2B5EF4-FFF2-40B4-BE49-F238E27FC236}">
                <a16:creationId xmlns:a16="http://schemas.microsoft.com/office/drawing/2014/main" id="{26D003E7-E187-49EC-8F0A-5E2BDDC11D1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DCD2395-EF7A-425B-8094-D8E3791F3A4F}"/>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1165439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913CEEEF-4801-47F9-A3DD-6638EEA00A7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0ACF6B3-CC8E-494D-8C56-2E5D7F321D8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1F19448-8267-4A93-8EDB-2A6B54E32100}"/>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5" name="Нижний колонтитул 4">
            <a:extLst>
              <a:ext uri="{FF2B5EF4-FFF2-40B4-BE49-F238E27FC236}">
                <a16:creationId xmlns:a16="http://schemas.microsoft.com/office/drawing/2014/main" id="{10F22A33-70B6-4FCA-AFC8-011A08B41ED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C3A5830-DAEA-41D1-9B83-D0AAD15238BA}"/>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1585883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843B0C"/>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5/12/2025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layout">
    <p:bg>
      <p:bgPr>
        <a:gradFill flip="none" rotWithShape="1">
          <a:gsLst>
            <a:gs pos="0">
              <a:schemeClr val="bg1">
                <a:lumMod val="75000"/>
              </a:schemeClr>
            </a:gs>
            <a:gs pos="50000">
              <a:schemeClr val="accent1">
                <a:lumMod val="0"/>
                <a:lumOff val="100000"/>
              </a:schemeClr>
            </a:gs>
            <a:gs pos="100000">
              <a:schemeClr val="bg1">
                <a:lumMod val="75000"/>
              </a:schemeClr>
            </a:gs>
          </a:gsLst>
          <a:lin ang="162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85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7E02B6-B17E-4178-A0C2-4A0BC39126F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EF2EE9A-E730-4152-B704-188CEE69413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F284159-B270-4A01-8507-AEE30E80C610}"/>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5" name="Нижний колонтитул 4">
            <a:extLst>
              <a:ext uri="{FF2B5EF4-FFF2-40B4-BE49-F238E27FC236}">
                <a16:creationId xmlns:a16="http://schemas.microsoft.com/office/drawing/2014/main" id="{65711F01-C0C0-47E2-919B-3F205C6B8E4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E3546FD-303C-4F54-B4D3-366C16507223}"/>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58510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7E6BBA-6BA2-4E72-91E4-7F923609AD5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18980522-7447-43A4-BA79-E447F1E43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61CD7B2-2973-4B3C-B9E1-025A1032B44F}"/>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5" name="Нижний колонтитул 4">
            <a:extLst>
              <a:ext uri="{FF2B5EF4-FFF2-40B4-BE49-F238E27FC236}">
                <a16:creationId xmlns:a16="http://schemas.microsoft.com/office/drawing/2014/main" id="{8404061C-D9FC-4936-8EBC-66F188684EB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91D20DE-95D3-4F58-B7B5-70B4AB5F69D8}"/>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2751587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080FE8-3316-4F78-A4F8-7EDF5FCE0AC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F6F7C32-D75B-4129-9974-FBC2D655178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D0562DA-10AA-4EB7-96C7-9C991EF55AC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0ADF1DC-3C4D-4574-8965-F406C6F2326B}"/>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6" name="Нижний колонтитул 5">
            <a:extLst>
              <a:ext uri="{FF2B5EF4-FFF2-40B4-BE49-F238E27FC236}">
                <a16:creationId xmlns:a16="http://schemas.microsoft.com/office/drawing/2014/main" id="{6FBC6597-0136-4279-81B8-35C5F632D25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390F4B1-593C-4C28-A692-3EE07FFAB8AE}"/>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104780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239356-2699-431F-B1FA-88DD6096197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D5EB2F9-B8A0-44EC-B94A-759858292C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CF142FE-261B-40E4-97C4-29C5F5D4ED6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787C49D-812F-459C-8EC8-64A7650AD1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DBDD613D-1167-4BB4-8400-863DF4F35FC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13D55310-E39F-445C-ABB2-7F303F211DA2}"/>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8" name="Нижний колонтитул 7">
            <a:extLst>
              <a:ext uri="{FF2B5EF4-FFF2-40B4-BE49-F238E27FC236}">
                <a16:creationId xmlns:a16="http://schemas.microsoft.com/office/drawing/2014/main" id="{53209BFF-AFED-40AD-A41E-519A9A73BB6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78943D3-F72A-4C23-9C53-898C0B8163A4}"/>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4157832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D67F94-090C-490C-935B-2169F8F5B27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41DECCA5-EBEB-4A10-9D6D-EE052526AC54}"/>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4" name="Нижний колонтитул 3">
            <a:extLst>
              <a:ext uri="{FF2B5EF4-FFF2-40B4-BE49-F238E27FC236}">
                <a16:creationId xmlns:a16="http://schemas.microsoft.com/office/drawing/2014/main" id="{E4E27428-FC8F-4B39-A963-430F84CF1980}"/>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474A076-1C6B-4891-A8DD-8E83DA7D86A1}"/>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1877423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03DFC1D-D2D6-43E3-BDFF-9D0228D9B6DF}"/>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3" name="Нижний колонтитул 2">
            <a:extLst>
              <a:ext uri="{FF2B5EF4-FFF2-40B4-BE49-F238E27FC236}">
                <a16:creationId xmlns:a16="http://schemas.microsoft.com/office/drawing/2014/main" id="{D2308FDE-2F25-46A1-87D8-D7126D91F5D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41668519-6E8D-4D67-9C90-0EEFF774AF48}"/>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131517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EDF220-C037-4047-BC68-6CC44B6D4A0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C42D135-FC71-486A-8FC4-D3FFD52EA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DD4EF2F-3A34-4723-81D4-6585CEE2C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FDE8048-9EDE-4050-9E07-FE7528236250}"/>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6" name="Нижний колонтитул 5">
            <a:extLst>
              <a:ext uri="{FF2B5EF4-FFF2-40B4-BE49-F238E27FC236}">
                <a16:creationId xmlns:a16="http://schemas.microsoft.com/office/drawing/2014/main" id="{B6BC6C5A-DBFD-4BDB-BF16-B96EE3BA304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323B6E4-90A2-4332-9D6F-29C4B24D2EA1}"/>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2162781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F8254C-8284-42C5-B3B5-7DAA1F512BD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01EE460-45E8-4E92-9CAC-15A386AFF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952A3A3-B7B4-4B76-A2D1-653C84A8E5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4EFCA9E-053E-4C3C-9BBE-480F701EB7AB}"/>
              </a:ext>
            </a:extLst>
          </p:cNvPr>
          <p:cNvSpPr>
            <a:spLocks noGrp="1"/>
          </p:cNvSpPr>
          <p:nvPr>
            <p:ph type="dt" sz="half" idx="10"/>
          </p:nvPr>
        </p:nvSpPr>
        <p:spPr/>
        <p:txBody>
          <a:bodyPr/>
          <a:lstStyle/>
          <a:p>
            <a:fld id="{CD1DE706-3FA8-4C5A-A4DF-72874D38FD09}" type="datetimeFigureOut">
              <a:rPr lang="ru-RU" smtClean="0"/>
              <a:pPr/>
              <a:t>12.05.2025</a:t>
            </a:fld>
            <a:endParaRPr lang="ru-RU"/>
          </a:p>
        </p:txBody>
      </p:sp>
      <p:sp>
        <p:nvSpPr>
          <p:cNvPr id="6" name="Нижний колонтитул 5">
            <a:extLst>
              <a:ext uri="{FF2B5EF4-FFF2-40B4-BE49-F238E27FC236}">
                <a16:creationId xmlns:a16="http://schemas.microsoft.com/office/drawing/2014/main" id="{1BB0F4A8-F5E1-4629-BC78-1B84E215567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332F7C2-F60C-4FB3-AE18-E918FB13A0D3}"/>
              </a:ext>
            </a:extLst>
          </p:cNvPr>
          <p:cNvSpPr>
            <a:spLocks noGrp="1"/>
          </p:cNvSpPr>
          <p:nvPr>
            <p:ph type="sldNum" sz="quarter" idx="12"/>
          </p:nvPr>
        </p:nvSpPr>
        <p:spPr/>
        <p:txBody>
          <a:bodyPr/>
          <a:lstStyle/>
          <a:p>
            <a:fld id="{2C8FD01E-1E1A-4945-8682-0F31AAC7C38D}" type="slidenum">
              <a:rPr lang="ru-RU" smtClean="0"/>
              <a:pPr/>
              <a:t>‹#›</a:t>
            </a:fld>
            <a:endParaRPr lang="ru-RU"/>
          </a:p>
        </p:txBody>
      </p:sp>
    </p:spTree>
    <p:extLst>
      <p:ext uri="{BB962C8B-B14F-4D97-AF65-F5344CB8AC3E}">
        <p14:creationId xmlns:p14="http://schemas.microsoft.com/office/powerpoint/2010/main" val="362534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E5181C-C016-444B-927A-776187C1CC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3C94BA4-9951-44AF-B841-884F40C90E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1D24C3D-5BC8-4D79-810D-7EA1FA447B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DE706-3FA8-4C5A-A4DF-72874D38FD09}" type="datetimeFigureOut">
              <a:rPr lang="ru-RU" smtClean="0"/>
              <a:pPr/>
              <a:t>12.05.2025</a:t>
            </a:fld>
            <a:endParaRPr lang="ru-RU"/>
          </a:p>
        </p:txBody>
      </p:sp>
      <p:sp>
        <p:nvSpPr>
          <p:cNvPr id="5" name="Нижний колонтитул 4">
            <a:extLst>
              <a:ext uri="{FF2B5EF4-FFF2-40B4-BE49-F238E27FC236}">
                <a16:creationId xmlns:a16="http://schemas.microsoft.com/office/drawing/2014/main" id="{2B638F31-C504-4A3B-97DB-1C0A166F1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0D19DE6-9879-47E0-89EF-D7891339B0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FD01E-1E1A-4945-8682-0F31AAC7C38D}" type="slidenum">
              <a:rPr lang="ru-RU" smtClean="0"/>
              <a:pPr/>
              <a:t>‹#›</a:t>
            </a:fld>
            <a:endParaRPr lang="ru-RU"/>
          </a:p>
        </p:txBody>
      </p:sp>
    </p:spTree>
    <p:extLst>
      <p:ext uri="{BB962C8B-B14F-4D97-AF65-F5344CB8AC3E}">
        <p14:creationId xmlns:p14="http://schemas.microsoft.com/office/powerpoint/2010/main" val="2505684199"/>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sed-rada.gov.ua/rozporyadzhennya-nachalnika-sievierodoneckoyi-mva-no1092-va" TargetMode="External"/><Relationship Id="rId2" Type="http://schemas.openxmlformats.org/officeDocument/2006/relationships/hyperlink" Target="https://sed-rada.gov.ua/rozporyadzhennya-nachalnika-sievierodoneckoyi-mva-no1142-va" TargetMode="Externa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hyperlink" Target="https://sed-rada.gov.ua/rozporyadzhennya-nachalnika-sievierodoneckoyi-mva-no100-va" TargetMode="External"/><Relationship Id="rId2" Type="http://schemas.openxmlformats.org/officeDocument/2006/relationships/hyperlink" Target="https://sed-rada.gov.ua/rozporyadzhennya-nachalnika-sievierodoneckoyi-mva-no1102-va"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emf"/></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sed-rada.gov.ua/2024-2027-roki/programa-socialno-ekonomichnogo-i-kulturnogo-rozvitku-sievierodoneckoyi-miskoyi-teritorialnoyi-gromadi-na-2024-2027-roki" TargetMode="External"/><Relationship Id="rId2" Type="http://schemas.openxmlformats.org/officeDocument/2006/relationships/hyperlink" Target="https://sed-rada.gov.ua/strategiya-rozvitku-sievierodoneckoyi-miskoyi-teritorialnoyi-gromadi-na-period-2021-2027-roku/strategiya-rozvitku-sievierodoneckoyi-miskoyi-teritorialnoyi-gromadi-na-period-2021-2027-roki" TargetMode="Externa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75B217-DAB4-9235-F0C0-4E1D30C2D7AF}"/>
              </a:ext>
            </a:extLst>
          </p:cNvPr>
          <p:cNvSpPr txBox="1"/>
          <p:nvPr/>
        </p:nvSpPr>
        <p:spPr>
          <a:xfrm>
            <a:off x="1775520" y="1604797"/>
            <a:ext cx="9505056" cy="2965364"/>
          </a:xfrm>
          <a:prstGeom prst="rect">
            <a:avLst/>
          </a:prstGeom>
          <a:noFill/>
        </p:spPr>
        <p:txBody>
          <a:bodyPr wrap="square">
            <a:spAutoFit/>
          </a:bodyPr>
          <a:lstStyle/>
          <a:p>
            <a:pPr algn="ctr"/>
            <a:endParaRPr lang="uk-UA" sz="2667" kern="0" dirty="0">
              <a:solidFill>
                <a:schemeClr val="bg1"/>
              </a:solidFill>
              <a:latin typeface="Cambria" panose="02040503050406030204" pitchFamily="18" charset="0"/>
              <a:ea typeface="Times New Roman" panose="02020603050405020304" pitchFamily="18" charset="0"/>
              <a:cs typeface="Times New Roman" panose="02020603050405020304" pitchFamily="18" charset="0"/>
            </a:endParaRPr>
          </a:p>
          <a:p>
            <a:pPr algn="ctr"/>
            <a:r>
              <a:rPr lang="uk-UA" sz="2667" b="1" dirty="0">
                <a:solidFill>
                  <a:schemeClr val="bg1"/>
                </a:solidFill>
                <a:latin typeface="Cambria" panose="02040503050406030204" pitchFamily="18" charset="0"/>
              </a:rPr>
              <a:t>ШКОЛА ВІДНОВЛЕННЯ ГРОМАД З НАУКМА</a:t>
            </a:r>
          </a:p>
          <a:p>
            <a:pPr algn="ctr"/>
            <a:endParaRPr lang="uk-UA" sz="2667" b="1" dirty="0">
              <a:solidFill>
                <a:schemeClr val="bg1"/>
              </a:solidFill>
              <a:latin typeface="Cambria" panose="02040503050406030204" pitchFamily="18" charset="0"/>
            </a:endParaRPr>
          </a:p>
          <a:p>
            <a:pPr algn="ctr"/>
            <a:r>
              <a:rPr lang="uk-UA" sz="2667" b="1" dirty="0">
                <a:solidFill>
                  <a:schemeClr val="bg1"/>
                </a:solidFill>
                <a:latin typeface="Cambria" panose="02040503050406030204" pitchFamily="18" charset="0"/>
              </a:rPr>
              <a:t>ПРОФІЛЬ ______________________</a:t>
            </a:r>
          </a:p>
          <a:p>
            <a:pPr algn="ctr"/>
            <a:r>
              <a:rPr lang="uk-UA" sz="2667" b="1" dirty="0">
                <a:solidFill>
                  <a:schemeClr val="bg1"/>
                </a:solidFill>
                <a:latin typeface="Cambria" panose="02040503050406030204" pitchFamily="18" charset="0"/>
              </a:rPr>
              <a:t>ГРОМАДИ ПЕРІОДУ ВІДНОВЛЕННЯ</a:t>
            </a:r>
          </a:p>
          <a:p>
            <a:pPr algn="ctr"/>
            <a:r>
              <a:rPr lang="uk-UA" sz="2667" dirty="0">
                <a:solidFill>
                  <a:schemeClr val="bg1"/>
                </a:solidFill>
                <a:latin typeface="Cambria" panose="02040503050406030204" pitchFamily="18" charset="0"/>
              </a:rPr>
              <a:t>навчальна програма професійного розвитку для лідерів громад України</a:t>
            </a:r>
            <a:endParaRPr sz="2667" dirty="0">
              <a:solidFill>
                <a:schemeClr val="bg1"/>
              </a:solidFill>
              <a:latin typeface="Cambria" panose="02040503050406030204" pitchFamily="18" charset="0"/>
            </a:endParaRPr>
          </a:p>
        </p:txBody>
      </p:sp>
      <p:sp>
        <p:nvSpPr>
          <p:cNvPr id="4" name="TextBox 3">
            <a:extLst>
              <a:ext uri="{FF2B5EF4-FFF2-40B4-BE49-F238E27FC236}">
                <a16:creationId xmlns:a16="http://schemas.microsoft.com/office/drawing/2014/main" id="{160F686A-AF44-42F8-B1D7-D6BD8110F628}"/>
              </a:ext>
            </a:extLst>
          </p:cNvPr>
          <p:cNvSpPr txBox="1"/>
          <p:nvPr/>
        </p:nvSpPr>
        <p:spPr>
          <a:xfrm>
            <a:off x="1331640" y="1203598"/>
            <a:ext cx="7128792" cy="2246769"/>
          </a:xfrm>
          <a:prstGeom prst="rect">
            <a:avLst/>
          </a:prstGeom>
          <a:noFill/>
        </p:spPr>
        <p:txBody>
          <a:bodyPr wrap="square">
            <a:spAutoFit/>
          </a:bodyPr>
          <a:lstStyle/>
          <a:p>
            <a:pPr algn="ctr"/>
            <a:endParaRPr lang="uk-UA" sz="2000" kern="0" dirty="0">
              <a:solidFill>
                <a:schemeClr val="bg1"/>
              </a:solidFill>
              <a:effectLst/>
              <a:latin typeface="Cambria" panose="02040503050406030204" pitchFamily="18" charset="0"/>
              <a:ea typeface="Times New Roman" panose="02020603050405020304" pitchFamily="18" charset="0"/>
              <a:cs typeface="Times New Roman" panose="02020603050405020304" pitchFamily="18" charset="0"/>
            </a:endParaRPr>
          </a:p>
          <a:p>
            <a:pPr algn="ctr"/>
            <a:r>
              <a:rPr lang="uk-UA" sz="2000" b="1" dirty="0">
                <a:solidFill>
                  <a:schemeClr val="bg1"/>
                </a:solidFill>
                <a:latin typeface="Cambria" panose="02040503050406030204" pitchFamily="18" charset="0"/>
              </a:rPr>
              <a:t>ШКОЛА ВІДНОВЛЕННЯ ГРОМАД З НАУКМА</a:t>
            </a:r>
          </a:p>
          <a:p>
            <a:pPr algn="ctr"/>
            <a:endParaRPr lang="uk-UA" sz="2000" b="1" dirty="0">
              <a:solidFill>
                <a:schemeClr val="bg1"/>
              </a:solidFill>
              <a:latin typeface="Cambria" panose="02040503050406030204" pitchFamily="18" charset="0"/>
            </a:endParaRPr>
          </a:p>
          <a:p>
            <a:pPr algn="ctr"/>
            <a:r>
              <a:rPr lang="uk-UA" sz="2000" b="1" dirty="0">
                <a:solidFill>
                  <a:schemeClr val="bg1"/>
                </a:solidFill>
                <a:latin typeface="Cambria" panose="02040503050406030204" pitchFamily="18" charset="0"/>
              </a:rPr>
              <a:t>ПРОФІЛЬ ______________________</a:t>
            </a:r>
          </a:p>
          <a:p>
            <a:pPr algn="ctr"/>
            <a:r>
              <a:rPr lang="uk-UA" sz="2000" b="1" dirty="0">
                <a:solidFill>
                  <a:schemeClr val="bg1"/>
                </a:solidFill>
                <a:latin typeface="Cambria" panose="02040503050406030204" pitchFamily="18" charset="0"/>
              </a:rPr>
              <a:t>ГРОМАДИ ПЕРІОДУ ВІДНОВЛЕННЯ</a:t>
            </a:r>
          </a:p>
          <a:p>
            <a:pPr algn="ctr"/>
            <a:r>
              <a:rPr lang="uk-UA" sz="2000" dirty="0">
                <a:solidFill>
                  <a:schemeClr val="bg1"/>
                </a:solidFill>
                <a:latin typeface="Cambria" panose="02040503050406030204" pitchFamily="18" charset="0"/>
              </a:rPr>
              <a:t>навчальна програма професійного розвитку для лідерів громад України</a:t>
            </a:r>
            <a:endParaRPr sz="2000" dirty="0">
              <a:solidFill>
                <a:schemeClr val="bg1"/>
              </a:solidFill>
              <a:latin typeface="Cambria" panose="02040503050406030204" pitchFamily="18" charset="0"/>
            </a:endParaRPr>
          </a:p>
        </p:txBody>
      </p:sp>
      <p:pic>
        <p:nvPicPr>
          <p:cNvPr id="6" name="Рисунок 5">
            <a:extLst>
              <a:ext uri="{FF2B5EF4-FFF2-40B4-BE49-F238E27FC236}">
                <a16:creationId xmlns:a16="http://schemas.microsoft.com/office/drawing/2014/main" id="{14A43028-98BC-4EDC-95AA-DB1E31523705}"/>
              </a:ext>
            </a:extLst>
          </p:cNvPr>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E7A14F15-4051-454F-9E67-5745A060D84F}"/>
              </a:ext>
            </a:extLst>
          </p:cNvPr>
          <p:cNvSpPr/>
          <p:nvPr/>
        </p:nvSpPr>
        <p:spPr>
          <a:xfrm>
            <a:off x="403655" y="0"/>
            <a:ext cx="11021025" cy="3847207"/>
          </a:xfrm>
          <a:prstGeom prst="rect">
            <a:avLst/>
          </a:prstGeom>
        </p:spPr>
        <p:txBody>
          <a:bodyPr wrap="square">
            <a:spAutoFit/>
          </a:bodyPr>
          <a:lstStyle/>
          <a:p>
            <a:pPr indent="457200" algn="just"/>
            <a:endParaRPr lang="uk-UA" sz="1600" dirty="0">
              <a:latin typeface="Times New Roman" panose="02020603050405020304" pitchFamily="18" charset="0"/>
              <a:ea typeface="Calibri" panose="020F0502020204030204" pitchFamily="34" charset="0"/>
            </a:endParaRPr>
          </a:p>
          <a:p>
            <a:pPr indent="457200" algn="just"/>
            <a:endParaRPr lang="uk-UA" sz="1600" dirty="0">
              <a:latin typeface="Times New Roman" panose="02020603050405020304" pitchFamily="18" charset="0"/>
              <a:ea typeface="Calibri" panose="020F0502020204030204" pitchFamily="34" charset="0"/>
            </a:endParaRPr>
          </a:p>
          <a:p>
            <a:pPr indent="457200" algn="just"/>
            <a:r>
              <a:rPr lang="uk-UA" b="1" dirty="0">
                <a:latin typeface="Times New Roman" panose="02020603050405020304" pitchFamily="18" charset="0"/>
                <a:ea typeface="Calibri" panose="020F0502020204030204" pitchFamily="34" charset="0"/>
              </a:rPr>
              <a:t>Відновлення бізнесу</a:t>
            </a:r>
          </a:p>
          <a:p>
            <a:pPr indent="457200" algn="just"/>
            <a:endParaRPr lang="uk-UA" b="1" dirty="0">
              <a:latin typeface="Times New Roman" panose="02020603050405020304" pitchFamily="18" charset="0"/>
              <a:ea typeface="Calibri" panose="020F0502020204030204" pitchFamily="34" charset="0"/>
            </a:endParaRPr>
          </a:p>
          <a:p>
            <a:pPr indent="457200" algn="just"/>
            <a:r>
              <a:rPr lang="uk-UA" sz="1600" dirty="0">
                <a:latin typeface="Times New Roman" panose="02020603050405020304" pitchFamily="18" charset="0"/>
                <a:ea typeface="Calibri" panose="020F0502020204030204" pitchFamily="34" charset="0"/>
              </a:rPr>
              <a:t>Внаслідок агресії РФ проти України критично постраждав виробничий потенціал Сєвєродонецької МТГ -  пошкоджено близько 80 %. Щоб зберегти функціонування та забезпечити безпеку працівників більшість промислових підприємств змушені були </a:t>
            </a:r>
            <a:r>
              <a:rPr lang="uk-UA" sz="1600" dirty="0" err="1">
                <a:latin typeface="Times New Roman" panose="02020603050405020304" pitchFamily="18" charset="0"/>
                <a:ea typeface="Calibri" panose="020F0502020204030204" pitchFamily="34" charset="0"/>
              </a:rPr>
              <a:t>релокуватись</a:t>
            </a:r>
            <a:r>
              <a:rPr lang="uk-UA" sz="1600" dirty="0">
                <a:latin typeface="Times New Roman" panose="02020603050405020304" pitchFamily="18" charset="0"/>
                <a:ea typeface="Calibri" panose="020F0502020204030204" pitchFamily="34" charset="0"/>
              </a:rPr>
              <a:t> в безпечні регіони України</a:t>
            </a:r>
            <a:r>
              <a:rPr lang="uk-UA" sz="1600" dirty="0">
                <a:latin typeface="Times New Roman" panose="02020603050405020304" pitchFamily="18" charset="0"/>
                <a:ea typeface="Times New Roman" panose="02020603050405020304" pitchFamily="18" charset="0"/>
              </a:rPr>
              <a:t>:</a:t>
            </a:r>
          </a:p>
          <a:p>
            <a:pPr indent="457200" algn="just"/>
            <a:r>
              <a:rPr lang="uk-UA" sz="1600" dirty="0">
                <a:latin typeface="Times New Roman" panose="02020603050405020304" pitchFamily="18" charset="0"/>
              </a:rPr>
              <a:t>● </a:t>
            </a:r>
            <a:r>
              <a:rPr lang="uk-UA" sz="1600" dirty="0">
                <a:latin typeface="Times New Roman" panose="02020603050405020304" pitchFamily="18" charset="0"/>
                <a:ea typeface="Calibri" panose="020F0502020204030204" pitchFamily="34" charset="0"/>
              </a:rPr>
              <a:t>ПрАТ «Сєвєродонецьке об’єднання «АЗОТ»; </a:t>
            </a:r>
            <a:r>
              <a:rPr lang="uk-UA" sz="1600" dirty="0">
                <a:latin typeface="Times New Roman" panose="02020603050405020304" pitchFamily="18" charset="0"/>
              </a:rPr>
              <a:t>● ВКФ ТОВ «ТАНА»  ●</a:t>
            </a:r>
            <a:r>
              <a:rPr lang="uk-UA" sz="1600" dirty="0">
                <a:latin typeface="Times New Roman" panose="02020603050405020304" pitchFamily="18" charset="0"/>
                <a:ea typeface="Calibri" panose="020F0502020204030204" pitchFamily="34" charset="0"/>
              </a:rPr>
              <a:t> ПП «</a:t>
            </a:r>
            <a:r>
              <a:rPr lang="uk-UA" sz="1600" dirty="0" err="1">
                <a:latin typeface="Times New Roman" panose="02020603050405020304" pitchFamily="18" charset="0"/>
                <a:ea typeface="Calibri" panose="020F0502020204030204" pitchFamily="34" charset="0"/>
              </a:rPr>
              <a:t>Хімпостачальник</a:t>
            </a:r>
            <a:r>
              <a:rPr lang="uk-UA" sz="1600" dirty="0">
                <a:latin typeface="Times New Roman" panose="02020603050405020304" pitchFamily="18" charset="0"/>
                <a:ea typeface="Calibri" panose="020F0502020204030204" pitchFamily="34" charset="0"/>
              </a:rPr>
              <a:t>»</a:t>
            </a:r>
            <a:r>
              <a:rPr lang="uk-UA" sz="1600" dirty="0">
                <a:latin typeface="Times New Roman" panose="02020603050405020304" pitchFamily="18" charset="0"/>
              </a:rPr>
              <a:t> ● </a:t>
            </a:r>
            <a:r>
              <a:rPr lang="uk-UA" sz="1600" dirty="0">
                <a:latin typeface="Times New Roman" panose="02020603050405020304" pitchFamily="18" charset="0"/>
                <a:ea typeface="Calibri" panose="020F0502020204030204" pitchFamily="34" charset="0"/>
              </a:rPr>
              <a:t>ПрАТ «СНВО «Імпульс»; </a:t>
            </a:r>
            <a:r>
              <a:rPr lang="uk-UA" sz="1600" dirty="0">
                <a:latin typeface="Times New Roman" panose="02020603050405020304" pitchFamily="18" charset="0"/>
              </a:rPr>
              <a:t>● </a:t>
            </a:r>
            <a:r>
              <a:rPr lang="uk-UA" sz="1600" dirty="0">
                <a:latin typeface="Times New Roman" panose="02020603050405020304" pitchFamily="18" charset="0"/>
                <a:ea typeface="Calibri" panose="020F0502020204030204" pitchFamily="34" charset="0"/>
              </a:rPr>
              <a:t>ТОВ «НВП «</a:t>
            </a:r>
            <a:r>
              <a:rPr lang="uk-UA" sz="1600" dirty="0" err="1">
                <a:latin typeface="Times New Roman" panose="02020603050405020304" pitchFamily="18" charset="0"/>
                <a:ea typeface="Calibri" panose="020F0502020204030204" pitchFamily="34" charset="0"/>
              </a:rPr>
              <a:t>Мікротерм</a:t>
            </a:r>
            <a:r>
              <a:rPr lang="uk-UA" sz="1600"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rPr>
              <a:t>● </a:t>
            </a:r>
            <a:r>
              <a:rPr lang="uk-UA" sz="1600" dirty="0">
                <a:latin typeface="Times New Roman" panose="02020603050405020304" pitchFamily="18" charset="0"/>
                <a:ea typeface="Calibri" panose="020F0502020204030204" pitchFamily="34" charset="0"/>
              </a:rPr>
              <a:t>ТОВ «Науково-виробниче об’єднання «Склопластик»; </a:t>
            </a:r>
            <a:r>
              <a:rPr lang="uk-UA" sz="1600" dirty="0">
                <a:latin typeface="Times New Roman" panose="02020603050405020304" pitchFamily="18" charset="0"/>
              </a:rPr>
              <a:t>● </a:t>
            </a:r>
            <a:r>
              <a:rPr lang="uk-UA" sz="1600" dirty="0">
                <a:latin typeface="Times New Roman" panose="02020603050405020304" pitchFamily="18" charset="0"/>
                <a:ea typeface="Calibri" panose="020F0502020204030204" pitchFamily="34" charset="0"/>
              </a:rPr>
              <a:t>ПрАТ «Сєвєродонецький ОРГХІМ».</a:t>
            </a:r>
          </a:p>
          <a:p>
            <a:pPr lvl="0" algn="just">
              <a:spcAft>
                <a:spcPts val="800"/>
              </a:spcAft>
              <a:buSzPts val="1400"/>
              <a:tabLst>
                <a:tab pos="630555" algn="l"/>
              </a:tabLst>
            </a:pPr>
            <a:r>
              <a:rPr lang="uk-UA" sz="1600" dirty="0">
                <a:latin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ea typeface="Calibri" panose="020F0502020204030204" pitchFamily="34" charset="0"/>
              </a:rPr>
              <a:t>Сєвєродонецька МВА тісно співпрацює з </a:t>
            </a:r>
            <a:r>
              <a:rPr lang="uk-UA" sz="1600" dirty="0" err="1">
                <a:latin typeface="Times New Roman" panose="02020603050405020304" pitchFamily="18" charset="0"/>
                <a:ea typeface="Calibri" panose="020F0502020204030204" pitchFamily="34" charset="0"/>
              </a:rPr>
              <a:t>релокованими</a:t>
            </a:r>
            <a:r>
              <a:rPr lang="uk-UA" sz="1600" dirty="0">
                <a:latin typeface="Times New Roman" panose="02020603050405020304" pitchFamily="18" charset="0"/>
                <a:ea typeface="Calibri" panose="020F0502020204030204" pitchFamily="34" charset="0"/>
              </a:rPr>
              <a:t> підприємствами: створено каталог таких підприємств та їх продукції; проводиться робота з пошуку потенційних інвесторів для відновлення роботи </a:t>
            </a:r>
            <a:r>
              <a:rPr lang="uk-UA" sz="1600" dirty="0" err="1">
                <a:latin typeface="Times New Roman" panose="02020603050405020304" pitchFamily="18" charset="0"/>
                <a:ea typeface="Calibri" panose="020F0502020204030204" pitchFamily="34" charset="0"/>
              </a:rPr>
              <a:t>релокованих</a:t>
            </a:r>
            <a:r>
              <a:rPr lang="uk-UA" sz="1600" dirty="0">
                <a:latin typeface="Times New Roman" panose="02020603050405020304" pitchFamily="18" charset="0"/>
                <a:ea typeface="Calibri" panose="020F0502020204030204" pitchFamily="34" charset="0"/>
              </a:rPr>
              <a:t> підприємств та реалізації інвестиційних </a:t>
            </a:r>
            <a:r>
              <a:rPr lang="uk-UA" sz="1600" dirty="0" err="1">
                <a:latin typeface="Times New Roman" panose="02020603050405020304" pitchFamily="18" charset="0"/>
                <a:ea typeface="Calibri" panose="020F0502020204030204" pitchFamily="34" charset="0"/>
              </a:rPr>
              <a:t>проєктів</a:t>
            </a:r>
            <a:r>
              <a:rPr lang="uk-UA" sz="1600" dirty="0">
                <a:latin typeface="Times New Roman" panose="02020603050405020304" pitchFamily="18" charset="0"/>
                <a:ea typeface="Calibri" panose="020F0502020204030204" pitchFamily="34" charset="0"/>
              </a:rPr>
              <a:t>. Приймається участь в міжнародних та регіональних форумах, виставках та конференціях, спрямованих на залучення донорської допомоги для підтримки бізнесу та діяльності комунальних підприємств і установ.	</a:t>
            </a:r>
            <a:endParaRPr lang="uk-UA" sz="1600" dirty="0">
              <a:latin typeface="Times New Roman" panose="02020603050405020304" pitchFamily="18" charset="0"/>
              <a:cs typeface="Times New Roman" panose="02020603050405020304" pitchFamily="18" charset="0"/>
            </a:endParaRPr>
          </a:p>
        </p:txBody>
      </p:sp>
      <p:pic>
        <p:nvPicPr>
          <p:cNvPr id="3" name="Picture 2" descr="Перелік послуг, які надаються в органах соціального захисту населення  станом на 19.05.2022 року – Соціальний захист Харкова">
            <a:extLst>
              <a:ext uri="{FF2B5EF4-FFF2-40B4-BE49-F238E27FC236}">
                <a16:creationId xmlns:a16="http://schemas.microsoft.com/office/drawing/2014/main" id="{DFF650CB-2451-4CC4-8BAE-9C8F86963F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5484" y="3799880"/>
            <a:ext cx="3919196" cy="260915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03655" y="3558462"/>
            <a:ext cx="6664411" cy="1569660"/>
          </a:xfrm>
          <a:prstGeom prst="rect">
            <a:avLst/>
          </a:prstGeom>
        </p:spPr>
        <p:txBody>
          <a:bodyPr wrap="square">
            <a:spAutoFit/>
          </a:bodyPr>
          <a:lstStyle/>
          <a:p>
            <a:pPr algn="just"/>
            <a:r>
              <a:rPr lang="uk-UA" sz="1600" dirty="0">
                <a:latin typeface="Times New Roman" panose="02020603050405020304" pitchFamily="18" charset="0"/>
                <a:cs typeface="Times New Roman" panose="02020603050405020304" pitchFamily="18" charset="0"/>
              </a:rPr>
              <a:t>     За участі КП «Сєвєродонецьке агентство інвестицій та розвитку» було о</a:t>
            </a:r>
            <a:r>
              <a:rPr lang="uk-UA" sz="1600" dirty="0">
                <a:latin typeface="Times New Roman" panose="02020603050405020304" pitchFamily="18" charset="0"/>
                <a:ea typeface="Calibri" panose="020F0502020204030204" pitchFamily="34" charset="0"/>
              </a:rPr>
              <a:t>рганізовано методологічну допомогу </a:t>
            </a:r>
            <a:r>
              <a:rPr lang="uk-UA" sz="1600" dirty="0" err="1">
                <a:latin typeface="Times New Roman" panose="02020603050405020304" pitchFamily="18" charset="0"/>
                <a:ea typeface="Calibri" panose="020F0502020204030204" pitchFamily="34" charset="0"/>
              </a:rPr>
              <a:t>релокованому</a:t>
            </a:r>
            <a:r>
              <a:rPr lang="uk-UA" sz="1600" dirty="0">
                <a:latin typeface="Times New Roman" panose="02020603050405020304" pitchFamily="18" charset="0"/>
                <a:ea typeface="Calibri" panose="020F0502020204030204" pitchFamily="34" charset="0"/>
              </a:rPr>
              <a:t> малому та середньому бізнесу, а також с</a:t>
            </a:r>
            <a:r>
              <a:rPr lang="uk-UA" sz="1600" dirty="0">
                <a:latin typeface="Times New Roman" panose="02020603050405020304" pitchFamily="18" charset="0"/>
                <a:cs typeface="Times New Roman" panose="02020603050405020304" pitchFamily="18" charset="0"/>
              </a:rPr>
              <a:t>пільно з представниками бізнесу підготовлено та подано на конкурси 24 грантові заявки, за результатами яких суб'єкти господарювання отримали 11 грантів від міжнародних фондів на загальну суму 986 195,00 грн.</a:t>
            </a:r>
            <a:r>
              <a:rPr lang="uk-UA" sz="1600" dirty="0">
                <a:solidFill>
                  <a:prstClr val="black"/>
                </a:solidFill>
                <a:latin typeface="Times New Roman" panose="02020603050405020304" pitchFamily="18" charset="0"/>
                <a:cs typeface="Times New Roman" panose="02020603050405020304" pitchFamily="18" charset="0"/>
              </a:rPr>
              <a:t> </a:t>
            </a:r>
            <a:endParaRPr lang="uk-UA" sz="1600" dirty="0"/>
          </a:p>
        </p:txBody>
      </p:sp>
    </p:spTree>
    <p:extLst>
      <p:ext uri="{BB962C8B-B14F-4D97-AF65-F5344CB8AC3E}">
        <p14:creationId xmlns:p14="http://schemas.microsoft.com/office/powerpoint/2010/main" val="316227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E6C6A9B-2AE6-4403-A7F2-AEBDFE616150}"/>
              </a:ext>
            </a:extLst>
          </p:cNvPr>
          <p:cNvSpPr/>
          <p:nvPr/>
        </p:nvSpPr>
        <p:spPr>
          <a:xfrm>
            <a:off x="760127" y="213064"/>
            <a:ext cx="10789721" cy="2523768"/>
          </a:xfrm>
          <a:prstGeom prst="rect">
            <a:avLst/>
          </a:prstGeom>
        </p:spPr>
        <p:txBody>
          <a:bodyPr wrap="square">
            <a:spAutoFit/>
          </a:bodyPr>
          <a:lstStyle/>
          <a:p>
            <a:endParaRPr lang="uk-UA" sz="2000" dirty="0">
              <a:solidFill>
                <a:prstClr val="black"/>
              </a:solidFill>
              <a:latin typeface="Times New Roman" panose="02020603050405020304" pitchFamily="18" charset="0"/>
              <a:cs typeface="Times New Roman" panose="02020603050405020304" pitchFamily="18" charset="0"/>
            </a:endParaRPr>
          </a:p>
          <a:p>
            <a:r>
              <a:rPr lang="uk-UA" dirty="0">
                <a:solidFill>
                  <a:prstClr val="black"/>
                </a:solidFill>
                <a:latin typeface="Times New Roman" panose="02020603050405020304" pitchFamily="18" charset="0"/>
                <a:cs typeface="Times New Roman" panose="02020603050405020304" pitchFamily="18" charset="0"/>
              </a:rPr>
              <a:t>    </a:t>
            </a:r>
          </a:p>
          <a:p>
            <a:endParaRPr lang="uk-UA" sz="2000" dirty="0">
              <a:solidFill>
                <a:prstClr val="black"/>
              </a:solidFill>
              <a:latin typeface="Times New Roman" panose="02020603050405020304" pitchFamily="18" charset="0"/>
              <a:cs typeface="Times New Roman" panose="02020603050405020304" pitchFamily="18" charset="0"/>
            </a:endParaRPr>
          </a:p>
          <a:p>
            <a:endParaRPr lang="uk-UA" sz="2000" dirty="0">
              <a:solidFill>
                <a:prstClr val="black"/>
              </a:solidFill>
              <a:latin typeface="Times New Roman" panose="02020603050405020304" pitchFamily="18" charset="0"/>
              <a:cs typeface="Times New Roman" panose="02020603050405020304" pitchFamily="18" charset="0"/>
            </a:endParaRPr>
          </a:p>
          <a:p>
            <a:endParaRPr lang="uk-UA" sz="2000" dirty="0">
              <a:solidFill>
                <a:prstClr val="black"/>
              </a:solidFill>
              <a:latin typeface="Times New Roman" panose="02020603050405020304" pitchFamily="18" charset="0"/>
              <a:cs typeface="Times New Roman" panose="02020603050405020304" pitchFamily="18" charset="0"/>
            </a:endParaRPr>
          </a:p>
          <a:p>
            <a:endParaRPr lang="uk-UA" sz="2000" dirty="0">
              <a:solidFill>
                <a:prstClr val="black"/>
              </a:solidFill>
              <a:latin typeface="Times New Roman" panose="02020603050405020304" pitchFamily="18" charset="0"/>
              <a:cs typeface="Times New Roman" panose="02020603050405020304" pitchFamily="18" charset="0"/>
            </a:endParaRPr>
          </a:p>
          <a:p>
            <a:pPr indent="450215" algn="just">
              <a:spcAft>
                <a:spcPts val="0"/>
              </a:spcAft>
            </a:pPr>
            <a:endParaRPr lang="ru-RU" sz="2000" dirty="0">
              <a:latin typeface="Times New Roman" panose="02020603050405020304" pitchFamily="18" charset="0"/>
              <a:ea typeface="Times New Roman" panose="02020603050405020304" pitchFamily="18" charset="0"/>
            </a:endParaRPr>
          </a:p>
          <a:p>
            <a:endParaRPr lang="ru-RU" sz="2000" dirty="0"/>
          </a:p>
        </p:txBody>
      </p:sp>
      <p:sp>
        <p:nvSpPr>
          <p:cNvPr id="4" name="Прямоугольник 3"/>
          <p:cNvSpPr/>
          <p:nvPr/>
        </p:nvSpPr>
        <p:spPr>
          <a:xfrm>
            <a:off x="782595" y="313036"/>
            <a:ext cx="10667999" cy="3370153"/>
          </a:xfrm>
          <a:prstGeom prst="rect">
            <a:avLst/>
          </a:prstGeom>
        </p:spPr>
        <p:txBody>
          <a:bodyPr wrap="square">
            <a:spAutoFit/>
          </a:bodyPr>
          <a:lstStyle/>
          <a:p>
            <a:pPr marL="12065" marR="5080" algn="just">
              <a:spcBef>
                <a:spcPts val="480"/>
              </a:spcBef>
            </a:pPr>
            <a:r>
              <a:rPr lang="uk-UA" sz="1400" b="1" dirty="0">
                <a:latin typeface="Times New Roman" pitchFamily="18" charset="0"/>
                <a:cs typeface="Times New Roman" pitchFamily="18" charset="0"/>
              </a:rPr>
              <a:t>БЮДЖЕТ</a:t>
            </a:r>
            <a:r>
              <a:rPr lang="uk-UA" sz="1400" dirty="0">
                <a:latin typeface="Times New Roman" pitchFamily="18" charset="0"/>
                <a:cs typeface="Times New Roman" pitchFamily="18" charset="0"/>
              </a:rPr>
              <a:t> </a:t>
            </a:r>
          </a:p>
          <a:p>
            <a:pPr marL="12065" marR="5080" algn="just">
              <a:spcBef>
                <a:spcPts val="480"/>
              </a:spcBef>
            </a:pPr>
            <a:r>
              <a:rPr lang="uk-UA" sz="1400" dirty="0">
                <a:latin typeface="Times New Roman" pitchFamily="18" charset="0"/>
                <a:cs typeface="Times New Roman" pitchFamily="18" charset="0"/>
              </a:rPr>
              <a:t>     З початку повномасштабного вторгнення РФ в Україну спостерігається суттєве зменшення усіх видів власних надходжень Сєвєродонецької міської територіальної громади. Основним чинником зниження податкових надходжень є війна та її наслідки – зменшення кількості мешканців громад через міграцію до західних областей та за кордон; зниження ділової активності великого та малого бізнесу; перереєстрація бізнесу на підконтрольну Україні територію та  неспроможність суб’єктів господарювання відновити свою діяльність; зміни в чинному бюджетному законодавстві країни.</a:t>
            </a:r>
          </a:p>
          <a:p>
            <a:pPr marL="12065" marR="5080" algn="just">
              <a:spcBef>
                <a:spcPts val="480"/>
              </a:spcBef>
            </a:pPr>
            <a:r>
              <a:rPr lang="uk-UA" sz="1400" dirty="0">
                <a:latin typeface="Times New Roman" pitchFamily="18" charset="0"/>
                <a:cs typeface="Times New Roman" pitchFamily="18" charset="0"/>
              </a:rPr>
              <a:t>     Так, у 2022 році місцевий бюджет громади отримав 951,5 млн. грн власних надходжень, що менше ніж у 2021 року на 136,7 </a:t>
            </a:r>
            <a:r>
              <a:rPr lang="uk-UA" sz="1400" dirty="0" err="1">
                <a:latin typeface="Times New Roman" pitchFamily="18" charset="0"/>
                <a:cs typeface="Times New Roman" pitchFamily="18" charset="0"/>
              </a:rPr>
              <a:t>млн.грн</a:t>
            </a:r>
            <a:r>
              <a:rPr lang="uk-UA" sz="1400" dirty="0">
                <a:latin typeface="Times New Roman" pitchFamily="18" charset="0"/>
                <a:cs typeface="Times New Roman" pitchFamily="18" charset="0"/>
              </a:rPr>
              <a:t>. або 12,6%.; у  2023 році бюджет отримав 368,8 млн. грн. Зменшення відносно 2021 року склало 719,4 млн. грн або 33,9%., а в 2024 році отримано лише 182,6 млн. грн. </a:t>
            </a:r>
          </a:p>
          <a:p>
            <a:pPr marL="12065" marR="5080" algn="just">
              <a:spcBef>
                <a:spcPts val="480"/>
              </a:spcBef>
            </a:pPr>
            <a:r>
              <a:rPr lang="uk-UA" sz="1400" b="1" dirty="0">
                <a:latin typeface="Times New Roman" pitchFamily="18" charset="0"/>
                <a:cs typeface="Times New Roman" pitchFamily="18" charset="0"/>
              </a:rPr>
              <a:t>Динаміка</a:t>
            </a:r>
            <a:r>
              <a:rPr lang="uk-UA" sz="1400" b="1" spc="-80" dirty="0">
                <a:latin typeface="Times New Roman" pitchFamily="18" charset="0"/>
                <a:cs typeface="Times New Roman" pitchFamily="18" charset="0"/>
              </a:rPr>
              <a:t> </a:t>
            </a:r>
            <a:r>
              <a:rPr lang="uk-UA" sz="1400" b="1" dirty="0">
                <a:latin typeface="Times New Roman" pitchFamily="18" charset="0"/>
                <a:cs typeface="Times New Roman" pitchFamily="18" charset="0"/>
              </a:rPr>
              <a:t>дохідної</a:t>
            </a:r>
            <a:r>
              <a:rPr lang="uk-UA" sz="1400" b="1" spc="-120" dirty="0">
                <a:latin typeface="Times New Roman" pitchFamily="18" charset="0"/>
                <a:cs typeface="Times New Roman" pitchFamily="18" charset="0"/>
              </a:rPr>
              <a:t> </a:t>
            </a:r>
            <a:r>
              <a:rPr lang="uk-UA" sz="1400" b="1" dirty="0">
                <a:latin typeface="Times New Roman" pitchFamily="18" charset="0"/>
                <a:cs typeface="Times New Roman" pitchFamily="18" charset="0"/>
              </a:rPr>
              <a:t>частини</a:t>
            </a:r>
            <a:r>
              <a:rPr lang="uk-UA" sz="1400" b="1" spc="-95" dirty="0">
                <a:latin typeface="Times New Roman" pitchFamily="18" charset="0"/>
                <a:cs typeface="Times New Roman" pitchFamily="18" charset="0"/>
              </a:rPr>
              <a:t> </a:t>
            </a:r>
            <a:r>
              <a:rPr lang="uk-UA" sz="1400" b="1" spc="-10" dirty="0">
                <a:latin typeface="Times New Roman" pitchFamily="18" charset="0"/>
                <a:cs typeface="Times New Roman" pitchFamily="18" charset="0"/>
              </a:rPr>
              <a:t>загального</a:t>
            </a:r>
            <a:r>
              <a:rPr lang="uk-UA" sz="1400" b="1" spc="-100" dirty="0">
                <a:latin typeface="Times New Roman" pitchFamily="18" charset="0"/>
                <a:cs typeface="Times New Roman" pitchFamily="18" charset="0"/>
              </a:rPr>
              <a:t> </a:t>
            </a:r>
            <a:r>
              <a:rPr lang="uk-UA" sz="1400" b="1" dirty="0">
                <a:latin typeface="Times New Roman" pitchFamily="18" charset="0"/>
                <a:cs typeface="Times New Roman" pitchFamily="18" charset="0"/>
              </a:rPr>
              <a:t>фонду</a:t>
            </a:r>
            <a:r>
              <a:rPr lang="uk-UA" sz="1400" b="1" spc="-90" dirty="0">
                <a:latin typeface="Times New Roman" pitchFamily="18" charset="0"/>
                <a:cs typeface="Times New Roman" pitchFamily="18" charset="0"/>
              </a:rPr>
              <a:t> </a:t>
            </a:r>
            <a:r>
              <a:rPr lang="uk-UA" sz="1400" b="1" spc="-10" dirty="0">
                <a:latin typeface="Times New Roman" pitchFamily="18" charset="0"/>
                <a:cs typeface="Times New Roman" pitchFamily="18" charset="0"/>
              </a:rPr>
              <a:t>бюджету Сєвєродонецької</a:t>
            </a:r>
            <a:r>
              <a:rPr lang="uk-UA" sz="1400" b="1" spc="-114" dirty="0">
                <a:latin typeface="Times New Roman" pitchFamily="18" charset="0"/>
                <a:cs typeface="Times New Roman" pitchFamily="18" charset="0"/>
              </a:rPr>
              <a:t> </a:t>
            </a:r>
            <a:r>
              <a:rPr lang="uk-UA" sz="1400" b="1" dirty="0">
                <a:latin typeface="Times New Roman" pitchFamily="18" charset="0"/>
                <a:cs typeface="Times New Roman" pitchFamily="18" charset="0"/>
              </a:rPr>
              <a:t>міської</a:t>
            </a:r>
            <a:r>
              <a:rPr lang="uk-UA" sz="1400" b="1" spc="-114" dirty="0">
                <a:latin typeface="Times New Roman" pitchFamily="18" charset="0"/>
                <a:cs typeface="Times New Roman" pitchFamily="18" charset="0"/>
              </a:rPr>
              <a:t> </a:t>
            </a:r>
            <a:r>
              <a:rPr lang="uk-UA" sz="1400" b="1" spc="-10" dirty="0">
                <a:latin typeface="Times New Roman" pitchFamily="18" charset="0"/>
                <a:cs typeface="Times New Roman" pitchFamily="18" charset="0"/>
              </a:rPr>
              <a:t>територіальної</a:t>
            </a:r>
            <a:r>
              <a:rPr lang="uk-UA" sz="1400" b="1" spc="-105" dirty="0">
                <a:latin typeface="Times New Roman" pitchFamily="18" charset="0"/>
                <a:cs typeface="Times New Roman" pitchFamily="18" charset="0"/>
              </a:rPr>
              <a:t> </a:t>
            </a:r>
            <a:r>
              <a:rPr lang="uk-UA" sz="1400" b="1" spc="-10" dirty="0">
                <a:latin typeface="Times New Roman" pitchFamily="18" charset="0"/>
                <a:cs typeface="Times New Roman" pitchFamily="18" charset="0"/>
              </a:rPr>
              <a:t>громади </a:t>
            </a:r>
            <a:r>
              <a:rPr lang="uk-UA" sz="1400" b="1" dirty="0">
                <a:latin typeface="Times New Roman" pitchFamily="18" charset="0"/>
                <a:cs typeface="Times New Roman" pitchFamily="18" charset="0"/>
              </a:rPr>
              <a:t>у</a:t>
            </a:r>
            <a:r>
              <a:rPr lang="uk-UA" sz="1400" b="1" spc="5" dirty="0">
                <a:latin typeface="Times New Roman" pitchFamily="18" charset="0"/>
                <a:cs typeface="Times New Roman" pitchFamily="18" charset="0"/>
              </a:rPr>
              <a:t> </a:t>
            </a:r>
            <a:r>
              <a:rPr lang="uk-UA" sz="1400" b="1" spc="-20" dirty="0">
                <a:latin typeface="Times New Roman" pitchFamily="18" charset="0"/>
                <a:cs typeface="Times New Roman" pitchFamily="18" charset="0"/>
              </a:rPr>
              <a:t>2023-</a:t>
            </a:r>
            <a:r>
              <a:rPr lang="uk-UA" sz="1400" b="1" dirty="0">
                <a:latin typeface="Times New Roman" pitchFamily="18" charset="0"/>
                <a:cs typeface="Times New Roman" pitchFamily="18" charset="0"/>
              </a:rPr>
              <a:t>2025</a:t>
            </a:r>
            <a:r>
              <a:rPr lang="uk-UA" sz="1400" b="1" spc="-15" dirty="0">
                <a:latin typeface="Times New Roman" pitchFamily="18" charset="0"/>
                <a:cs typeface="Times New Roman" pitchFamily="18" charset="0"/>
              </a:rPr>
              <a:t> </a:t>
            </a:r>
            <a:r>
              <a:rPr lang="uk-UA" sz="1400" b="1" spc="-30" dirty="0">
                <a:latin typeface="Times New Roman" pitchFamily="18" charset="0"/>
                <a:cs typeface="Times New Roman" pitchFamily="18" charset="0"/>
              </a:rPr>
              <a:t>роках,</a:t>
            </a:r>
            <a:r>
              <a:rPr lang="uk-UA" sz="1400" b="1" spc="-175" dirty="0">
                <a:latin typeface="Times New Roman" pitchFamily="18" charset="0"/>
                <a:cs typeface="Times New Roman" pitchFamily="18" charset="0"/>
              </a:rPr>
              <a:t> </a:t>
            </a:r>
            <a:r>
              <a:rPr lang="uk-UA" sz="1400" b="1" spc="-10" dirty="0" err="1">
                <a:latin typeface="Times New Roman" pitchFamily="18" charset="0"/>
                <a:cs typeface="Times New Roman" pitchFamily="18" charset="0"/>
              </a:rPr>
              <a:t>тис.грн</a:t>
            </a:r>
            <a:endParaRPr lang="uk-UA" sz="1400" b="1" spc="-10" dirty="0">
              <a:latin typeface="Times New Roman" pitchFamily="18" charset="0"/>
              <a:cs typeface="Times New Roman" pitchFamily="18" charset="0"/>
            </a:endParaRPr>
          </a:p>
          <a:p>
            <a:pPr marL="12065" marR="5080" algn="ctr">
              <a:spcBef>
                <a:spcPts val="480"/>
              </a:spcBef>
            </a:pPr>
            <a:endParaRPr lang="uk-UA" sz="1600" b="1" spc="-10" dirty="0">
              <a:latin typeface="Times New Roman" pitchFamily="18" charset="0"/>
              <a:cs typeface="Times New Roman" pitchFamily="18" charset="0"/>
            </a:endParaRPr>
          </a:p>
          <a:p>
            <a:pPr marL="12065" marR="5080" algn="ctr">
              <a:spcBef>
                <a:spcPts val="480"/>
              </a:spcBef>
            </a:pPr>
            <a:endParaRPr lang="uk-UA" sz="1600" b="1" spc="-10" dirty="0">
              <a:latin typeface="Times New Roman" pitchFamily="18" charset="0"/>
              <a:cs typeface="Times New Roman" pitchFamily="18" charset="0"/>
            </a:endParaRPr>
          </a:p>
          <a:p>
            <a:pPr marL="12065" marR="5080" algn="ctr">
              <a:spcBef>
                <a:spcPts val="480"/>
              </a:spcBef>
            </a:pPr>
            <a:endParaRPr lang="uk-UA" sz="1600" b="1" dirty="0">
              <a:latin typeface="Times New Roman" pitchFamily="18"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645104577"/>
              </p:ext>
            </p:extLst>
          </p:nvPr>
        </p:nvGraphicFramePr>
        <p:xfrm>
          <a:off x="902661" y="2836804"/>
          <a:ext cx="10190207" cy="3145788"/>
        </p:xfrm>
        <a:graphic>
          <a:graphicData uri="http://schemas.openxmlformats.org/drawingml/2006/table">
            <a:tbl>
              <a:tblPr firstRow="1" bandRow="1">
                <a:tableStyleId>{2D5ABB26-0587-4C30-8999-92F81FD0307C}</a:tableStyleId>
              </a:tblPr>
              <a:tblGrid>
                <a:gridCol w="2969473">
                  <a:extLst>
                    <a:ext uri="{9D8B030D-6E8A-4147-A177-3AD203B41FA5}">
                      <a16:colId xmlns:a16="http://schemas.microsoft.com/office/drawing/2014/main" val="20000"/>
                    </a:ext>
                  </a:extLst>
                </a:gridCol>
                <a:gridCol w="2386651">
                  <a:extLst>
                    <a:ext uri="{9D8B030D-6E8A-4147-A177-3AD203B41FA5}">
                      <a16:colId xmlns:a16="http://schemas.microsoft.com/office/drawing/2014/main" val="20001"/>
                    </a:ext>
                  </a:extLst>
                </a:gridCol>
                <a:gridCol w="2286532">
                  <a:extLst>
                    <a:ext uri="{9D8B030D-6E8A-4147-A177-3AD203B41FA5}">
                      <a16:colId xmlns:a16="http://schemas.microsoft.com/office/drawing/2014/main" val="20002"/>
                    </a:ext>
                  </a:extLst>
                </a:gridCol>
                <a:gridCol w="2547551">
                  <a:extLst>
                    <a:ext uri="{9D8B030D-6E8A-4147-A177-3AD203B41FA5}">
                      <a16:colId xmlns:a16="http://schemas.microsoft.com/office/drawing/2014/main" val="20003"/>
                    </a:ext>
                  </a:extLst>
                </a:gridCol>
              </a:tblGrid>
              <a:tr h="230773">
                <a:tc>
                  <a:txBody>
                    <a:bodyPr/>
                    <a:lstStyle/>
                    <a:p>
                      <a:pPr algn="ctr">
                        <a:lnSpc>
                          <a:spcPct val="100000"/>
                        </a:lnSpc>
                      </a:pPr>
                      <a:r>
                        <a:rPr lang="uk-UA" sz="1400" dirty="0" err="1">
                          <a:latin typeface="Times New Roman"/>
                          <a:cs typeface="Times New Roman"/>
                        </a:rPr>
                        <a:t>Тис.грн</a:t>
                      </a:r>
                      <a:r>
                        <a:rPr lang="uk-UA" sz="1400" dirty="0">
                          <a:latin typeface="Times New Roman"/>
                          <a:cs typeface="Times New Roman"/>
                        </a:rPr>
                        <a:t>.</a:t>
                      </a:r>
                      <a:endParaRPr sz="1400" dirty="0">
                        <a:latin typeface="Times New Roman"/>
                        <a:cs typeface="Times New Roman"/>
                      </a:endParaRPr>
                    </a:p>
                  </a:txBody>
                  <a:tcPr marL="0" marR="0" marT="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a:lnSpc>
                          <a:spcPct val="100000"/>
                        </a:lnSpc>
                      </a:pPr>
                      <a:r>
                        <a:rPr lang="uk-UA" sz="1400" dirty="0">
                          <a:latin typeface="Times New Roman" pitchFamily="18" charset="0"/>
                          <a:cs typeface="Times New Roman" pitchFamily="18" charset="0"/>
                        </a:rPr>
                        <a:t>2023</a:t>
                      </a:r>
                    </a:p>
                  </a:txBody>
                  <a:tcPr marL="0" marR="0" marT="381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a:lnSpc>
                          <a:spcPct val="100000"/>
                        </a:lnSpc>
                      </a:pPr>
                      <a:r>
                        <a:rPr lang="uk-UA" sz="1400" dirty="0">
                          <a:latin typeface="Times New Roman" pitchFamily="18" charset="0"/>
                          <a:cs typeface="Times New Roman" pitchFamily="18" charset="0"/>
                        </a:rPr>
                        <a:t>2024</a:t>
                      </a:r>
                    </a:p>
                  </a:txBody>
                  <a:tcPr marL="0" marR="0" marT="381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gn="ctr">
                        <a:lnSpc>
                          <a:spcPct val="100000"/>
                        </a:lnSpc>
                      </a:pPr>
                      <a:r>
                        <a:rPr lang="uk-UA" sz="1400" dirty="0">
                          <a:latin typeface="Times New Roman" pitchFamily="18" charset="0"/>
                          <a:cs typeface="Times New Roman" pitchFamily="18" charset="0"/>
                        </a:rPr>
                        <a:t>2025 (план)</a:t>
                      </a:r>
                    </a:p>
                  </a:txBody>
                  <a:tcPr marL="0" marR="0" marT="3810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366379">
                <a:tc>
                  <a:txBody>
                    <a:bodyPr/>
                    <a:lstStyle/>
                    <a:p>
                      <a:pPr algn="ctr">
                        <a:lnSpc>
                          <a:spcPct val="100000"/>
                        </a:lnSpc>
                      </a:pPr>
                      <a:r>
                        <a:rPr lang="uk-UA" sz="1400" dirty="0">
                          <a:latin typeface="Times New Roman"/>
                          <a:cs typeface="Times New Roman"/>
                        </a:rPr>
                        <a:t>Власні доходи</a:t>
                      </a:r>
                      <a:endParaRPr sz="1400" dirty="0">
                        <a:latin typeface="Times New Roman"/>
                        <a:cs typeface="Times New Roman"/>
                      </a:endParaRPr>
                    </a:p>
                  </a:txBody>
                  <a:tcPr marL="0" marR="0" marT="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b="1" dirty="0">
                          <a:solidFill>
                            <a:srgbClr val="850A28"/>
                          </a:solidFill>
                          <a:latin typeface="Times New Roman"/>
                          <a:cs typeface="Times New Roman"/>
                        </a:rPr>
                        <a:t>368</a:t>
                      </a:r>
                      <a:r>
                        <a:rPr lang="uk-UA" sz="1400" b="1" spc="-25" dirty="0">
                          <a:solidFill>
                            <a:srgbClr val="850A28"/>
                          </a:solidFill>
                          <a:latin typeface="Times New Roman"/>
                          <a:cs typeface="Times New Roman"/>
                        </a:rPr>
                        <a:t> </a:t>
                      </a:r>
                      <a:r>
                        <a:rPr lang="uk-UA" sz="1400" b="1" spc="-10" dirty="0">
                          <a:solidFill>
                            <a:srgbClr val="850A28"/>
                          </a:solidFill>
                          <a:latin typeface="Times New Roman"/>
                          <a:cs typeface="Times New Roman"/>
                        </a:rPr>
                        <a:t>797,523</a:t>
                      </a:r>
                      <a:endParaRPr lang="uk-UA" sz="1400" dirty="0">
                        <a:latin typeface="Times New Roman"/>
                        <a:cs typeface="Times New Roman"/>
                      </a:endParaRPr>
                    </a:p>
                    <a:p>
                      <a:pPr algn="ctr">
                        <a:lnSpc>
                          <a:spcPct val="100000"/>
                        </a:lnSpc>
                      </a:pPr>
                      <a:endParaRPr lang="uk-UA" sz="1400" dirty="0"/>
                    </a:p>
                  </a:txBody>
                  <a:tcPr marL="0" marR="0" marT="381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b="1" dirty="0">
                          <a:solidFill>
                            <a:srgbClr val="850A28"/>
                          </a:solidFill>
                          <a:latin typeface="Times New Roman"/>
                          <a:cs typeface="Times New Roman"/>
                        </a:rPr>
                        <a:t>182</a:t>
                      </a:r>
                      <a:r>
                        <a:rPr lang="uk-UA" sz="1400" b="1" spc="-25" dirty="0">
                          <a:solidFill>
                            <a:srgbClr val="850A28"/>
                          </a:solidFill>
                          <a:latin typeface="Times New Roman"/>
                          <a:cs typeface="Times New Roman"/>
                        </a:rPr>
                        <a:t> </a:t>
                      </a:r>
                      <a:r>
                        <a:rPr lang="uk-UA" sz="1400" b="1" spc="-10" dirty="0">
                          <a:solidFill>
                            <a:srgbClr val="850A28"/>
                          </a:solidFill>
                          <a:latin typeface="Times New Roman"/>
                          <a:cs typeface="Times New Roman"/>
                        </a:rPr>
                        <a:t>567,075</a:t>
                      </a:r>
                      <a:endParaRPr lang="uk-UA" sz="1400" dirty="0">
                        <a:latin typeface="Times New Roman"/>
                        <a:cs typeface="Times New Roman"/>
                      </a:endParaRPr>
                    </a:p>
                    <a:p>
                      <a:pPr algn="ctr">
                        <a:lnSpc>
                          <a:spcPct val="100000"/>
                        </a:lnSpc>
                      </a:pPr>
                      <a:endParaRPr lang="uk-UA" sz="1400" dirty="0"/>
                    </a:p>
                  </a:txBody>
                  <a:tcPr marL="0" marR="0" marT="381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b="1" dirty="0">
                          <a:solidFill>
                            <a:srgbClr val="850A28"/>
                          </a:solidFill>
                          <a:latin typeface="Times New Roman"/>
                          <a:cs typeface="Times New Roman"/>
                        </a:rPr>
                        <a:t>182</a:t>
                      </a:r>
                      <a:r>
                        <a:rPr lang="uk-UA" sz="1400" b="1" spc="-25" dirty="0">
                          <a:solidFill>
                            <a:srgbClr val="850A28"/>
                          </a:solidFill>
                          <a:latin typeface="Times New Roman"/>
                          <a:cs typeface="Times New Roman"/>
                        </a:rPr>
                        <a:t> </a:t>
                      </a:r>
                      <a:r>
                        <a:rPr lang="uk-UA" sz="1400" b="1" spc="-10" dirty="0">
                          <a:solidFill>
                            <a:srgbClr val="850A28"/>
                          </a:solidFill>
                          <a:latin typeface="Times New Roman"/>
                          <a:cs typeface="Times New Roman"/>
                        </a:rPr>
                        <a:t>681,123</a:t>
                      </a:r>
                      <a:endParaRPr lang="uk-UA" sz="1400" dirty="0">
                        <a:latin typeface="Times New Roman"/>
                        <a:cs typeface="Times New Roman"/>
                      </a:endParaRPr>
                    </a:p>
                    <a:p>
                      <a:pPr algn="ctr">
                        <a:lnSpc>
                          <a:spcPct val="100000"/>
                        </a:lnSpc>
                      </a:pPr>
                      <a:endParaRPr lang="uk-UA" sz="1400" dirty="0"/>
                    </a:p>
                  </a:txBody>
                  <a:tcPr marL="0" marR="0" marT="3810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5256">
                <a:tc>
                  <a:txBody>
                    <a:bodyPr/>
                    <a:lstStyle/>
                    <a:p>
                      <a:pPr algn="ctr">
                        <a:lnSpc>
                          <a:spcPct val="100000"/>
                        </a:lnSpc>
                      </a:pPr>
                      <a:r>
                        <a:rPr lang="uk-UA" sz="1400" dirty="0">
                          <a:latin typeface="Times New Roman"/>
                          <a:cs typeface="Times New Roman"/>
                        </a:rPr>
                        <a:t>В т.ч. ПДФО</a:t>
                      </a:r>
                      <a:endParaRPr sz="14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b="0" dirty="0">
                          <a:solidFill>
                            <a:srgbClr val="850A28"/>
                          </a:solidFill>
                          <a:latin typeface="Times New Roman"/>
                          <a:cs typeface="Times New Roman"/>
                        </a:rPr>
                        <a:t>338</a:t>
                      </a:r>
                      <a:r>
                        <a:rPr lang="uk-UA" sz="1400" b="0" spc="-10" dirty="0">
                          <a:solidFill>
                            <a:srgbClr val="850A28"/>
                          </a:solidFill>
                          <a:latin typeface="Times New Roman"/>
                          <a:cs typeface="Times New Roman"/>
                        </a:rPr>
                        <a:t> 174,613</a:t>
                      </a:r>
                      <a:endParaRPr lang="uk-UA" sz="1400" b="0" dirty="0">
                        <a:latin typeface="Times New Roman"/>
                        <a:cs typeface="Times New Roman"/>
                      </a:endParaRPr>
                    </a:p>
                    <a:p>
                      <a:pPr algn="ctr">
                        <a:lnSpc>
                          <a:spcPct val="100000"/>
                        </a:lnSpc>
                      </a:pPr>
                      <a:endParaRPr lang="uk-UA" sz="1400" dirty="0"/>
                    </a:p>
                  </a:txBody>
                  <a:tcPr marL="0" marR="0" marT="3810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b="0" dirty="0">
                          <a:solidFill>
                            <a:srgbClr val="850A28"/>
                          </a:solidFill>
                          <a:latin typeface="Times New Roman"/>
                          <a:cs typeface="Times New Roman"/>
                        </a:rPr>
                        <a:t>157</a:t>
                      </a:r>
                      <a:r>
                        <a:rPr lang="uk-UA" sz="1400" b="0" spc="-10" dirty="0">
                          <a:solidFill>
                            <a:srgbClr val="850A28"/>
                          </a:solidFill>
                          <a:latin typeface="Times New Roman"/>
                          <a:cs typeface="Times New Roman"/>
                        </a:rPr>
                        <a:t> 036,091</a:t>
                      </a:r>
                      <a:endParaRPr lang="uk-UA" sz="1400" b="0" dirty="0">
                        <a:latin typeface="Times New Roman"/>
                        <a:cs typeface="Times New Roman"/>
                      </a:endParaRPr>
                    </a:p>
                    <a:p>
                      <a:pPr algn="ctr">
                        <a:lnSpc>
                          <a:spcPct val="100000"/>
                        </a:lnSpc>
                      </a:pPr>
                      <a:endParaRPr lang="uk-UA" sz="1400" b="0" dirty="0"/>
                    </a:p>
                  </a:txBody>
                  <a:tcPr marL="0" marR="0" marT="3810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400" b="0" dirty="0">
                          <a:solidFill>
                            <a:srgbClr val="850A28"/>
                          </a:solidFill>
                          <a:latin typeface="Times New Roman"/>
                          <a:cs typeface="Times New Roman"/>
                        </a:rPr>
                        <a:t>157</a:t>
                      </a:r>
                      <a:r>
                        <a:rPr lang="uk-UA" sz="1400" b="0" spc="-10" dirty="0">
                          <a:solidFill>
                            <a:srgbClr val="850A28"/>
                          </a:solidFill>
                          <a:latin typeface="Times New Roman"/>
                          <a:cs typeface="Times New Roman"/>
                        </a:rPr>
                        <a:t> 036,091</a:t>
                      </a:r>
                      <a:endParaRPr lang="uk-UA" sz="1400" b="0" dirty="0">
                        <a:latin typeface="Times New Roman"/>
                        <a:cs typeface="Times New Roman"/>
                      </a:endParaRPr>
                    </a:p>
                    <a:p>
                      <a:pPr algn="ctr">
                        <a:lnSpc>
                          <a:spcPct val="100000"/>
                        </a:lnSpc>
                      </a:pPr>
                      <a:endParaRPr lang="uk-UA" sz="1400" b="0" dirty="0"/>
                    </a:p>
                  </a:txBody>
                  <a:tcPr marL="0" marR="0" marT="3810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0">
                <a:tc>
                  <a:txBody>
                    <a:bodyPr/>
                    <a:lstStyle/>
                    <a:p>
                      <a:pPr marL="107950" algn="ctr">
                        <a:lnSpc>
                          <a:spcPct val="100000"/>
                        </a:lnSpc>
                        <a:spcBef>
                          <a:spcPts val="930"/>
                        </a:spcBef>
                      </a:pPr>
                      <a:r>
                        <a:rPr sz="1400" b="0" dirty="0">
                          <a:latin typeface="Times New Roman"/>
                          <a:cs typeface="Times New Roman"/>
                        </a:rPr>
                        <a:t>ДОТАЦІЇ</a:t>
                      </a:r>
                      <a:r>
                        <a:rPr sz="1400" b="0" spc="-110" dirty="0">
                          <a:latin typeface="Times New Roman"/>
                          <a:cs typeface="Times New Roman"/>
                        </a:rPr>
                        <a:t> </a:t>
                      </a:r>
                      <a:r>
                        <a:rPr sz="1400" b="0" dirty="0">
                          <a:latin typeface="Times New Roman"/>
                          <a:cs typeface="Times New Roman"/>
                        </a:rPr>
                        <a:t>ТА</a:t>
                      </a:r>
                      <a:r>
                        <a:rPr sz="1400" b="0" spc="-110" dirty="0">
                          <a:latin typeface="Times New Roman"/>
                          <a:cs typeface="Times New Roman"/>
                        </a:rPr>
                        <a:t> </a:t>
                      </a:r>
                      <a:r>
                        <a:rPr sz="1400" b="0" dirty="0">
                          <a:latin typeface="Times New Roman"/>
                          <a:cs typeface="Times New Roman"/>
                        </a:rPr>
                        <a:t>СУБВЕНЦІЇ</a:t>
                      </a:r>
                    </a:p>
                  </a:txBody>
                  <a:tcPr marL="0" marR="0" marT="11811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82550" algn="ctr">
                        <a:lnSpc>
                          <a:spcPct val="100000"/>
                        </a:lnSpc>
                        <a:spcBef>
                          <a:spcPts val="1360"/>
                        </a:spcBef>
                      </a:pPr>
                      <a:r>
                        <a:rPr sz="1400" b="1" dirty="0">
                          <a:latin typeface="Times New Roman"/>
                          <a:cs typeface="Times New Roman"/>
                        </a:rPr>
                        <a:t>250</a:t>
                      </a:r>
                      <a:r>
                        <a:rPr sz="1400" b="1" spc="-10" dirty="0">
                          <a:latin typeface="Times New Roman"/>
                          <a:cs typeface="Times New Roman"/>
                        </a:rPr>
                        <a:t> 284,877</a:t>
                      </a:r>
                      <a:endParaRPr sz="1400" dirty="0">
                        <a:latin typeface="Times New Roman"/>
                        <a:cs typeface="Times New Roman"/>
                      </a:endParaRPr>
                    </a:p>
                  </a:txBody>
                  <a:tcPr marL="0" marR="0" marT="1727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82550" algn="ctr">
                        <a:lnSpc>
                          <a:spcPct val="100000"/>
                        </a:lnSpc>
                        <a:spcBef>
                          <a:spcPts val="1360"/>
                        </a:spcBef>
                      </a:pPr>
                      <a:r>
                        <a:rPr sz="1400" b="1" dirty="0">
                          <a:latin typeface="Times New Roman"/>
                          <a:cs typeface="Times New Roman"/>
                        </a:rPr>
                        <a:t>691</a:t>
                      </a:r>
                      <a:r>
                        <a:rPr sz="1400" b="1" spc="-10" dirty="0">
                          <a:latin typeface="Times New Roman"/>
                          <a:cs typeface="Times New Roman"/>
                        </a:rPr>
                        <a:t> 090,796</a:t>
                      </a:r>
                      <a:endParaRPr sz="1400" dirty="0">
                        <a:latin typeface="Times New Roman"/>
                        <a:cs typeface="Times New Roman"/>
                      </a:endParaRPr>
                    </a:p>
                  </a:txBody>
                  <a:tcPr marL="0" marR="0" marT="1727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R="82550" algn="ctr">
                        <a:lnSpc>
                          <a:spcPct val="100000"/>
                        </a:lnSpc>
                        <a:spcBef>
                          <a:spcPts val="1360"/>
                        </a:spcBef>
                      </a:pPr>
                      <a:r>
                        <a:rPr sz="1400" b="1" dirty="0">
                          <a:latin typeface="Times New Roman"/>
                          <a:cs typeface="Times New Roman"/>
                        </a:rPr>
                        <a:t>361</a:t>
                      </a:r>
                      <a:r>
                        <a:rPr sz="1400" b="1" spc="-10" dirty="0">
                          <a:latin typeface="Times New Roman"/>
                          <a:cs typeface="Times New Roman"/>
                        </a:rPr>
                        <a:t> 937,942</a:t>
                      </a:r>
                      <a:endParaRPr sz="1400" dirty="0">
                        <a:latin typeface="Times New Roman"/>
                        <a:cs typeface="Times New Roman"/>
                      </a:endParaRPr>
                    </a:p>
                  </a:txBody>
                  <a:tcPr marL="0" marR="0" marT="17272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3"/>
                  </a:ext>
                </a:extLst>
              </a:tr>
              <a:tr h="326346">
                <a:tc>
                  <a:txBody>
                    <a:bodyPr/>
                    <a:lstStyle/>
                    <a:p>
                      <a:pPr marL="107950" algn="ctr">
                        <a:lnSpc>
                          <a:spcPct val="100000"/>
                        </a:lnSpc>
                        <a:spcBef>
                          <a:spcPts val="900"/>
                        </a:spcBef>
                      </a:pPr>
                      <a:r>
                        <a:rPr sz="1400" spc="-25" dirty="0">
                          <a:latin typeface="Times New Roman"/>
                          <a:cs typeface="Times New Roman"/>
                        </a:rPr>
                        <a:t>БАЗОВА</a:t>
                      </a:r>
                      <a:r>
                        <a:rPr sz="1400" spc="-70" dirty="0">
                          <a:latin typeface="Times New Roman"/>
                          <a:cs typeface="Times New Roman"/>
                        </a:rPr>
                        <a:t> </a:t>
                      </a:r>
                      <a:r>
                        <a:rPr sz="1400" spc="-10" dirty="0">
                          <a:latin typeface="Times New Roman"/>
                          <a:cs typeface="Times New Roman"/>
                        </a:rPr>
                        <a:t>ДОТАЦІЯ</a:t>
                      </a:r>
                      <a:endParaRPr sz="1400" dirty="0">
                        <a:latin typeface="Times New Roman"/>
                        <a:cs typeface="Times New Roman"/>
                      </a:endParaRPr>
                    </a:p>
                  </a:txBody>
                  <a:tcPr marL="0" marR="0" marT="1143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2550" algn="ctr">
                        <a:lnSpc>
                          <a:spcPct val="100000"/>
                        </a:lnSpc>
                        <a:spcBef>
                          <a:spcPts val="1120"/>
                        </a:spcBef>
                      </a:pPr>
                      <a:r>
                        <a:rPr sz="1400" spc="-50" dirty="0">
                          <a:latin typeface="Times New Roman"/>
                          <a:cs typeface="Times New Roman"/>
                        </a:rPr>
                        <a:t>0</a:t>
                      </a:r>
                      <a:endParaRPr sz="1400" dirty="0">
                        <a:latin typeface="Times New Roman"/>
                        <a:cs typeface="Times New Roman"/>
                      </a:endParaRPr>
                    </a:p>
                  </a:txBody>
                  <a:tcPr marL="0" marR="0" marT="1422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2550" algn="ctr">
                        <a:lnSpc>
                          <a:spcPct val="100000"/>
                        </a:lnSpc>
                        <a:spcBef>
                          <a:spcPts val="1120"/>
                        </a:spcBef>
                      </a:pPr>
                      <a:r>
                        <a:rPr sz="1400" dirty="0">
                          <a:latin typeface="Times New Roman"/>
                          <a:cs typeface="Times New Roman"/>
                        </a:rPr>
                        <a:t>199</a:t>
                      </a:r>
                      <a:r>
                        <a:rPr sz="1400" spc="-10" dirty="0">
                          <a:latin typeface="Times New Roman"/>
                          <a:cs typeface="Times New Roman"/>
                        </a:rPr>
                        <a:t> 193,400</a:t>
                      </a:r>
                      <a:endParaRPr sz="1400" dirty="0">
                        <a:latin typeface="Times New Roman"/>
                        <a:cs typeface="Times New Roman"/>
                      </a:endParaRPr>
                    </a:p>
                  </a:txBody>
                  <a:tcPr marL="0" marR="0" marT="1422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3185" algn="ctr">
                        <a:lnSpc>
                          <a:spcPct val="100000"/>
                        </a:lnSpc>
                        <a:spcBef>
                          <a:spcPts val="1120"/>
                        </a:spcBef>
                      </a:pPr>
                      <a:r>
                        <a:rPr sz="1400" spc="-50" dirty="0">
                          <a:latin typeface="Times New Roman"/>
                          <a:cs typeface="Times New Roman"/>
                        </a:rPr>
                        <a:t>0</a:t>
                      </a:r>
                      <a:endParaRPr sz="1400" dirty="0">
                        <a:latin typeface="Times New Roman"/>
                        <a:cs typeface="Times New Roman"/>
                      </a:endParaRPr>
                    </a:p>
                  </a:txBody>
                  <a:tcPr marL="0" marR="0" marT="1422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27164">
                <a:tc>
                  <a:txBody>
                    <a:bodyPr/>
                    <a:lstStyle/>
                    <a:p>
                      <a:pPr marL="107950" marR="307975" algn="ctr">
                        <a:lnSpc>
                          <a:spcPct val="100000"/>
                        </a:lnSpc>
                        <a:spcBef>
                          <a:spcPts val="305"/>
                        </a:spcBef>
                      </a:pPr>
                      <a:r>
                        <a:rPr sz="1400" spc="-25" dirty="0">
                          <a:latin typeface="Times New Roman"/>
                          <a:cs typeface="Times New Roman"/>
                        </a:rPr>
                        <a:t>Додаткова</a:t>
                      </a:r>
                      <a:r>
                        <a:rPr sz="1400" spc="-30" dirty="0">
                          <a:latin typeface="Times New Roman"/>
                          <a:cs typeface="Times New Roman"/>
                        </a:rPr>
                        <a:t> </a:t>
                      </a:r>
                      <a:r>
                        <a:rPr sz="1400" dirty="0" err="1">
                          <a:latin typeface="Times New Roman"/>
                          <a:cs typeface="Times New Roman"/>
                        </a:rPr>
                        <a:t>дотація</a:t>
                      </a:r>
                      <a:r>
                        <a:rPr sz="1400" spc="-50" dirty="0">
                          <a:latin typeface="Times New Roman"/>
                          <a:cs typeface="Times New Roman"/>
                        </a:rPr>
                        <a:t> </a:t>
                      </a:r>
                      <a:r>
                        <a:rPr sz="1400" dirty="0" err="1">
                          <a:latin typeface="Times New Roman"/>
                          <a:cs typeface="Times New Roman"/>
                        </a:rPr>
                        <a:t>на</a:t>
                      </a:r>
                      <a:r>
                        <a:rPr sz="1400" spc="-30" dirty="0">
                          <a:latin typeface="Times New Roman"/>
                          <a:cs typeface="Times New Roman"/>
                        </a:rPr>
                        <a:t> </a:t>
                      </a:r>
                      <a:r>
                        <a:rPr sz="1400" spc="-10" dirty="0" err="1">
                          <a:latin typeface="Times New Roman"/>
                          <a:cs typeface="Times New Roman"/>
                        </a:rPr>
                        <a:t>здійснення</a:t>
                      </a:r>
                      <a:r>
                        <a:rPr sz="1400" spc="-10" dirty="0">
                          <a:latin typeface="Times New Roman"/>
                          <a:cs typeface="Times New Roman"/>
                        </a:rPr>
                        <a:t> </a:t>
                      </a:r>
                      <a:r>
                        <a:rPr lang="uk-UA" sz="1400" spc="-10" dirty="0">
                          <a:latin typeface="Times New Roman"/>
                          <a:cs typeface="Times New Roman"/>
                        </a:rPr>
                        <a:t> п</a:t>
                      </a:r>
                      <a:r>
                        <a:rPr sz="1400" dirty="0" err="1">
                          <a:latin typeface="Times New Roman"/>
                          <a:cs typeface="Times New Roman"/>
                        </a:rPr>
                        <a:t>овноважень</a:t>
                      </a:r>
                      <a:r>
                        <a:rPr sz="1400" spc="-114" dirty="0">
                          <a:latin typeface="Times New Roman"/>
                          <a:cs typeface="Times New Roman"/>
                        </a:rPr>
                        <a:t> </a:t>
                      </a:r>
                      <a:r>
                        <a:rPr lang="uk-UA" sz="1400" spc="-114" dirty="0">
                          <a:latin typeface="Times New Roman"/>
                          <a:cs typeface="Times New Roman"/>
                        </a:rPr>
                        <a:t> </a:t>
                      </a:r>
                      <a:endParaRPr sz="1400" dirty="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2550" algn="ctr">
                        <a:lnSpc>
                          <a:spcPct val="100000"/>
                        </a:lnSpc>
                        <a:spcBef>
                          <a:spcPts val="305"/>
                        </a:spcBef>
                      </a:pPr>
                      <a:r>
                        <a:rPr sz="1400" dirty="0">
                          <a:latin typeface="Times New Roman"/>
                          <a:cs typeface="Times New Roman"/>
                        </a:rPr>
                        <a:t>106</a:t>
                      </a:r>
                      <a:r>
                        <a:rPr sz="1400" spc="-10" dirty="0">
                          <a:latin typeface="Times New Roman"/>
                          <a:cs typeface="Times New Roman"/>
                        </a:rPr>
                        <a:t> 114,000</a:t>
                      </a:r>
                      <a:endParaRPr sz="1400" dirty="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2550" algn="ctr">
                        <a:lnSpc>
                          <a:spcPct val="100000"/>
                        </a:lnSpc>
                        <a:spcBef>
                          <a:spcPts val="305"/>
                        </a:spcBef>
                      </a:pPr>
                      <a:r>
                        <a:rPr sz="1400" dirty="0">
                          <a:latin typeface="Times New Roman"/>
                          <a:cs typeface="Times New Roman"/>
                        </a:rPr>
                        <a:t>354</a:t>
                      </a:r>
                      <a:r>
                        <a:rPr sz="1400" spc="-10" dirty="0">
                          <a:latin typeface="Times New Roman"/>
                          <a:cs typeface="Times New Roman"/>
                        </a:rPr>
                        <a:t> 110,900</a:t>
                      </a:r>
                      <a:endParaRPr sz="1400" dirty="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2550" algn="ctr">
                        <a:lnSpc>
                          <a:spcPct val="100000"/>
                        </a:lnSpc>
                        <a:spcBef>
                          <a:spcPts val="305"/>
                        </a:spcBef>
                      </a:pPr>
                      <a:r>
                        <a:rPr sz="1400" dirty="0">
                          <a:latin typeface="Times New Roman"/>
                          <a:cs typeface="Times New Roman"/>
                        </a:rPr>
                        <a:t>279</a:t>
                      </a:r>
                      <a:r>
                        <a:rPr sz="1400" spc="-10" dirty="0">
                          <a:latin typeface="Times New Roman"/>
                          <a:cs typeface="Times New Roman"/>
                        </a:rPr>
                        <a:t> 220,200</a:t>
                      </a:r>
                      <a:endParaRPr sz="1400" dirty="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231356">
                <a:tc>
                  <a:txBody>
                    <a:bodyPr/>
                    <a:lstStyle/>
                    <a:p>
                      <a:pPr marL="107950" algn="ctr">
                        <a:lnSpc>
                          <a:spcPct val="100000"/>
                        </a:lnSpc>
                        <a:spcBef>
                          <a:spcPts val="305"/>
                        </a:spcBef>
                      </a:pPr>
                      <a:r>
                        <a:rPr sz="1400" dirty="0">
                          <a:latin typeface="Times New Roman"/>
                          <a:cs typeface="Times New Roman"/>
                        </a:rPr>
                        <a:t>Освітня</a:t>
                      </a:r>
                      <a:r>
                        <a:rPr sz="1400" spc="-60" dirty="0">
                          <a:latin typeface="Times New Roman"/>
                          <a:cs typeface="Times New Roman"/>
                        </a:rPr>
                        <a:t> </a:t>
                      </a:r>
                      <a:r>
                        <a:rPr sz="1400" spc="-10" dirty="0">
                          <a:latin typeface="Times New Roman"/>
                          <a:cs typeface="Times New Roman"/>
                        </a:rPr>
                        <a:t>субвенція</a:t>
                      </a:r>
                      <a:endParaRPr sz="1400" dirty="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2550" algn="ctr">
                        <a:lnSpc>
                          <a:spcPct val="100000"/>
                        </a:lnSpc>
                        <a:spcBef>
                          <a:spcPts val="305"/>
                        </a:spcBef>
                      </a:pPr>
                      <a:r>
                        <a:rPr sz="1400" dirty="0">
                          <a:latin typeface="Times New Roman"/>
                          <a:cs typeface="Times New Roman"/>
                        </a:rPr>
                        <a:t>130</a:t>
                      </a:r>
                      <a:r>
                        <a:rPr sz="1400" spc="-10" dirty="0">
                          <a:latin typeface="Times New Roman"/>
                          <a:cs typeface="Times New Roman"/>
                        </a:rPr>
                        <a:t> 606,000</a:t>
                      </a:r>
                      <a:endParaRPr sz="1400" dirty="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2550" algn="ctr">
                        <a:lnSpc>
                          <a:spcPct val="100000"/>
                        </a:lnSpc>
                        <a:spcBef>
                          <a:spcPts val="305"/>
                        </a:spcBef>
                      </a:pPr>
                      <a:r>
                        <a:rPr sz="1400" dirty="0">
                          <a:latin typeface="Times New Roman"/>
                          <a:cs typeface="Times New Roman"/>
                        </a:rPr>
                        <a:t>132</a:t>
                      </a:r>
                      <a:r>
                        <a:rPr sz="1400" spc="-10" dirty="0">
                          <a:latin typeface="Times New Roman"/>
                          <a:cs typeface="Times New Roman"/>
                        </a:rPr>
                        <a:t> 822,900</a:t>
                      </a:r>
                      <a:endParaRPr sz="1400" dirty="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R="82550" algn="ctr">
                        <a:lnSpc>
                          <a:spcPct val="100000"/>
                        </a:lnSpc>
                        <a:spcBef>
                          <a:spcPts val="305"/>
                        </a:spcBef>
                      </a:pPr>
                      <a:r>
                        <a:rPr sz="1400" dirty="0">
                          <a:latin typeface="Times New Roman"/>
                          <a:cs typeface="Times New Roman"/>
                        </a:rPr>
                        <a:t>79</a:t>
                      </a:r>
                      <a:r>
                        <a:rPr sz="1400" spc="-10" dirty="0">
                          <a:latin typeface="Times New Roman"/>
                          <a:cs typeface="Times New Roman"/>
                        </a:rPr>
                        <a:t> 592,800</a:t>
                      </a:r>
                      <a:endParaRPr sz="1400" dirty="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r h="231938">
                <a:tc>
                  <a:txBody>
                    <a:bodyPr/>
                    <a:lstStyle/>
                    <a:p>
                      <a:pPr marL="107950" algn="ctr">
                        <a:lnSpc>
                          <a:spcPct val="100000"/>
                        </a:lnSpc>
                        <a:spcBef>
                          <a:spcPts val="309"/>
                        </a:spcBef>
                      </a:pPr>
                      <a:r>
                        <a:rPr sz="1400" dirty="0">
                          <a:latin typeface="Times New Roman"/>
                          <a:cs typeface="Times New Roman"/>
                        </a:rPr>
                        <a:t>Інші</a:t>
                      </a:r>
                      <a:r>
                        <a:rPr sz="1400" spc="-20" dirty="0">
                          <a:latin typeface="Times New Roman"/>
                          <a:cs typeface="Times New Roman"/>
                        </a:rPr>
                        <a:t> </a:t>
                      </a:r>
                      <a:r>
                        <a:rPr sz="1400" dirty="0">
                          <a:latin typeface="Times New Roman"/>
                          <a:cs typeface="Times New Roman"/>
                        </a:rPr>
                        <a:t>дотації</a:t>
                      </a:r>
                      <a:r>
                        <a:rPr sz="1400" spc="-30" dirty="0">
                          <a:latin typeface="Times New Roman"/>
                          <a:cs typeface="Times New Roman"/>
                        </a:rPr>
                        <a:t> </a:t>
                      </a:r>
                      <a:r>
                        <a:rPr sz="1400" dirty="0">
                          <a:latin typeface="Times New Roman"/>
                          <a:cs typeface="Times New Roman"/>
                        </a:rPr>
                        <a:t>та</a:t>
                      </a:r>
                      <a:r>
                        <a:rPr sz="1400" spc="-20" dirty="0">
                          <a:latin typeface="Times New Roman"/>
                          <a:cs typeface="Times New Roman"/>
                        </a:rPr>
                        <a:t> </a:t>
                      </a:r>
                      <a:r>
                        <a:rPr sz="1400" spc="-10" dirty="0">
                          <a:latin typeface="Times New Roman"/>
                          <a:cs typeface="Times New Roman"/>
                        </a:rPr>
                        <a:t>субвенції</a:t>
                      </a:r>
                      <a:endParaRPr sz="1400" dirty="0">
                        <a:latin typeface="Times New Roman"/>
                        <a:cs typeface="Times New Roman"/>
                      </a:endParaRPr>
                    </a:p>
                  </a:txBody>
                  <a:tcPr marL="0" marR="0" marT="39369"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83185" algn="ctr">
                        <a:lnSpc>
                          <a:spcPct val="100000"/>
                        </a:lnSpc>
                        <a:spcBef>
                          <a:spcPts val="309"/>
                        </a:spcBef>
                      </a:pPr>
                      <a:r>
                        <a:rPr sz="1400" dirty="0">
                          <a:latin typeface="Times New Roman"/>
                          <a:cs typeface="Times New Roman"/>
                        </a:rPr>
                        <a:t>13</a:t>
                      </a:r>
                      <a:r>
                        <a:rPr sz="1400" spc="-10" dirty="0">
                          <a:latin typeface="Times New Roman"/>
                          <a:cs typeface="Times New Roman"/>
                        </a:rPr>
                        <a:t> 564,877</a:t>
                      </a:r>
                      <a:endParaRPr sz="1400" dirty="0">
                        <a:latin typeface="Times New Roman"/>
                        <a:cs typeface="Times New Roman"/>
                      </a:endParaRPr>
                    </a:p>
                  </a:txBody>
                  <a:tcPr marL="0" marR="0" marT="39369"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82550" algn="ctr">
                        <a:lnSpc>
                          <a:spcPct val="100000"/>
                        </a:lnSpc>
                        <a:spcBef>
                          <a:spcPts val="309"/>
                        </a:spcBef>
                      </a:pPr>
                      <a:r>
                        <a:rPr sz="1400" dirty="0">
                          <a:latin typeface="Times New Roman"/>
                          <a:cs typeface="Times New Roman"/>
                        </a:rPr>
                        <a:t>4</a:t>
                      </a:r>
                      <a:r>
                        <a:rPr sz="1400" spc="-10" dirty="0">
                          <a:latin typeface="Times New Roman"/>
                          <a:cs typeface="Times New Roman"/>
                        </a:rPr>
                        <a:t> 963,596</a:t>
                      </a:r>
                      <a:endParaRPr sz="1400" dirty="0">
                        <a:latin typeface="Times New Roman"/>
                        <a:cs typeface="Times New Roman"/>
                      </a:endParaRPr>
                    </a:p>
                  </a:txBody>
                  <a:tcPr marL="0" marR="0" marT="39369"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82550" algn="ctr">
                        <a:lnSpc>
                          <a:spcPct val="100000"/>
                        </a:lnSpc>
                        <a:spcBef>
                          <a:spcPts val="309"/>
                        </a:spcBef>
                      </a:pPr>
                      <a:r>
                        <a:rPr sz="1400" dirty="0">
                          <a:latin typeface="Times New Roman"/>
                          <a:cs typeface="Times New Roman"/>
                        </a:rPr>
                        <a:t>3</a:t>
                      </a:r>
                      <a:r>
                        <a:rPr sz="1400" spc="-10" dirty="0">
                          <a:latin typeface="Times New Roman"/>
                          <a:cs typeface="Times New Roman"/>
                        </a:rPr>
                        <a:t> 124,942</a:t>
                      </a:r>
                      <a:endParaRPr sz="1400" dirty="0">
                        <a:latin typeface="Times New Roman"/>
                        <a:cs typeface="Times New Roman"/>
                      </a:endParaRPr>
                    </a:p>
                  </a:txBody>
                  <a:tcPr marL="0" marR="0" marT="39369"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1938">
                <a:tc>
                  <a:txBody>
                    <a:bodyPr/>
                    <a:lstStyle/>
                    <a:p>
                      <a:pPr marL="107950" algn="ctr">
                        <a:lnSpc>
                          <a:spcPct val="100000"/>
                        </a:lnSpc>
                        <a:spcBef>
                          <a:spcPts val="309"/>
                        </a:spcBef>
                      </a:pPr>
                      <a:r>
                        <a:rPr lang="uk-UA" sz="1400" dirty="0">
                          <a:latin typeface="Times New Roman"/>
                          <a:cs typeface="Times New Roman"/>
                        </a:rPr>
                        <a:t>Всього:</a:t>
                      </a:r>
                      <a:endParaRPr sz="1400" dirty="0">
                        <a:latin typeface="Times New Roman"/>
                        <a:cs typeface="Times New Roman"/>
                      </a:endParaRPr>
                    </a:p>
                  </a:txBody>
                  <a:tcPr marL="0" marR="0" marT="39369"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R="83185" algn="ctr">
                        <a:lnSpc>
                          <a:spcPct val="100000"/>
                        </a:lnSpc>
                        <a:spcBef>
                          <a:spcPts val="309"/>
                        </a:spcBef>
                      </a:pPr>
                      <a:r>
                        <a:rPr lang="uk-UA" sz="1400" b="1" dirty="0">
                          <a:solidFill>
                            <a:srgbClr val="850A28"/>
                          </a:solidFill>
                          <a:latin typeface="Times New Roman"/>
                          <a:cs typeface="Times New Roman"/>
                        </a:rPr>
                        <a:t>619</a:t>
                      </a:r>
                      <a:r>
                        <a:rPr lang="uk-UA" sz="1400" b="1" spc="-55" dirty="0">
                          <a:solidFill>
                            <a:srgbClr val="850A28"/>
                          </a:solidFill>
                          <a:latin typeface="Times New Roman"/>
                          <a:cs typeface="Times New Roman"/>
                        </a:rPr>
                        <a:t> </a:t>
                      </a:r>
                      <a:r>
                        <a:rPr lang="uk-UA" sz="1400" b="1" dirty="0">
                          <a:solidFill>
                            <a:srgbClr val="850A28"/>
                          </a:solidFill>
                          <a:latin typeface="Times New Roman"/>
                          <a:cs typeface="Times New Roman"/>
                        </a:rPr>
                        <a:t>082,4</a:t>
                      </a:r>
                      <a:endParaRPr sz="1400" dirty="0">
                        <a:latin typeface="Times New Roman"/>
                        <a:cs typeface="Times New Roman"/>
                      </a:endParaRPr>
                    </a:p>
                  </a:txBody>
                  <a:tcPr marL="0" marR="0" marT="393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R="82550" algn="ctr">
                        <a:lnSpc>
                          <a:spcPct val="100000"/>
                        </a:lnSpc>
                        <a:spcBef>
                          <a:spcPts val="309"/>
                        </a:spcBef>
                      </a:pPr>
                      <a:r>
                        <a:rPr lang="uk-UA" sz="1400" b="1" dirty="0">
                          <a:solidFill>
                            <a:srgbClr val="850A28"/>
                          </a:solidFill>
                          <a:latin typeface="Times New Roman"/>
                          <a:cs typeface="Times New Roman"/>
                        </a:rPr>
                        <a:t>873</a:t>
                      </a:r>
                      <a:r>
                        <a:rPr lang="uk-UA" sz="1400" b="1" spc="-55" dirty="0">
                          <a:solidFill>
                            <a:srgbClr val="850A28"/>
                          </a:solidFill>
                          <a:latin typeface="Times New Roman"/>
                          <a:cs typeface="Times New Roman"/>
                        </a:rPr>
                        <a:t> </a:t>
                      </a:r>
                      <a:r>
                        <a:rPr lang="uk-UA" sz="1400" b="1" dirty="0">
                          <a:solidFill>
                            <a:srgbClr val="850A28"/>
                          </a:solidFill>
                          <a:latin typeface="Times New Roman"/>
                          <a:cs typeface="Times New Roman"/>
                        </a:rPr>
                        <a:t>464,902</a:t>
                      </a:r>
                      <a:r>
                        <a:rPr lang="uk-UA" sz="1400" b="1" spc="-60" dirty="0">
                          <a:solidFill>
                            <a:srgbClr val="850A28"/>
                          </a:solidFill>
                          <a:latin typeface="Times New Roman"/>
                          <a:cs typeface="Times New Roman"/>
                        </a:rPr>
                        <a:t> </a:t>
                      </a:r>
                      <a:endParaRPr sz="1400" dirty="0">
                        <a:latin typeface="Times New Roman"/>
                        <a:cs typeface="Times New Roman"/>
                      </a:endParaRPr>
                    </a:p>
                  </a:txBody>
                  <a:tcPr marL="0" marR="0" marT="393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R="82550" algn="ctr">
                        <a:lnSpc>
                          <a:spcPct val="100000"/>
                        </a:lnSpc>
                        <a:spcBef>
                          <a:spcPts val="309"/>
                        </a:spcBef>
                      </a:pPr>
                      <a:r>
                        <a:rPr lang="uk-UA" sz="1400" b="1" dirty="0">
                          <a:solidFill>
                            <a:srgbClr val="850A28"/>
                          </a:solidFill>
                          <a:latin typeface="Times New Roman"/>
                          <a:cs typeface="Times New Roman"/>
                        </a:rPr>
                        <a:t>544</a:t>
                      </a:r>
                      <a:r>
                        <a:rPr lang="uk-UA" sz="1400" b="1" spc="-55" dirty="0">
                          <a:solidFill>
                            <a:srgbClr val="850A28"/>
                          </a:solidFill>
                          <a:latin typeface="Times New Roman"/>
                          <a:cs typeface="Times New Roman"/>
                        </a:rPr>
                        <a:t> </a:t>
                      </a:r>
                      <a:r>
                        <a:rPr lang="uk-UA" sz="1400" b="1" dirty="0">
                          <a:solidFill>
                            <a:srgbClr val="850A28"/>
                          </a:solidFill>
                          <a:latin typeface="Times New Roman"/>
                          <a:cs typeface="Times New Roman"/>
                        </a:rPr>
                        <a:t>619,065</a:t>
                      </a:r>
                      <a:r>
                        <a:rPr lang="uk-UA" sz="1400" b="1" spc="-55" dirty="0">
                          <a:solidFill>
                            <a:srgbClr val="850A28"/>
                          </a:solidFill>
                          <a:latin typeface="Times New Roman"/>
                          <a:cs typeface="Times New Roman"/>
                        </a:rPr>
                        <a:t> </a:t>
                      </a:r>
                      <a:endParaRPr sz="1400" dirty="0">
                        <a:latin typeface="Times New Roman"/>
                        <a:cs typeface="Times New Roman"/>
                      </a:endParaRPr>
                    </a:p>
                  </a:txBody>
                  <a:tcPr marL="0" marR="0" marT="39369"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8"/>
                  </a:ext>
                </a:extLst>
              </a:tr>
            </a:tbl>
          </a:graphicData>
        </a:graphic>
      </p:graphicFrame>
      <p:sp>
        <p:nvSpPr>
          <p:cNvPr id="8" name="Прямоугольник 7"/>
          <p:cNvSpPr/>
          <p:nvPr/>
        </p:nvSpPr>
        <p:spPr>
          <a:xfrm>
            <a:off x="139219" y="5982592"/>
            <a:ext cx="11211696" cy="528350"/>
          </a:xfrm>
          <a:prstGeom prst="rect">
            <a:avLst/>
          </a:prstGeom>
        </p:spPr>
        <p:txBody>
          <a:bodyPr wrap="square">
            <a:spAutoFit/>
          </a:bodyPr>
          <a:lstStyle/>
          <a:p>
            <a:pPr marL="812164" marR="8255" lvl="1" indent="-342900" algn="just">
              <a:lnSpc>
                <a:spcPts val="1730"/>
              </a:lnSpc>
              <a:spcBef>
                <a:spcPts val="1019"/>
              </a:spcBef>
              <a:tabLst>
                <a:tab pos="241300" algn="l"/>
                <a:tab pos="1468120" algn="l"/>
              </a:tabLst>
            </a:pPr>
            <a:r>
              <a:rPr lang="ru-RU" sz="1400" dirty="0">
                <a:latin typeface="Times New Roman"/>
                <a:cs typeface="Times New Roman"/>
              </a:rPr>
              <a:t>       </a:t>
            </a:r>
            <a:r>
              <a:rPr lang="ru-RU" sz="1400" b="1" dirty="0">
                <a:latin typeface="Times New Roman"/>
                <a:cs typeface="Times New Roman"/>
              </a:rPr>
              <a:t>В</a:t>
            </a:r>
            <a:r>
              <a:rPr lang="ru-RU" sz="1400" b="1" spc="200" dirty="0">
                <a:latin typeface="Times New Roman"/>
                <a:cs typeface="Times New Roman"/>
              </a:rPr>
              <a:t> </a:t>
            </a:r>
            <a:r>
              <a:rPr lang="ru-RU" sz="1400" b="1" dirty="0" err="1">
                <a:latin typeface="Times New Roman"/>
                <a:cs typeface="Times New Roman"/>
              </a:rPr>
              <a:t>умовах</a:t>
            </a:r>
            <a:r>
              <a:rPr lang="ru-RU" sz="1400" b="1" dirty="0">
                <a:latin typeface="Times New Roman"/>
                <a:cs typeface="Times New Roman"/>
              </a:rPr>
              <a:t> </a:t>
            </a:r>
            <a:r>
              <a:rPr lang="ru-RU" sz="1400" b="1" dirty="0" err="1">
                <a:latin typeface="Times New Roman"/>
                <a:cs typeface="Times New Roman"/>
              </a:rPr>
              <a:t>тимчасової</a:t>
            </a:r>
            <a:r>
              <a:rPr lang="ru-RU" sz="1400" b="1" dirty="0">
                <a:latin typeface="Times New Roman"/>
                <a:cs typeface="Times New Roman"/>
              </a:rPr>
              <a:t> </a:t>
            </a:r>
            <a:r>
              <a:rPr lang="ru-RU" sz="1400" b="1" dirty="0" err="1">
                <a:latin typeface="Times New Roman"/>
                <a:cs typeface="Times New Roman"/>
              </a:rPr>
              <a:t>окупації</a:t>
            </a:r>
            <a:r>
              <a:rPr lang="ru-RU" sz="1400" b="1" dirty="0">
                <a:latin typeface="Times New Roman"/>
                <a:cs typeface="Times New Roman"/>
              </a:rPr>
              <a:t> </a:t>
            </a:r>
            <a:r>
              <a:rPr lang="ru-RU" sz="1400" b="1" dirty="0" err="1">
                <a:latin typeface="Times New Roman"/>
                <a:cs typeface="Times New Roman"/>
              </a:rPr>
              <a:t>громади</a:t>
            </a:r>
            <a:r>
              <a:rPr lang="ru-RU" sz="1400" b="1" dirty="0">
                <a:latin typeface="Times New Roman"/>
                <a:cs typeface="Times New Roman"/>
              </a:rPr>
              <a:t> </a:t>
            </a:r>
            <a:r>
              <a:rPr lang="ru-RU" sz="1400" b="1" dirty="0" err="1">
                <a:latin typeface="Times New Roman"/>
                <a:cs typeface="Times New Roman"/>
              </a:rPr>
              <a:t>основним</a:t>
            </a:r>
            <a:r>
              <a:rPr lang="ru-RU" sz="1400" b="1" spc="150" dirty="0">
                <a:latin typeface="Times New Roman"/>
                <a:cs typeface="Times New Roman"/>
              </a:rPr>
              <a:t> </a:t>
            </a:r>
            <a:r>
              <a:rPr lang="ru-RU" sz="1400" b="1" dirty="0" err="1">
                <a:latin typeface="Times New Roman"/>
                <a:cs typeface="Times New Roman"/>
              </a:rPr>
              <a:t>пріоритетом</a:t>
            </a:r>
            <a:r>
              <a:rPr lang="ru-RU" sz="1400" b="1" spc="145" dirty="0">
                <a:latin typeface="Times New Roman"/>
                <a:cs typeface="Times New Roman"/>
              </a:rPr>
              <a:t> </a:t>
            </a:r>
            <a:r>
              <a:rPr lang="ru-RU" sz="1400" b="1" dirty="0">
                <a:latin typeface="Times New Roman"/>
                <a:cs typeface="Times New Roman"/>
              </a:rPr>
              <a:t>при</a:t>
            </a:r>
            <a:r>
              <a:rPr lang="ru-RU" sz="1400" b="1" spc="140" dirty="0">
                <a:latin typeface="Times New Roman"/>
                <a:cs typeface="Times New Roman"/>
              </a:rPr>
              <a:t> </a:t>
            </a:r>
            <a:r>
              <a:rPr lang="ru-RU" sz="1400" b="1" dirty="0" err="1">
                <a:latin typeface="Times New Roman"/>
                <a:cs typeface="Times New Roman"/>
              </a:rPr>
              <a:t>розподілі</a:t>
            </a:r>
            <a:r>
              <a:rPr lang="ru-RU" sz="1400" b="1" spc="150" dirty="0">
                <a:latin typeface="Times New Roman"/>
                <a:cs typeface="Times New Roman"/>
              </a:rPr>
              <a:t> </a:t>
            </a:r>
            <a:r>
              <a:rPr lang="ru-RU" sz="1400" b="1" dirty="0" err="1">
                <a:latin typeface="Times New Roman"/>
                <a:cs typeface="Times New Roman"/>
              </a:rPr>
              <a:t>доходів</a:t>
            </a:r>
            <a:r>
              <a:rPr lang="ru-RU" sz="1400" b="1" spc="145" dirty="0">
                <a:latin typeface="Times New Roman"/>
                <a:cs typeface="Times New Roman"/>
              </a:rPr>
              <a:t> </a:t>
            </a:r>
            <a:r>
              <a:rPr lang="ru-RU" sz="1400" b="1" dirty="0">
                <a:latin typeface="Times New Roman"/>
                <a:cs typeface="Times New Roman"/>
              </a:rPr>
              <a:t>є</a:t>
            </a:r>
            <a:r>
              <a:rPr lang="ru-RU" sz="1400" b="1" spc="140" dirty="0">
                <a:latin typeface="Times New Roman"/>
                <a:cs typeface="Times New Roman"/>
              </a:rPr>
              <a:t> </a:t>
            </a:r>
            <a:r>
              <a:rPr lang="ru-RU" sz="1400" b="1" spc="-10" dirty="0" err="1">
                <a:latin typeface="Times New Roman"/>
                <a:cs typeface="Times New Roman"/>
              </a:rPr>
              <a:t>фінансування</a:t>
            </a:r>
            <a:r>
              <a:rPr lang="ru-RU" sz="1400" b="1" spc="-10" dirty="0">
                <a:latin typeface="Times New Roman"/>
                <a:cs typeface="Times New Roman"/>
              </a:rPr>
              <a:t> </a:t>
            </a:r>
            <a:r>
              <a:rPr lang="ru-RU" sz="1400" b="1" spc="-10" dirty="0" err="1">
                <a:latin typeface="Times New Roman"/>
                <a:cs typeface="Times New Roman"/>
              </a:rPr>
              <a:t>сфери</a:t>
            </a:r>
            <a:r>
              <a:rPr lang="ru-RU" sz="1400" b="1" spc="-10" dirty="0">
                <a:latin typeface="Times New Roman"/>
                <a:cs typeface="Times New Roman"/>
              </a:rPr>
              <a:t> </a:t>
            </a:r>
            <a:r>
              <a:rPr lang="ru-RU" sz="1400" b="1" dirty="0" err="1">
                <a:latin typeface="Times New Roman"/>
                <a:cs typeface="Times New Roman"/>
              </a:rPr>
              <a:t>освіти</a:t>
            </a:r>
            <a:r>
              <a:rPr lang="ru-RU" sz="1400" b="1" dirty="0">
                <a:latin typeface="Times New Roman"/>
                <a:cs typeface="Times New Roman"/>
              </a:rPr>
              <a:t>,</a:t>
            </a:r>
            <a:r>
              <a:rPr lang="ru-RU" sz="1400" b="1" spc="-75" dirty="0">
                <a:latin typeface="Times New Roman"/>
                <a:cs typeface="Times New Roman"/>
              </a:rPr>
              <a:t> </a:t>
            </a:r>
            <a:r>
              <a:rPr lang="ru-RU" sz="1400" b="1" spc="-10" dirty="0" err="1">
                <a:latin typeface="Times New Roman"/>
                <a:cs typeface="Times New Roman"/>
              </a:rPr>
              <a:t>охорони</a:t>
            </a:r>
            <a:r>
              <a:rPr lang="ru-RU" sz="1400" b="1" spc="-85" dirty="0">
                <a:latin typeface="Times New Roman"/>
                <a:cs typeface="Times New Roman"/>
              </a:rPr>
              <a:t> </a:t>
            </a:r>
            <a:r>
              <a:rPr lang="ru-RU" sz="1400" b="1" dirty="0" err="1">
                <a:latin typeface="Times New Roman"/>
                <a:cs typeface="Times New Roman"/>
              </a:rPr>
              <a:t>здоров’я</a:t>
            </a:r>
            <a:r>
              <a:rPr lang="ru-RU" sz="1400" b="1" dirty="0">
                <a:latin typeface="Times New Roman"/>
                <a:cs typeface="Times New Roman"/>
              </a:rPr>
              <a:t>,</a:t>
            </a:r>
            <a:r>
              <a:rPr lang="ru-RU" sz="1400" b="1" spc="-90" dirty="0">
                <a:latin typeface="Times New Roman"/>
                <a:cs typeface="Times New Roman"/>
              </a:rPr>
              <a:t> </a:t>
            </a:r>
            <a:r>
              <a:rPr lang="ru-RU" sz="1400" b="1" dirty="0" err="1">
                <a:latin typeface="Times New Roman"/>
                <a:cs typeface="Times New Roman"/>
              </a:rPr>
              <a:t>соціального</a:t>
            </a:r>
            <a:r>
              <a:rPr lang="ru-RU" sz="1400" b="1" spc="-50" dirty="0">
                <a:latin typeface="Times New Roman"/>
                <a:cs typeface="Times New Roman"/>
              </a:rPr>
              <a:t> </a:t>
            </a:r>
            <a:r>
              <a:rPr lang="ru-RU" sz="1400" b="1" dirty="0" err="1">
                <a:latin typeface="Times New Roman"/>
                <a:cs typeface="Times New Roman"/>
              </a:rPr>
              <a:t>захисту</a:t>
            </a:r>
            <a:r>
              <a:rPr lang="ru-RU" sz="1400" b="1" spc="-55" dirty="0">
                <a:latin typeface="Times New Roman"/>
                <a:cs typeface="Times New Roman"/>
              </a:rPr>
              <a:t> ВПО - </a:t>
            </a:r>
            <a:r>
              <a:rPr lang="ru-RU" sz="1400" b="1" dirty="0" err="1">
                <a:latin typeface="Times New Roman"/>
                <a:cs typeface="Times New Roman"/>
              </a:rPr>
              <a:t>мешканців</a:t>
            </a:r>
            <a:r>
              <a:rPr lang="ru-RU" sz="1400" b="1" spc="-60" dirty="0">
                <a:latin typeface="Times New Roman"/>
                <a:cs typeface="Times New Roman"/>
              </a:rPr>
              <a:t> </a:t>
            </a:r>
            <a:r>
              <a:rPr lang="ru-RU" sz="1400" b="1" spc="-10" dirty="0" err="1">
                <a:latin typeface="Times New Roman"/>
                <a:cs typeface="Times New Roman"/>
              </a:rPr>
              <a:t>громади</a:t>
            </a:r>
            <a:r>
              <a:rPr lang="ru-RU" sz="1400" b="1" spc="-10" dirty="0">
                <a:latin typeface="Times New Roman"/>
                <a:cs typeface="Times New Roman"/>
              </a:rPr>
              <a:t> </a:t>
            </a:r>
            <a:r>
              <a:rPr lang="ru-RU" sz="1400" b="1" spc="-55" dirty="0">
                <a:latin typeface="Times New Roman"/>
                <a:cs typeface="Times New Roman"/>
              </a:rPr>
              <a:t>та </a:t>
            </a:r>
            <a:r>
              <a:rPr lang="ru-RU" sz="1400" b="1" spc="-55" dirty="0" err="1">
                <a:latin typeface="Times New Roman"/>
                <a:cs typeface="Times New Roman"/>
              </a:rPr>
              <a:t>заходів</a:t>
            </a:r>
            <a:r>
              <a:rPr lang="ru-RU" sz="1400" b="1" spc="-55" dirty="0">
                <a:latin typeface="Times New Roman"/>
                <a:cs typeface="Times New Roman"/>
              </a:rPr>
              <a:t> з </a:t>
            </a:r>
            <a:r>
              <a:rPr lang="ru-RU" sz="1400" b="1" spc="-55" dirty="0" err="1">
                <a:latin typeface="Times New Roman"/>
                <a:cs typeface="Times New Roman"/>
              </a:rPr>
              <a:t>підтримки</a:t>
            </a:r>
            <a:r>
              <a:rPr lang="ru-RU" sz="1400" b="1" spc="-55" dirty="0">
                <a:latin typeface="Times New Roman"/>
                <a:cs typeface="Times New Roman"/>
              </a:rPr>
              <a:t> </a:t>
            </a:r>
            <a:r>
              <a:rPr lang="ru-RU" sz="1400" b="1" spc="-55" dirty="0" err="1">
                <a:latin typeface="Times New Roman"/>
                <a:cs typeface="Times New Roman"/>
              </a:rPr>
              <a:t>обороноздатності</a:t>
            </a:r>
            <a:r>
              <a:rPr lang="ru-RU" sz="1400" b="1" spc="-55" dirty="0">
                <a:latin typeface="Times New Roman"/>
                <a:cs typeface="Times New Roman"/>
              </a:rPr>
              <a:t> </a:t>
            </a:r>
            <a:r>
              <a:rPr lang="ru-RU" sz="1400" b="1" spc="-55" dirty="0" err="1">
                <a:latin typeface="Times New Roman"/>
                <a:cs typeface="Times New Roman"/>
              </a:rPr>
              <a:t>держави</a:t>
            </a:r>
            <a:r>
              <a:rPr lang="ru-RU" sz="1400" b="1" spc="-55" dirty="0">
                <a:latin typeface="Times New Roman"/>
                <a:cs typeface="Times New Roman"/>
              </a:rPr>
              <a:t>. </a:t>
            </a:r>
            <a:endParaRPr lang="ru-RU" sz="1400" b="1" dirty="0">
              <a:latin typeface="Times New Roman"/>
              <a:cs typeface="Times New Roman"/>
            </a:endParaRPr>
          </a:p>
        </p:txBody>
      </p:sp>
    </p:spTree>
    <p:extLst>
      <p:ext uri="{BB962C8B-B14F-4D97-AF65-F5344CB8AC3E}">
        <p14:creationId xmlns:p14="http://schemas.microsoft.com/office/powerpoint/2010/main" val="1953895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1201" y="1295400"/>
            <a:ext cx="10941473" cy="4410075"/>
            <a:chOff x="297179" y="1234439"/>
            <a:chExt cx="8206105" cy="4410075"/>
          </a:xfrm>
        </p:grpSpPr>
        <p:pic>
          <p:nvPicPr>
            <p:cNvPr id="3" name="object 3"/>
            <p:cNvPicPr/>
            <p:nvPr/>
          </p:nvPicPr>
          <p:blipFill>
            <a:blip r:embed="rId2" cstate="print"/>
            <a:stretch>
              <a:fillRect/>
            </a:stretch>
          </p:blipFill>
          <p:spPr>
            <a:xfrm>
              <a:off x="297179" y="1234439"/>
              <a:ext cx="8205978" cy="4409694"/>
            </a:xfrm>
            <a:prstGeom prst="rect">
              <a:avLst/>
            </a:prstGeom>
          </p:spPr>
        </p:pic>
        <p:pic>
          <p:nvPicPr>
            <p:cNvPr id="4" name="object 4"/>
            <p:cNvPicPr/>
            <p:nvPr/>
          </p:nvPicPr>
          <p:blipFill>
            <a:blip r:embed="rId3" cstate="print"/>
            <a:stretch>
              <a:fillRect/>
            </a:stretch>
          </p:blipFill>
          <p:spPr>
            <a:xfrm>
              <a:off x="2016759" y="3767327"/>
              <a:ext cx="1701800" cy="1003935"/>
            </a:xfrm>
            <a:prstGeom prst="rect">
              <a:avLst/>
            </a:prstGeom>
          </p:spPr>
        </p:pic>
        <p:sp>
          <p:nvSpPr>
            <p:cNvPr id="5" name="object 5"/>
            <p:cNvSpPr/>
            <p:nvPr/>
          </p:nvSpPr>
          <p:spPr>
            <a:xfrm>
              <a:off x="2016759" y="3767327"/>
              <a:ext cx="1701800" cy="1003935"/>
            </a:xfrm>
            <a:custGeom>
              <a:avLst/>
              <a:gdLst/>
              <a:ahLst/>
              <a:cxnLst/>
              <a:rect l="l" t="t" r="r" b="b"/>
              <a:pathLst>
                <a:path w="1701800" h="1003935">
                  <a:moveTo>
                    <a:pt x="398779" y="0"/>
                  </a:moveTo>
                  <a:lnTo>
                    <a:pt x="615950" y="0"/>
                  </a:lnTo>
                  <a:lnTo>
                    <a:pt x="941704" y="0"/>
                  </a:lnTo>
                  <a:lnTo>
                    <a:pt x="1701800" y="0"/>
                  </a:lnTo>
                  <a:lnTo>
                    <a:pt x="1701800" y="480949"/>
                  </a:lnTo>
                  <a:lnTo>
                    <a:pt x="1701800" y="687070"/>
                  </a:lnTo>
                  <a:lnTo>
                    <a:pt x="1701800" y="824484"/>
                  </a:lnTo>
                  <a:lnTo>
                    <a:pt x="941704" y="824484"/>
                  </a:lnTo>
                  <a:lnTo>
                    <a:pt x="615950" y="824484"/>
                  </a:lnTo>
                  <a:lnTo>
                    <a:pt x="398779" y="824484"/>
                  </a:lnTo>
                  <a:lnTo>
                    <a:pt x="398779" y="687070"/>
                  </a:lnTo>
                  <a:lnTo>
                    <a:pt x="0" y="1003935"/>
                  </a:lnTo>
                  <a:lnTo>
                    <a:pt x="398779" y="480949"/>
                  </a:lnTo>
                  <a:lnTo>
                    <a:pt x="398779" y="0"/>
                  </a:lnTo>
                  <a:close/>
                </a:path>
              </a:pathLst>
            </a:custGeom>
            <a:ln w="9143">
              <a:solidFill>
                <a:srgbClr val="BEBEBE"/>
              </a:solidFill>
            </a:ln>
          </p:spPr>
          <p:txBody>
            <a:bodyPr wrap="square" lIns="0" tIns="0" rIns="0" bIns="0" rtlCol="0"/>
            <a:lstStyle/>
            <a:p>
              <a:endParaRPr/>
            </a:p>
          </p:txBody>
        </p:sp>
      </p:grpSp>
      <p:sp>
        <p:nvSpPr>
          <p:cNvPr id="6" name="object 6"/>
          <p:cNvSpPr txBox="1"/>
          <p:nvPr/>
        </p:nvSpPr>
        <p:spPr>
          <a:xfrm>
            <a:off x="3326045" y="3951224"/>
            <a:ext cx="1526540" cy="423193"/>
          </a:xfrm>
          <a:prstGeom prst="rect">
            <a:avLst/>
          </a:prstGeom>
        </p:spPr>
        <p:txBody>
          <a:bodyPr vert="horz" wrap="square" lIns="0" tIns="12700" rIns="0" bIns="0" rtlCol="0">
            <a:spAutoFit/>
          </a:bodyPr>
          <a:lstStyle/>
          <a:p>
            <a:pPr algn="ctr">
              <a:lnSpc>
                <a:spcPts val="1645"/>
              </a:lnSpc>
              <a:spcBef>
                <a:spcPts val="100"/>
              </a:spcBef>
            </a:pPr>
            <a:r>
              <a:rPr sz="1400" b="1" dirty="0">
                <a:solidFill>
                  <a:srgbClr val="850A28"/>
                </a:solidFill>
                <a:latin typeface="Times New Roman"/>
                <a:cs typeface="Times New Roman"/>
              </a:rPr>
              <a:t>Власні</a:t>
            </a:r>
            <a:r>
              <a:rPr sz="1400" b="1" spc="-40" dirty="0">
                <a:solidFill>
                  <a:srgbClr val="850A28"/>
                </a:solidFill>
                <a:latin typeface="Times New Roman"/>
                <a:cs typeface="Times New Roman"/>
              </a:rPr>
              <a:t> </a:t>
            </a:r>
            <a:r>
              <a:rPr sz="1400" b="1" spc="-10" dirty="0">
                <a:solidFill>
                  <a:srgbClr val="850A28"/>
                </a:solidFill>
                <a:latin typeface="Times New Roman"/>
                <a:cs typeface="Times New Roman"/>
              </a:rPr>
              <a:t>доходи</a:t>
            </a:r>
            <a:endParaRPr sz="1400">
              <a:latin typeface="Times New Roman"/>
              <a:cs typeface="Times New Roman"/>
            </a:endParaRPr>
          </a:p>
          <a:p>
            <a:pPr algn="ctr">
              <a:lnSpc>
                <a:spcPts val="1645"/>
              </a:lnSpc>
            </a:pPr>
            <a:r>
              <a:rPr sz="1400" b="1" dirty="0">
                <a:solidFill>
                  <a:srgbClr val="850A28"/>
                </a:solidFill>
                <a:latin typeface="Times New Roman"/>
                <a:cs typeface="Times New Roman"/>
              </a:rPr>
              <a:t>368</a:t>
            </a:r>
            <a:r>
              <a:rPr sz="1400" b="1" spc="-25" dirty="0">
                <a:solidFill>
                  <a:srgbClr val="850A28"/>
                </a:solidFill>
                <a:latin typeface="Times New Roman"/>
                <a:cs typeface="Times New Roman"/>
              </a:rPr>
              <a:t> </a:t>
            </a:r>
            <a:r>
              <a:rPr sz="1400" b="1" spc="-10" dirty="0">
                <a:solidFill>
                  <a:srgbClr val="850A28"/>
                </a:solidFill>
                <a:latin typeface="Times New Roman"/>
                <a:cs typeface="Times New Roman"/>
              </a:rPr>
              <a:t>797,523</a:t>
            </a:r>
            <a:endParaRPr sz="1400">
              <a:latin typeface="Times New Roman"/>
              <a:cs typeface="Times New Roman"/>
            </a:endParaRPr>
          </a:p>
        </p:txBody>
      </p:sp>
      <p:grpSp>
        <p:nvGrpSpPr>
          <p:cNvPr id="7" name="object 7"/>
          <p:cNvGrpSpPr/>
          <p:nvPr/>
        </p:nvGrpSpPr>
        <p:grpSpPr>
          <a:xfrm>
            <a:off x="6182275" y="4262438"/>
            <a:ext cx="2291927" cy="941705"/>
            <a:chOff x="4636706" y="4262437"/>
            <a:chExt cx="1718945" cy="941705"/>
          </a:xfrm>
        </p:grpSpPr>
        <p:pic>
          <p:nvPicPr>
            <p:cNvPr id="8" name="object 8"/>
            <p:cNvPicPr/>
            <p:nvPr/>
          </p:nvPicPr>
          <p:blipFill>
            <a:blip r:embed="rId4" cstate="print"/>
            <a:stretch>
              <a:fillRect/>
            </a:stretch>
          </p:blipFill>
          <p:spPr>
            <a:xfrm>
              <a:off x="4641469" y="4267200"/>
              <a:ext cx="1709039" cy="932180"/>
            </a:xfrm>
            <a:prstGeom prst="rect">
              <a:avLst/>
            </a:prstGeom>
          </p:spPr>
        </p:pic>
        <p:sp>
          <p:nvSpPr>
            <p:cNvPr id="9" name="object 9"/>
            <p:cNvSpPr/>
            <p:nvPr/>
          </p:nvSpPr>
          <p:spPr>
            <a:xfrm>
              <a:off x="4641469" y="4267200"/>
              <a:ext cx="1709420" cy="932180"/>
            </a:xfrm>
            <a:custGeom>
              <a:avLst/>
              <a:gdLst/>
              <a:ahLst/>
              <a:cxnLst/>
              <a:rect l="l" t="t" r="r" b="b"/>
              <a:pathLst>
                <a:path w="1709420" h="932179">
                  <a:moveTo>
                    <a:pt x="334390" y="0"/>
                  </a:moveTo>
                  <a:lnTo>
                    <a:pt x="563498" y="0"/>
                  </a:lnTo>
                  <a:lnTo>
                    <a:pt x="907160" y="0"/>
                  </a:lnTo>
                  <a:lnTo>
                    <a:pt x="1709039" y="0"/>
                  </a:lnTo>
                  <a:lnTo>
                    <a:pt x="1709039" y="480060"/>
                  </a:lnTo>
                  <a:lnTo>
                    <a:pt x="1709039" y="685800"/>
                  </a:lnTo>
                  <a:lnTo>
                    <a:pt x="1709039" y="822960"/>
                  </a:lnTo>
                  <a:lnTo>
                    <a:pt x="907160" y="822960"/>
                  </a:lnTo>
                  <a:lnTo>
                    <a:pt x="563498" y="822960"/>
                  </a:lnTo>
                  <a:lnTo>
                    <a:pt x="334390" y="822960"/>
                  </a:lnTo>
                  <a:lnTo>
                    <a:pt x="334390" y="685800"/>
                  </a:lnTo>
                  <a:lnTo>
                    <a:pt x="0" y="932180"/>
                  </a:lnTo>
                  <a:lnTo>
                    <a:pt x="334390" y="480060"/>
                  </a:lnTo>
                  <a:lnTo>
                    <a:pt x="334390" y="0"/>
                  </a:lnTo>
                  <a:close/>
                </a:path>
              </a:pathLst>
            </a:custGeom>
            <a:ln w="9144">
              <a:solidFill>
                <a:srgbClr val="BEBEBE"/>
              </a:solidFill>
            </a:ln>
          </p:spPr>
          <p:txBody>
            <a:bodyPr wrap="square" lIns="0" tIns="0" rIns="0" bIns="0" rtlCol="0"/>
            <a:lstStyle/>
            <a:p>
              <a:endParaRPr/>
            </a:p>
          </p:txBody>
        </p:sp>
      </p:grpSp>
      <p:sp>
        <p:nvSpPr>
          <p:cNvPr id="10" name="object 10"/>
          <p:cNvSpPr txBox="1"/>
          <p:nvPr/>
        </p:nvSpPr>
        <p:spPr>
          <a:xfrm>
            <a:off x="6789421" y="4450461"/>
            <a:ext cx="1526540" cy="423193"/>
          </a:xfrm>
          <a:prstGeom prst="rect">
            <a:avLst/>
          </a:prstGeom>
        </p:spPr>
        <p:txBody>
          <a:bodyPr vert="horz" wrap="square" lIns="0" tIns="12700" rIns="0" bIns="0" rtlCol="0">
            <a:spAutoFit/>
          </a:bodyPr>
          <a:lstStyle/>
          <a:p>
            <a:pPr algn="ctr">
              <a:lnSpc>
                <a:spcPts val="1645"/>
              </a:lnSpc>
              <a:spcBef>
                <a:spcPts val="100"/>
              </a:spcBef>
            </a:pPr>
            <a:r>
              <a:rPr sz="1400" b="1" dirty="0">
                <a:solidFill>
                  <a:srgbClr val="850A28"/>
                </a:solidFill>
                <a:latin typeface="Times New Roman"/>
                <a:cs typeface="Times New Roman"/>
              </a:rPr>
              <a:t>Власні</a:t>
            </a:r>
            <a:r>
              <a:rPr sz="1400" b="1" spc="-65" dirty="0">
                <a:solidFill>
                  <a:srgbClr val="850A28"/>
                </a:solidFill>
                <a:latin typeface="Times New Roman"/>
                <a:cs typeface="Times New Roman"/>
              </a:rPr>
              <a:t> </a:t>
            </a:r>
            <a:r>
              <a:rPr sz="1400" b="1" spc="-10" dirty="0">
                <a:solidFill>
                  <a:srgbClr val="850A28"/>
                </a:solidFill>
                <a:latin typeface="Times New Roman"/>
                <a:cs typeface="Times New Roman"/>
              </a:rPr>
              <a:t>доходи</a:t>
            </a:r>
            <a:endParaRPr sz="1400">
              <a:latin typeface="Times New Roman"/>
              <a:cs typeface="Times New Roman"/>
            </a:endParaRPr>
          </a:p>
          <a:p>
            <a:pPr algn="ctr">
              <a:lnSpc>
                <a:spcPts val="1645"/>
              </a:lnSpc>
            </a:pPr>
            <a:r>
              <a:rPr sz="1400" b="1" dirty="0">
                <a:solidFill>
                  <a:srgbClr val="850A28"/>
                </a:solidFill>
                <a:latin typeface="Times New Roman"/>
                <a:cs typeface="Times New Roman"/>
              </a:rPr>
              <a:t>182</a:t>
            </a:r>
            <a:r>
              <a:rPr sz="1400" b="1" spc="-25" dirty="0">
                <a:solidFill>
                  <a:srgbClr val="850A28"/>
                </a:solidFill>
                <a:latin typeface="Times New Roman"/>
                <a:cs typeface="Times New Roman"/>
              </a:rPr>
              <a:t> </a:t>
            </a:r>
            <a:r>
              <a:rPr sz="1400" b="1" spc="-10" dirty="0">
                <a:solidFill>
                  <a:srgbClr val="850A28"/>
                </a:solidFill>
                <a:latin typeface="Times New Roman"/>
                <a:cs typeface="Times New Roman"/>
              </a:rPr>
              <a:t>567,075</a:t>
            </a:r>
            <a:endParaRPr sz="1400">
              <a:latin typeface="Times New Roman"/>
              <a:cs typeface="Times New Roman"/>
            </a:endParaRPr>
          </a:p>
        </p:txBody>
      </p:sp>
      <p:grpSp>
        <p:nvGrpSpPr>
          <p:cNvPr id="11" name="object 11"/>
          <p:cNvGrpSpPr/>
          <p:nvPr/>
        </p:nvGrpSpPr>
        <p:grpSpPr>
          <a:xfrm>
            <a:off x="9682395" y="4390453"/>
            <a:ext cx="2175085" cy="834390"/>
            <a:chOff x="7261796" y="4390453"/>
            <a:chExt cx="1631314" cy="834390"/>
          </a:xfrm>
        </p:grpSpPr>
        <p:pic>
          <p:nvPicPr>
            <p:cNvPr id="12" name="object 12"/>
            <p:cNvPicPr/>
            <p:nvPr/>
          </p:nvPicPr>
          <p:blipFill>
            <a:blip r:embed="rId5" cstate="print"/>
            <a:stretch>
              <a:fillRect/>
            </a:stretch>
          </p:blipFill>
          <p:spPr>
            <a:xfrm>
              <a:off x="7266558" y="4395215"/>
              <a:ext cx="1621409" cy="824483"/>
            </a:xfrm>
            <a:prstGeom prst="rect">
              <a:avLst/>
            </a:prstGeom>
          </p:spPr>
        </p:pic>
        <p:sp>
          <p:nvSpPr>
            <p:cNvPr id="13" name="object 13"/>
            <p:cNvSpPr/>
            <p:nvPr/>
          </p:nvSpPr>
          <p:spPr>
            <a:xfrm>
              <a:off x="7266558" y="4395215"/>
              <a:ext cx="1621790" cy="824865"/>
            </a:xfrm>
            <a:custGeom>
              <a:avLst/>
              <a:gdLst/>
              <a:ahLst/>
              <a:cxnLst/>
              <a:rect l="l" t="t" r="r" b="b"/>
              <a:pathLst>
                <a:path w="1621790" h="824864">
                  <a:moveTo>
                    <a:pt x="313817" y="0"/>
                  </a:moveTo>
                  <a:lnTo>
                    <a:pt x="531749" y="0"/>
                  </a:lnTo>
                  <a:lnTo>
                    <a:pt x="858647" y="0"/>
                  </a:lnTo>
                  <a:lnTo>
                    <a:pt x="1621409" y="0"/>
                  </a:lnTo>
                  <a:lnTo>
                    <a:pt x="1621409" y="480948"/>
                  </a:lnTo>
                  <a:lnTo>
                    <a:pt x="1621409" y="687069"/>
                  </a:lnTo>
                  <a:lnTo>
                    <a:pt x="1621409" y="824483"/>
                  </a:lnTo>
                  <a:lnTo>
                    <a:pt x="858647" y="824483"/>
                  </a:lnTo>
                  <a:lnTo>
                    <a:pt x="531749" y="824483"/>
                  </a:lnTo>
                  <a:lnTo>
                    <a:pt x="313817" y="824483"/>
                  </a:lnTo>
                  <a:lnTo>
                    <a:pt x="313817" y="687069"/>
                  </a:lnTo>
                  <a:lnTo>
                    <a:pt x="0" y="804798"/>
                  </a:lnTo>
                  <a:lnTo>
                    <a:pt x="313817" y="480948"/>
                  </a:lnTo>
                  <a:lnTo>
                    <a:pt x="313817" y="0"/>
                  </a:lnTo>
                  <a:close/>
                </a:path>
              </a:pathLst>
            </a:custGeom>
            <a:ln w="9144">
              <a:solidFill>
                <a:srgbClr val="BEBEBE"/>
              </a:solidFill>
            </a:ln>
          </p:spPr>
          <p:txBody>
            <a:bodyPr wrap="square" lIns="0" tIns="0" rIns="0" bIns="0" rtlCol="0"/>
            <a:lstStyle/>
            <a:p>
              <a:endParaRPr/>
            </a:p>
          </p:txBody>
        </p:sp>
      </p:grpSp>
      <p:sp>
        <p:nvSpPr>
          <p:cNvPr id="14" name="object 14"/>
          <p:cNvSpPr txBox="1"/>
          <p:nvPr/>
        </p:nvSpPr>
        <p:spPr>
          <a:xfrm>
            <a:off x="10218251" y="4579112"/>
            <a:ext cx="1526540" cy="423193"/>
          </a:xfrm>
          <a:prstGeom prst="rect">
            <a:avLst/>
          </a:prstGeom>
        </p:spPr>
        <p:txBody>
          <a:bodyPr vert="horz" wrap="square" lIns="0" tIns="12700" rIns="0" bIns="0" rtlCol="0">
            <a:spAutoFit/>
          </a:bodyPr>
          <a:lstStyle/>
          <a:p>
            <a:pPr algn="ctr">
              <a:lnSpc>
                <a:spcPts val="1645"/>
              </a:lnSpc>
              <a:spcBef>
                <a:spcPts val="100"/>
              </a:spcBef>
            </a:pPr>
            <a:r>
              <a:rPr sz="1400" b="1" dirty="0">
                <a:solidFill>
                  <a:srgbClr val="850A28"/>
                </a:solidFill>
                <a:latin typeface="Times New Roman"/>
                <a:cs typeface="Times New Roman"/>
              </a:rPr>
              <a:t>Власні</a:t>
            </a:r>
            <a:r>
              <a:rPr sz="1400" b="1" spc="-40" dirty="0">
                <a:solidFill>
                  <a:srgbClr val="850A28"/>
                </a:solidFill>
                <a:latin typeface="Times New Roman"/>
                <a:cs typeface="Times New Roman"/>
              </a:rPr>
              <a:t> </a:t>
            </a:r>
            <a:r>
              <a:rPr sz="1400" b="1" spc="-10" dirty="0">
                <a:solidFill>
                  <a:srgbClr val="850A28"/>
                </a:solidFill>
                <a:latin typeface="Times New Roman"/>
                <a:cs typeface="Times New Roman"/>
              </a:rPr>
              <a:t>доходи</a:t>
            </a:r>
            <a:endParaRPr sz="1400">
              <a:latin typeface="Times New Roman"/>
              <a:cs typeface="Times New Roman"/>
            </a:endParaRPr>
          </a:p>
          <a:p>
            <a:pPr algn="ctr">
              <a:lnSpc>
                <a:spcPts val="1645"/>
              </a:lnSpc>
            </a:pPr>
            <a:r>
              <a:rPr sz="1400" b="1" dirty="0">
                <a:solidFill>
                  <a:srgbClr val="850A28"/>
                </a:solidFill>
                <a:latin typeface="Times New Roman"/>
                <a:cs typeface="Times New Roman"/>
              </a:rPr>
              <a:t>182</a:t>
            </a:r>
            <a:r>
              <a:rPr sz="1400" b="1" spc="-25" dirty="0">
                <a:solidFill>
                  <a:srgbClr val="850A28"/>
                </a:solidFill>
                <a:latin typeface="Times New Roman"/>
                <a:cs typeface="Times New Roman"/>
              </a:rPr>
              <a:t> </a:t>
            </a:r>
            <a:r>
              <a:rPr sz="1400" b="1" spc="-10" dirty="0">
                <a:solidFill>
                  <a:srgbClr val="850A28"/>
                </a:solidFill>
                <a:latin typeface="Times New Roman"/>
                <a:cs typeface="Times New Roman"/>
              </a:rPr>
              <a:t>681,123</a:t>
            </a:r>
            <a:endParaRPr sz="1400">
              <a:latin typeface="Times New Roman"/>
              <a:cs typeface="Times New Roman"/>
            </a:endParaRPr>
          </a:p>
        </p:txBody>
      </p:sp>
      <p:grpSp>
        <p:nvGrpSpPr>
          <p:cNvPr id="15" name="object 15"/>
          <p:cNvGrpSpPr/>
          <p:nvPr/>
        </p:nvGrpSpPr>
        <p:grpSpPr>
          <a:xfrm>
            <a:off x="2683341" y="1892617"/>
            <a:ext cx="2081953" cy="1456690"/>
            <a:chOff x="2012505" y="1892617"/>
            <a:chExt cx="1561465" cy="1456690"/>
          </a:xfrm>
        </p:grpSpPr>
        <p:pic>
          <p:nvPicPr>
            <p:cNvPr id="16" name="object 16"/>
            <p:cNvPicPr/>
            <p:nvPr/>
          </p:nvPicPr>
          <p:blipFill>
            <a:blip r:embed="rId6" cstate="print"/>
            <a:stretch>
              <a:fillRect/>
            </a:stretch>
          </p:blipFill>
          <p:spPr>
            <a:xfrm>
              <a:off x="2017267" y="1897379"/>
              <a:ext cx="1551940" cy="1447038"/>
            </a:xfrm>
            <a:prstGeom prst="rect">
              <a:avLst/>
            </a:prstGeom>
          </p:spPr>
        </p:pic>
        <p:sp>
          <p:nvSpPr>
            <p:cNvPr id="17" name="object 17"/>
            <p:cNvSpPr/>
            <p:nvPr/>
          </p:nvSpPr>
          <p:spPr>
            <a:xfrm>
              <a:off x="2017267" y="1897379"/>
              <a:ext cx="1551940" cy="1447165"/>
            </a:xfrm>
            <a:custGeom>
              <a:avLst/>
              <a:gdLst/>
              <a:ahLst/>
              <a:cxnLst/>
              <a:rect l="l" t="t" r="r" b="b"/>
              <a:pathLst>
                <a:path w="1551939" h="1447164">
                  <a:moveTo>
                    <a:pt x="177292" y="0"/>
                  </a:moveTo>
                  <a:lnTo>
                    <a:pt x="406400" y="0"/>
                  </a:lnTo>
                  <a:lnTo>
                    <a:pt x="750062" y="0"/>
                  </a:lnTo>
                  <a:lnTo>
                    <a:pt x="1551940" y="0"/>
                  </a:lnTo>
                  <a:lnTo>
                    <a:pt x="1551940" y="414274"/>
                  </a:lnTo>
                  <a:lnTo>
                    <a:pt x="1551940" y="591820"/>
                  </a:lnTo>
                  <a:lnTo>
                    <a:pt x="1551940" y="710184"/>
                  </a:lnTo>
                  <a:lnTo>
                    <a:pt x="750062" y="710184"/>
                  </a:lnTo>
                  <a:lnTo>
                    <a:pt x="0" y="1447038"/>
                  </a:lnTo>
                  <a:lnTo>
                    <a:pt x="406400" y="710184"/>
                  </a:lnTo>
                  <a:lnTo>
                    <a:pt x="177292" y="710184"/>
                  </a:lnTo>
                  <a:lnTo>
                    <a:pt x="177292" y="591820"/>
                  </a:lnTo>
                  <a:lnTo>
                    <a:pt x="177292" y="414274"/>
                  </a:lnTo>
                  <a:lnTo>
                    <a:pt x="177292" y="0"/>
                  </a:lnTo>
                  <a:close/>
                </a:path>
              </a:pathLst>
            </a:custGeom>
            <a:ln w="9144">
              <a:solidFill>
                <a:srgbClr val="BEBEBE"/>
              </a:solidFill>
            </a:ln>
          </p:spPr>
          <p:txBody>
            <a:bodyPr wrap="square" lIns="0" tIns="0" rIns="0" bIns="0" rtlCol="0"/>
            <a:lstStyle/>
            <a:p>
              <a:endParaRPr/>
            </a:p>
          </p:txBody>
        </p:sp>
      </p:grpSp>
      <p:sp>
        <p:nvSpPr>
          <p:cNvPr id="18" name="object 18"/>
          <p:cNvSpPr txBox="1"/>
          <p:nvPr/>
        </p:nvSpPr>
        <p:spPr>
          <a:xfrm>
            <a:off x="3454401" y="2209801"/>
            <a:ext cx="1325033" cy="423834"/>
          </a:xfrm>
          <a:prstGeom prst="rect">
            <a:avLst/>
          </a:prstGeom>
        </p:spPr>
        <p:txBody>
          <a:bodyPr vert="horz" wrap="square" lIns="0" tIns="13335" rIns="0" bIns="0" rtlCol="0">
            <a:spAutoFit/>
          </a:bodyPr>
          <a:lstStyle/>
          <a:p>
            <a:pPr marL="12700">
              <a:lnSpc>
                <a:spcPts val="1645"/>
              </a:lnSpc>
              <a:spcBef>
                <a:spcPts val="105"/>
              </a:spcBef>
            </a:pPr>
            <a:r>
              <a:rPr sz="1400" b="1" spc="-10" dirty="0">
                <a:solidFill>
                  <a:srgbClr val="850A28"/>
                </a:solidFill>
                <a:latin typeface="Times New Roman"/>
                <a:cs typeface="Times New Roman"/>
              </a:rPr>
              <a:t>Трансферти</a:t>
            </a:r>
            <a:endParaRPr sz="1400" dirty="0">
              <a:latin typeface="Times New Roman"/>
              <a:cs typeface="Times New Roman"/>
            </a:endParaRPr>
          </a:p>
          <a:p>
            <a:pPr marL="50800">
              <a:lnSpc>
                <a:spcPts val="1645"/>
              </a:lnSpc>
            </a:pPr>
            <a:r>
              <a:rPr sz="1400" b="1" dirty="0">
                <a:solidFill>
                  <a:srgbClr val="850A28"/>
                </a:solidFill>
                <a:latin typeface="Times New Roman"/>
                <a:cs typeface="Times New Roman"/>
              </a:rPr>
              <a:t>250</a:t>
            </a:r>
            <a:r>
              <a:rPr sz="1400" b="1" spc="-25" dirty="0">
                <a:solidFill>
                  <a:srgbClr val="850A28"/>
                </a:solidFill>
                <a:latin typeface="Times New Roman"/>
                <a:cs typeface="Times New Roman"/>
              </a:rPr>
              <a:t> </a:t>
            </a:r>
            <a:r>
              <a:rPr sz="1400" b="1" spc="-10" dirty="0">
                <a:solidFill>
                  <a:srgbClr val="850A28"/>
                </a:solidFill>
                <a:latin typeface="Times New Roman"/>
                <a:cs typeface="Times New Roman"/>
              </a:rPr>
              <a:t>284,877</a:t>
            </a:r>
            <a:endParaRPr sz="1400" dirty="0">
              <a:latin typeface="Times New Roman"/>
              <a:cs typeface="Times New Roman"/>
            </a:endParaRPr>
          </a:p>
        </p:txBody>
      </p:sp>
      <p:grpSp>
        <p:nvGrpSpPr>
          <p:cNvPr id="19" name="object 19"/>
          <p:cNvGrpSpPr/>
          <p:nvPr/>
        </p:nvGrpSpPr>
        <p:grpSpPr>
          <a:xfrm>
            <a:off x="6182952" y="1586293"/>
            <a:ext cx="2506133" cy="1605280"/>
            <a:chOff x="4637214" y="1586293"/>
            <a:chExt cx="1879600" cy="1605280"/>
          </a:xfrm>
        </p:grpSpPr>
        <p:pic>
          <p:nvPicPr>
            <p:cNvPr id="20" name="object 20"/>
            <p:cNvPicPr/>
            <p:nvPr/>
          </p:nvPicPr>
          <p:blipFill>
            <a:blip r:embed="rId7" cstate="print"/>
            <a:stretch>
              <a:fillRect/>
            </a:stretch>
          </p:blipFill>
          <p:spPr>
            <a:xfrm>
              <a:off x="4641977" y="1591055"/>
              <a:ext cx="1870075" cy="1595501"/>
            </a:xfrm>
            <a:prstGeom prst="rect">
              <a:avLst/>
            </a:prstGeom>
          </p:spPr>
        </p:pic>
        <p:sp>
          <p:nvSpPr>
            <p:cNvPr id="21" name="object 21"/>
            <p:cNvSpPr/>
            <p:nvPr/>
          </p:nvSpPr>
          <p:spPr>
            <a:xfrm>
              <a:off x="4641977" y="1591055"/>
              <a:ext cx="1870075" cy="1595755"/>
            </a:xfrm>
            <a:custGeom>
              <a:avLst/>
              <a:gdLst/>
              <a:ahLst/>
              <a:cxnLst/>
              <a:rect l="l" t="t" r="r" b="b"/>
              <a:pathLst>
                <a:path w="1870075" h="1595755">
                  <a:moveTo>
                    <a:pt x="481711" y="0"/>
                  </a:moveTo>
                  <a:lnTo>
                    <a:pt x="713105" y="0"/>
                  </a:lnTo>
                  <a:lnTo>
                    <a:pt x="1060196" y="0"/>
                  </a:lnTo>
                  <a:lnTo>
                    <a:pt x="1870075" y="0"/>
                  </a:lnTo>
                  <a:lnTo>
                    <a:pt x="1870075" y="369824"/>
                  </a:lnTo>
                  <a:lnTo>
                    <a:pt x="1870075" y="528320"/>
                  </a:lnTo>
                  <a:lnTo>
                    <a:pt x="1870075" y="633984"/>
                  </a:lnTo>
                  <a:lnTo>
                    <a:pt x="1060196" y="633984"/>
                  </a:lnTo>
                  <a:lnTo>
                    <a:pt x="0" y="1595501"/>
                  </a:lnTo>
                  <a:lnTo>
                    <a:pt x="713105" y="633984"/>
                  </a:lnTo>
                  <a:lnTo>
                    <a:pt x="481711" y="633984"/>
                  </a:lnTo>
                  <a:lnTo>
                    <a:pt x="481711" y="528320"/>
                  </a:lnTo>
                  <a:lnTo>
                    <a:pt x="481711" y="369824"/>
                  </a:lnTo>
                  <a:lnTo>
                    <a:pt x="481711" y="0"/>
                  </a:lnTo>
                  <a:close/>
                </a:path>
              </a:pathLst>
            </a:custGeom>
            <a:ln w="9144">
              <a:solidFill>
                <a:srgbClr val="BEBEBE"/>
              </a:solidFill>
            </a:ln>
          </p:spPr>
          <p:txBody>
            <a:bodyPr wrap="square" lIns="0" tIns="0" rIns="0" bIns="0" rtlCol="0"/>
            <a:lstStyle/>
            <a:p>
              <a:endParaRPr/>
            </a:p>
          </p:txBody>
        </p:sp>
      </p:grpSp>
      <p:sp>
        <p:nvSpPr>
          <p:cNvPr id="22" name="object 22"/>
          <p:cNvSpPr txBox="1"/>
          <p:nvPr/>
        </p:nvSpPr>
        <p:spPr>
          <a:xfrm>
            <a:off x="7096253" y="1679195"/>
            <a:ext cx="1325033" cy="423834"/>
          </a:xfrm>
          <a:prstGeom prst="rect">
            <a:avLst/>
          </a:prstGeom>
        </p:spPr>
        <p:txBody>
          <a:bodyPr vert="horz" wrap="square" lIns="0" tIns="13335" rIns="0" bIns="0" rtlCol="0">
            <a:spAutoFit/>
          </a:bodyPr>
          <a:lstStyle/>
          <a:p>
            <a:pPr marL="12700">
              <a:lnSpc>
                <a:spcPts val="1645"/>
              </a:lnSpc>
              <a:spcBef>
                <a:spcPts val="105"/>
              </a:spcBef>
            </a:pPr>
            <a:r>
              <a:rPr sz="1400" b="1" spc="-10" dirty="0">
                <a:solidFill>
                  <a:srgbClr val="850A28"/>
                </a:solidFill>
                <a:latin typeface="Times New Roman"/>
                <a:cs typeface="Times New Roman"/>
              </a:rPr>
              <a:t>Трансферти</a:t>
            </a:r>
            <a:endParaRPr sz="1400" dirty="0">
              <a:latin typeface="Times New Roman"/>
              <a:cs typeface="Times New Roman"/>
            </a:endParaRPr>
          </a:p>
          <a:p>
            <a:pPr marL="48895">
              <a:lnSpc>
                <a:spcPts val="1645"/>
              </a:lnSpc>
            </a:pPr>
            <a:r>
              <a:rPr sz="1400" b="1" dirty="0">
                <a:solidFill>
                  <a:srgbClr val="850A28"/>
                </a:solidFill>
                <a:latin typeface="Times New Roman"/>
                <a:cs typeface="Times New Roman"/>
              </a:rPr>
              <a:t>690</a:t>
            </a:r>
            <a:r>
              <a:rPr sz="1400" b="1" spc="-25" dirty="0">
                <a:solidFill>
                  <a:srgbClr val="850A28"/>
                </a:solidFill>
                <a:latin typeface="Times New Roman"/>
                <a:cs typeface="Times New Roman"/>
              </a:rPr>
              <a:t> </a:t>
            </a:r>
            <a:r>
              <a:rPr sz="1400" b="1" spc="-10" dirty="0">
                <a:solidFill>
                  <a:srgbClr val="850A28"/>
                </a:solidFill>
                <a:latin typeface="Times New Roman"/>
                <a:cs typeface="Times New Roman"/>
              </a:rPr>
              <a:t>897,827</a:t>
            </a:r>
            <a:endParaRPr sz="1400" dirty="0">
              <a:latin typeface="Times New Roman"/>
              <a:cs typeface="Times New Roman"/>
            </a:endParaRPr>
          </a:p>
        </p:txBody>
      </p:sp>
      <p:grpSp>
        <p:nvGrpSpPr>
          <p:cNvPr id="23" name="object 23"/>
          <p:cNvGrpSpPr/>
          <p:nvPr/>
        </p:nvGrpSpPr>
        <p:grpSpPr>
          <a:xfrm>
            <a:off x="9682310" y="2493264"/>
            <a:ext cx="2168313" cy="1456690"/>
            <a:chOff x="7261732" y="2493264"/>
            <a:chExt cx="1626235" cy="1456690"/>
          </a:xfrm>
        </p:grpSpPr>
        <p:pic>
          <p:nvPicPr>
            <p:cNvPr id="24" name="object 24"/>
            <p:cNvPicPr/>
            <p:nvPr/>
          </p:nvPicPr>
          <p:blipFill>
            <a:blip r:embed="rId8" cstate="print"/>
            <a:stretch>
              <a:fillRect/>
            </a:stretch>
          </p:blipFill>
          <p:spPr>
            <a:xfrm>
              <a:off x="7266304" y="2497836"/>
              <a:ext cx="1617091" cy="1447291"/>
            </a:xfrm>
            <a:prstGeom prst="rect">
              <a:avLst/>
            </a:prstGeom>
          </p:spPr>
        </p:pic>
        <p:sp>
          <p:nvSpPr>
            <p:cNvPr id="25" name="object 25"/>
            <p:cNvSpPr/>
            <p:nvPr/>
          </p:nvSpPr>
          <p:spPr>
            <a:xfrm>
              <a:off x="7266304" y="2497836"/>
              <a:ext cx="1617345" cy="1447800"/>
            </a:xfrm>
            <a:custGeom>
              <a:avLst/>
              <a:gdLst/>
              <a:ahLst/>
              <a:cxnLst/>
              <a:rect l="l" t="t" r="r" b="b"/>
              <a:pathLst>
                <a:path w="1617345" h="1447800">
                  <a:moveTo>
                    <a:pt x="303402" y="0"/>
                  </a:moveTo>
                  <a:lnTo>
                    <a:pt x="522350" y="0"/>
                  </a:lnTo>
                  <a:lnTo>
                    <a:pt x="850773" y="0"/>
                  </a:lnTo>
                  <a:lnTo>
                    <a:pt x="1617091" y="0"/>
                  </a:lnTo>
                  <a:lnTo>
                    <a:pt x="1617091" y="333375"/>
                  </a:lnTo>
                  <a:lnTo>
                    <a:pt x="1617091" y="476250"/>
                  </a:lnTo>
                  <a:lnTo>
                    <a:pt x="1617091" y="571500"/>
                  </a:lnTo>
                  <a:lnTo>
                    <a:pt x="850773" y="571500"/>
                  </a:lnTo>
                  <a:lnTo>
                    <a:pt x="0" y="1447291"/>
                  </a:lnTo>
                  <a:lnTo>
                    <a:pt x="522350" y="571500"/>
                  </a:lnTo>
                  <a:lnTo>
                    <a:pt x="303402" y="571500"/>
                  </a:lnTo>
                  <a:lnTo>
                    <a:pt x="303402" y="476250"/>
                  </a:lnTo>
                  <a:lnTo>
                    <a:pt x="303402" y="333375"/>
                  </a:lnTo>
                  <a:lnTo>
                    <a:pt x="303402" y="0"/>
                  </a:lnTo>
                  <a:close/>
                </a:path>
              </a:pathLst>
            </a:custGeom>
            <a:ln w="9144">
              <a:solidFill>
                <a:srgbClr val="BEBEBE"/>
              </a:solidFill>
            </a:ln>
          </p:spPr>
          <p:txBody>
            <a:bodyPr wrap="square" lIns="0" tIns="0" rIns="0" bIns="0" rtlCol="0"/>
            <a:lstStyle/>
            <a:p>
              <a:endParaRPr/>
            </a:p>
          </p:txBody>
        </p:sp>
      </p:grpSp>
      <p:sp>
        <p:nvSpPr>
          <p:cNvPr id="26" name="object 26"/>
          <p:cNvSpPr txBox="1"/>
          <p:nvPr/>
        </p:nvSpPr>
        <p:spPr>
          <a:xfrm>
            <a:off x="10308506" y="2554987"/>
            <a:ext cx="1325033" cy="423834"/>
          </a:xfrm>
          <a:prstGeom prst="rect">
            <a:avLst/>
          </a:prstGeom>
        </p:spPr>
        <p:txBody>
          <a:bodyPr vert="horz" wrap="square" lIns="0" tIns="13335" rIns="0" bIns="0" rtlCol="0">
            <a:spAutoFit/>
          </a:bodyPr>
          <a:lstStyle/>
          <a:p>
            <a:pPr marL="12700">
              <a:lnSpc>
                <a:spcPts val="1645"/>
              </a:lnSpc>
              <a:spcBef>
                <a:spcPts val="105"/>
              </a:spcBef>
            </a:pPr>
            <a:r>
              <a:rPr sz="1400" b="1" spc="-10" dirty="0">
                <a:solidFill>
                  <a:srgbClr val="850A28"/>
                </a:solidFill>
                <a:latin typeface="Times New Roman"/>
                <a:cs typeface="Times New Roman"/>
              </a:rPr>
              <a:t>Трансферти</a:t>
            </a:r>
            <a:endParaRPr sz="1400">
              <a:latin typeface="Times New Roman"/>
              <a:cs typeface="Times New Roman"/>
            </a:endParaRPr>
          </a:p>
          <a:p>
            <a:pPr marL="50800">
              <a:lnSpc>
                <a:spcPts val="1645"/>
              </a:lnSpc>
            </a:pPr>
            <a:r>
              <a:rPr sz="1400" b="1" dirty="0">
                <a:solidFill>
                  <a:srgbClr val="850A28"/>
                </a:solidFill>
                <a:latin typeface="Times New Roman"/>
                <a:cs typeface="Times New Roman"/>
              </a:rPr>
              <a:t>361</a:t>
            </a:r>
            <a:r>
              <a:rPr sz="1400" b="1" spc="-25" dirty="0">
                <a:solidFill>
                  <a:srgbClr val="850A28"/>
                </a:solidFill>
                <a:latin typeface="Times New Roman"/>
                <a:cs typeface="Times New Roman"/>
              </a:rPr>
              <a:t> </a:t>
            </a:r>
            <a:r>
              <a:rPr sz="1400" b="1" spc="-10" dirty="0">
                <a:solidFill>
                  <a:srgbClr val="850A28"/>
                </a:solidFill>
                <a:latin typeface="Times New Roman"/>
                <a:cs typeface="Times New Roman"/>
              </a:rPr>
              <a:t>937,942</a:t>
            </a:r>
            <a:endParaRPr sz="1400">
              <a:latin typeface="Times New Roman"/>
              <a:cs typeface="Times New Roman"/>
            </a:endParaRPr>
          </a:p>
        </p:txBody>
      </p:sp>
      <p:sp>
        <p:nvSpPr>
          <p:cNvPr id="27" name="object 27"/>
          <p:cNvSpPr txBox="1">
            <a:spLocks noGrp="1"/>
          </p:cNvSpPr>
          <p:nvPr>
            <p:ph type="title"/>
          </p:nvPr>
        </p:nvSpPr>
        <p:spPr>
          <a:xfrm>
            <a:off x="279739" y="31243"/>
            <a:ext cx="11656907" cy="1219835"/>
          </a:xfrm>
          <a:prstGeom prst="rect">
            <a:avLst/>
          </a:prstGeom>
        </p:spPr>
        <p:txBody>
          <a:bodyPr vert="horz" wrap="square" lIns="0" tIns="60960" rIns="0" bIns="0" rtlCol="0">
            <a:spAutoFit/>
          </a:bodyPr>
          <a:lstStyle/>
          <a:p>
            <a:pPr marL="12065" marR="5080" algn="ctr">
              <a:lnSpc>
                <a:spcPts val="3020"/>
              </a:lnSpc>
              <a:spcBef>
                <a:spcPts val="480"/>
              </a:spcBef>
            </a:pPr>
            <a:r>
              <a:rPr dirty="0"/>
              <a:t>Динаміка</a:t>
            </a:r>
            <a:r>
              <a:rPr spc="-80" dirty="0"/>
              <a:t> </a:t>
            </a:r>
            <a:r>
              <a:rPr dirty="0"/>
              <a:t>дохідної</a:t>
            </a:r>
            <a:r>
              <a:rPr spc="-120" dirty="0"/>
              <a:t> </a:t>
            </a:r>
            <a:r>
              <a:rPr dirty="0"/>
              <a:t>частини</a:t>
            </a:r>
            <a:r>
              <a:rPr spc="-95" dirty="0"/>
              <a:t> </a:t>
            </a:r>
            <a:r>
              <a:rPr spc="-10" dirty="0"/>
              <a:t>загального</a:t>
            </a:r>
            <a:r>
              <a:rPr spc="-100" dirty="0"/>
              <a:t> </a:t>
            </a:r>
            <a:r>
              <a:rPr dirty="0"/>
              <a:t>фонду</a:t>
            </a:r>
            <a:r>
              <a:rPr spc="-90" dirty="0"/>
              <a:t> </a:t>
            </a:r>
            <a:r>
              <a:rPr spc="-10" dirty="0"/>
              <a:t>бюджету Сєвєродонецької</a:t>
            </a:r>
            <a:r>
              <a:rPr spc="-114" dirty="0"/>
              <a:t> </a:t>
            </a:r>
            <a:r>
              <a:rPr dirty="0"/>
              <a:t>міської</a:t>
            </a:r>
            <a:r>
              <a:rPr spc="-114" dirty="0"/>
              <a:t> </a:t>
            </a:r>
            <a:r>
              <a:rPr spc="-10" dirty="0"/>
              <a:t>територіальної</a:t>
            </a:r>
            <a:r>
              <a:rPr spc="-105" dirty="0"/>
              <a:t> </a:t>
            </a:r>
            <a:r>
              <a:rPr spc="-10" dirty="0"/>
              <a:t>громади</a:t>
            </a:r>
          </a:p>
          <a:p>
            <a:pPr marL="3810" algn="ctr">
              <a:lnSpc>
                <a:spcPts val="2985"/>
              </a:lnSpc>
            </a:pPr>
            <a:r>
              <a:rPr dirty="0"/>
              <a:t>у</a:t>
            </a:r>
            <a:r>
              <a:rPr spc="5" dirty="0"/>
              <a:t> </a:t>
            </a:r>
            <a:r>
              <a:rPr spc="-20" dirty="0"/>
              <a:t>2023-</a:t>
            </a:r>
            <a:r>
              <a:rPr dirty="0"/>
              <a:t>2025</a:t>
            </a:r>
            <a:r>
              <a:rPr spc="-15" dirty="0"/>
              <a:t> </a:t>
            </a:r>
            <a:r>
              <a:rPr spc="-30" dirty="0"/>
              <a:t>роках,</a:t>
            </a:r>
            <a:r>
              <a:rPr spc="-175" dirty="0"/>
              <a:t> </a:t>
            </a:r>
            <a:r>
              <a:rPr sz="2000" spc="-10" dirty="0"/>
              <a:t>тис.грн</a:t>
            </a:r>
            <a:endParaRPr sz="2000"/>
          </a:p>
        </p:txBody>
      </p:sp>
      <p:sp>
        <p:nvSpPr>
          <p:cNvPr id="28" name="object 28"/>
          <p:cNvSpPr txBox="1"/>
          <p:nvPr/>
        </p:nvSpPr>
        <p:spPr>
          <a:xfrm>
            <a:off x="1042957" y="5670296"/>
            <a:ext cx="2497667" cy="513080"/>
          </a:xfrm>
          <a:prstGeom prst="rect">
            <a:avLst/>
          </a:prstGeom>
        </p:spPr>
        <p:txBody>
          <a:bodyPr vert="horz" wrap="square" lIns="0" tIns="12065" rIns="0" bIns="0" rtlCol="0">
            <a:spAutoFit/>
          </a:bodyPr>
          <a:lstStyle/>
          <a:p>
            <a:pPr marL="12700" marR="5080" indent="203835">
              <a:lnSpc>
                <a:spcPct val="100000"/>
              </a:lnSpc>
              <a:spcBef>
                <a:spcPts val="95"/>
              </a:spcBef>
            </a:pPr>
            <a:r>
              <a:rPr sz="1600" b="1" dirty="0">
                <a:solidFill>
                  <a:srgbClr val="850A28"/>
                </a:solidFill>
                <a:latin typeface="Times New Roman"/>
                <a:cs typeface="Times New Roman"/>
              </a:rPr>
              <a:t>Факт</a:t>
            </a:r>
            <a:r>
              <a:rPr sz="1600" b="1" spc="-40" dirty="0">
                <a:solidFill>
                  <a:srgbClr val="850A28"/>
                </a:solidFill>
                <a:latin typeface="Times New Roman"/>
                <a:cs typeface="Times New Roman"/>
              </a:rPr>
              <a:t> </a:t>
            </a:r>
            <a:r>
              <a:rPr sz="1600" b="1" dirty="0">
                <a:solidFill>
                  <a:srgbClr val="850A28"/>
                </a:solidFill>
                <a:latin typeface="Times New Roman"/>
                <a:cs typeface="Times New Roman"/>
              </a:rPr>
              <a:t>2023</a:t>
            </a:r>
            <a:r>
              <a:rPr sz="1600" b="1" spc="-50" dirty="0">
                <a:solidFill>
                  <a:srgbClr val="850A28"/>
                </a:solidFill>
                <a:latin typeface="Times New Roman"/>
                <a:cs typeface="Times New Roman"/>
              </a:rPr>
              <a:t> </a:t>
            </a:r>
            <a:r>
              <a:rPr sz="1600" b="1" dirty="0">
                <a:solidFill>
                  <a:srgbClr val="850A28"/>
                </a:solidFill>
                <a:latin typeface="Times New Roman"/>
                <a:cs typeface="Times New Roman"/>
              </a:rPr>
              <a:t>рік</a:t>
            </a:r>
            <a:r>
              <a:rPr sz="1600" b="1" spc="-10" dirty="0">
                <a:solidFill>
                  <a:srgbClr val="850A28"/>
                </a:solidFill>
                <a:latin typeface="Times New Roman"/>
                <a:cs typeface="Times New Roman"/>
              </a:rPr>
              <a:t> </a:t>
            </a:r>
            <a:r>
              <a:rPr sz="1600" b="1" spc="-50" dirty="0">
                <a:solidFill>
                  <a:srgbClr val="850A28"/>
                </a:solidFill>
                <a:latin typeface="Times New Roman"/>
                <a:cs typeface="Times New Roman"/>
              </a:rPr>
              <a:t>– </a:t>
            </a:r>
            <a:endParaRPr lang="uk-UA" sz="1600" b="1" spc="-50" dirty="0">
              <a:solidFill>
                <a:srgbClr val="850A28"/>
              </a:solidFill>
              <a:latin typeface="Times New Roman"/>
              <a:cs typeface="Times New Roman"/>
            </a:endParaRPr>
          </a:p>
          <a:p>
            <a:pPr marL="12700" marR="5080" indent="203835">
              <a:lnSpc>
                <a:spcPct val="100000"/>
              </a:lnSpc>
              <a:spcBef>
                <a:spcPts val="95"/>
              </a:spcBef>
            </a:pPr>
            <a:r>
              <a:rPr sz="1600" b="1" dirty="0">
                <a:solidFill>
                  <a:srgbClr val="850A28"/>
                </a:solidFill>
                <a:latin typeface="Times New Roman"/>
                <a:cs typeface="Times New Roman"/>
              </a:rPr>
              <a:t>619</a:t>
            </a:r>
            <a:r>
              <a:rPr sz="1600" b="1" spc="-55" dirty="0">
                <a:solidFill>
                  <a:srgbClr val="850A28"/>
                </a:solidFill>
                <a:latin typeface="Times New Roman"/>
                <a:cs typeface="Times New Roman"/>
              </a:rPr>
              <a:t> </a:t>
            </a:r>
            <a:r>
              <a:rPr sz="1600" b="1" dirty="0">
                <a:solidFill>
                  <a:srgbClr val="850A28"/>
                </a:solidFill>
                <a:latin typeface="Times New Roman"/>
                <a:cs typeface="Times New Roman"/>
              </a:rPr>
              <a:t>082,400</a:t>
            </a:r>
            <a:r>
              <a:rPr sz="1600" b="1" spc="-55" dirty="0">
                <a:solidFill>
                  <a:srgbClr val="850A28"/>
                </a:solidFill>
                <a:latin typeface="Times New Roman"/>
                <a:cs typeface="Times New Roman"/>
              </a:rPr>
              <a:t> </a:t>
            </a:r>
            <a:r>
              <a:rPr sz="1600" b="1" dirty="0">
                <a:solidFill>
                  <a:srgbClr val="850A28"/>
                </a:solidFill>
                <a:latin typeface="Times New Roman"/>
                <a:cs typeface="Times New Roman"/>
              </a:rPr>
              <a:t>тис.</a:t>
            </a:r>
            <a:r>
              <a:rPr sz="1600" b="1" spc="-10" dirty="0">
                <a:solidFill>
                  <a:srgbClr val="850A28"/>
                </a:solidFill>
                <a:latin typeface="Times New Roman"/>
                <a:cs typeface="Times New Roman"/>
              </a:rPr>
              <a:t> </a:t>
            </a:r>
            <a:r>
              <a:rPr sz="1600" b="1" spc="-20" dirty="0">
                <a:solidFill>
                  <a:srgbClr val="850A28"/>
                </a:solidFill>
                <a:latin typeface="Times New Roman"/>
                <a:cs typeface="Times New Roman"/>
              </a:rPr>
              <a:t>грн.</a:t>
            </a:r>
            <a:endParaRPr sz="1600" dirty="0">
              <a:latin typeface="Times New Roman"/>
              <a:cs typeface="Times New Roman"/>
            </a:endParaRPr>
          </a:p>
        </p:txBody>
      </p:sp>
      <p:sp>
        <p:nvSpPr>
          <p:cNvPr id="29" name="object 29"/>
          <p:cNvSpPr txBox="1"/>
          <p:nvPr/>
        </p:nvSpPr>
        <p:spPr>
          <a:xfrm>
            <a:off x="4511547" y="5634024"/>
            <a:ext cx="2496819" cy="517449"/>
          </a:xfrm>
          <a:prstGeom prst="rect">
            <a:avLst/>
          </a:prstGeom>
        </p:spPr>
        <p:txBody>
          <a:bodyPr vert="horz" wrap="square" lIns="0" tIns="12065" rIns="0" bIns="0" rtlCol="0">
            <a:spAutoFit/>
          </a:bodyPr>
          <a:lstStyle/>
          <a:p>
            <a:pPr marL="361950" marR="27305" indent="-325120">
              <a:lnSpc>
                <a:spcPct val="100000"/>
              </a:lnSpc>
              <a:spcBef>
                <a:spcPts val="95"/>
              </a:spcBef>
            </a:pPr>
            <a:r>
              <a:rPr lang="uk-UA" sz="1600" b="1" spc="-10" dirty="0">
                <a:solidFill>
                  <a:srgbClr val="850A28"/>
                </a:solidFill>
                <a:latin typeface="Times New Roman"/>
                <a:cs typeface="Times New Roman"/>
              </a:rPr>
              <a:t>Факт </a:t>
            </a:r>
            <a:r>
              <a:rPr sz="1600" b="1" dirty="0">
                <a:solidFill>
                  <a:srgbClr val="850A28"/>
                </a:solidFill>
                <a:latin typeface="Times New Roman"/>
                <a:cs typeface="Times New Roman"/>
              </a:rPr>
              <a:t>2024</a:t>
            </a:r>
            <a:r>
              <a:rPr sz="1600" b="1" spc="-35" dirty="0">
                <a:solidFill>
                  <a:srgbClr val="850A28"/>
                </a:solidFill>
                <a:latin typeface="Times New Roman"/>
                <a:cs typeface="Times New Roman"/>
              </a:rPr>
              <a:t> </a:t>
            </a:r>
            <a:r>
              <a:rPr sz="1600" b="1" dirty="0" err="1">
                <a:solidFill>
                  <a:srgbClr val="850A28"/>
                </a:solidFill>
                <a:latin typeface="Times New Roman"/>
                <a:cs typeface="Times New Roman"/>
              </a:rPr>
              <a:t>рі</a:t>
            </a:r>
            <a:r>
              <a:rPr lang="uk-UA" sz="1600" b="1" dirty="0">
                <a:solidFill>
                  <a:srgbClr val="850A28"/>
                </a:solidFill>
                <a:latin typeface="Times New Roman"/>
                <a:cs typeface="Times New Roman"/>
              </a:rPr>
              <a:t>к</a:t>
            </a:r>
            <a:r>
              <a:rPr sz="1600" b="1" spc="-10" dirty="0">
                <a:solidFill>
                  <a:srgbClr val="850A28"/>
                </a:solidFill>
                <a:latin typeface="Times New Roman"/>
                <a:cs typeface="Times New Roman"/>
              </a:rPr>
              <a:t> </a:t>
            </a:r>
            <a:r>
              <a:rPr sz="1600" b="1" spc="-50" dirty="0">
                <a:solidFill>
                  <a:srgbClr val="850A28"/>
                </a:solidFill>
                <a:latin typeface="Times New Roman"/>
                <a:cs typeface="Times New Roman"/>
              </a:rPr>
              <a:t>–</a:t>
            </a:r>
            <a:r>
              <a:rPr lang="uk-UA" sz="1600" b="1" spc="-50" dirty="0">
                <a:solidFill>
                  <a:srgbClr val="850A28"/>
                </a:solidFill>
                <a:latin typeface="Times New Roman"/>
                <a:cs typeface="Times New Roman"/>
              </a:rPr>
              <a:t> </a:t>
            </a:r>
          </a:p>
          <a:p>
            <a:pPr marL="361950" marR="27305" indent="-325120">
              <a:lnSpc>
                <a:spcPct val="100000"/>
              </a:lnSpc>
              <a:spcBef>
                <a:spcPts val="95"/>
              </a:spcBef>
            </a:pPr>
            <a:r>
              <a:rPr sz="1600" b="1" dirty="0">
                <a:solidFill>
                  <a:srgbClr val="850A28"/>
                </a:solidFill>
                <a:latin typeface="Times New Roman"/>
                <a:cs typeface="Times New Roman"/>
              </a:rPr>
              <a:t>873</a:t>
            </a:r>
            <a:r>
              <a:rPr sz="1600" b="1" spc="-55" dirty="0">
                <a:solidFill>
                  <a:srgbClr val="850A28"/>
                </a:solidFill>
                <a:latin typeface="Times New Roman"/>
                <a:cs typeface="Times New Roman"/>
              </a:rPr>
              <a:t> </a:t>
            </a:r>
            <a:r>
              <a:rPr sz="1600" b="1" dirty="0">
                <a:solidFill>
                  <a:srgbClr val="850A28"/>
                </a:solidFill>
                <a:latin typeface="Times New Roman"/>
                <a:cs typeface="Times New Roman"/>
              </a:rPr>
              <a:t>464,902</a:t>
            </a:r>
            <a:r>
              <a:rPr sz="1600" b="1" spc="-60" dirty="0">
                <a:solidFill>
                  <a:srgbClr val="850A28"/>
                </a:solidFill>
                <a:latin typeface="Times New Roman"/>
                <a:cs typeface="Times New Roman"/>
              </a:rPr>
              <a:t> </a:t>
            </a:r>
            <a:r>
              <a:rPr sz="1600" b="1" dirty="0">
                <a:solidFill>
                  <a:srgbClr val="850A28"/>
                </a:solidFill>
                <a:latin typeface="Times New Roman"/>
                <a:cs typeface="Times New Roman"/>
              </a:rPr>
              <a:t>тис.</a:t>
            </a:r>
            <a:r>
              <a:rPr sz="1600" b="1" spc="-15" dirty="0">
                <a:solidFill>
                  <a:srgbClr val="850A28"/>
                </a:solidFill>
                <a:latin typeface="Times New Roman"/>
                <a:cs typeface="Times New Roman"/>
              </a:rPr>
              <a:t> </a:t>
            </a:r>
            <a:r>
              <a:rPr sz="1600" b="1" spc="-20" dirty="0">
                <a:solidFill>
                  <a:srgbClr val="850A28"/>
                </a:solidFill>
                <a:latin typeface="Times New Roman"/>
                <a:cs typeface="Times New Roman"/>
              </a:rPr>
              <a:t>грн.</a:t>
            </a:r>
            <a:endParaRPr sz="1600" dirty="0">
              <a:latin typeface="Times New Roman"/>
              <a:cs typeface="Times New Roman"/>
            </a:endParaRPr>
          </a:p>
        </p:txBody>
      </p:sp>
      <p:sp>
        <p:nvSpPr>
          <p:cNvPr id="30" name="object 30"/>
          <p:cNvSpPr txBox="1"/>
          <p:nvPr/>
        </p:nvSpPr>
        <p:spPr>
          <a:xfrm>
            <a:off x="8159835" y="5625490"/>
            <a:ext cx="2497667" cy="756920"/>
          </a:xfrm>
          <a:prstGeom prst="rect">
            <a:avLst/>
          </a:prstGeom>
        </p:spPr>
        <p:txBody>
          <a:bodyPr vert="horz" wrap="square" lIns="0" tIns="12065" rIns="0" bIns="0" rtlCol="0">
            <a:spAutoFit/>
          </a:bodyPr>
          <a:lstStyle/>
          <a:p>
            <a:pPr marL="361315" marR="5080" indent="-349250">
              <a:lnSpc>
                <a:spcPct val="100000"/>
              </a:lnSpc>
              <a:spcBef>
                <a:spcPts val="95"/>
              </a:spcBef>
            </a:pPr>
            <a:r>
              <a:rPr sz="1600" b="1" dirty="0">
                <a:solidFill>
                  <a:srgbClr val="850A28"/>
                </a:solidFill>
                <a:latin typeface="Times New Roman"/>
                <a:cs typeface="Times New Roman"/>
              </a:rPr>
              <a:t>Плануємо</a:t>
            </a:r>
            <a:r>
              <a:rPr sz="1600" b="1" spc="-85" dirty="0">
                <a:solidFill>
                  <a:srgbClr val="850A28"/>
                </a:solidFill>
                <a:latin typeface="Times New Roman"/>
                <a:cs typeface="Times New Roman"/>
              </a:rPr>
              <a:t> </a:t>
            </a:r>
            <a:r>
              <a:rPr sz="1600" b="1" spc="-10" dirty="0">
                <a:solidFill>
                  <a:srgbClr val="850A28"/>
                </a:solidFill>
                <a:latin typeface="Times New Roman"/>
                <a:cs typeface="Times New Roman"/>
              </a:rPr>
              <a:t>отримати </a:t>
            </a:r>
            <a:r>
              <a:rPr sz="1600" b="1" dirty="0">
                <a:solidFill>
                  <a:srgbClr val="850A28"/>
                </a:solidFill>
                <a:latin typeface="Times New Roman"/>
                <a:cs typeface="Times New Roman"/>
              </a:rPr>
              <a:t>у</a:t>
            </a:r>
            <a:r>
              <a:rPr sz="1600" b="1" spc="-25" dirty="0">
                <a:solidFill>
                  <a:srgbClr val="850A28"/>
                </a:solidFill>
                <a:latin typeface="Times New Roman"/>
                <a:cs typeface="Times New Roman"/>
              </a:rPr>
              <a:t> </a:t>
            </a:r>
            <a:r>
              <a:rPr sz="1600" b="1" dirty="0">
                <a:solidFill>
                  <a:srgbClr val="850A28"/>
                </a:solidFill>
                <a:latin typeface="Times New Roman"/>
                <a:cs typeface="Times New Roman"/>
              </a:rPr>
              <a:t>2025</a:t>
            </a:r>
            <a:r>
              <a:rPr sz="1600" b="1" spc="-35" dirty="0">
                <a:solidFill>
                  <a:srgbClr val="850A28"/>
                </a:solidFill>
                <a:latin typeface="Times New Roman"/>
                <a:cs typeface="Times New Roman"/>
              </a:rPr>
              <a:t> </a:t>
            </a:r>
            <a:r>
              <a:rPr sz="1600" b="1" dirty="0">
                <a:solidFill>
                  <a:srgbClr val="850A28"/>
                </a:solidFill>
                <a:latin typeface="Times New Roman"/>
                <a:cs typeface="Times New Roman"/>
              </a:rPr>
              <a:t>році</a:t>
            </a:r>
            <a:r>
              <a:rPr sz="1600" b="1" spc="-5" dirty="0">
                <a:solidFill>
                  <a:srgbClr val="850A28"/>
                </a:solidFill>
                <a:latin typeface="Times New Roman"/>
                <a:cs typeface="Times New Roman"/>
              </a:rPr>
              <a:t> </a:t>
            </a:r>
            <a:r>
              <a:rPr sz="1600" b="1" spc="-50" dirty="0">
                <a:solidFill>
                  <a:srgbClr val="850A28"/>
                </a:solidFill>
                <a:latin typeface="Times New Roman"/>
                <a:cs typeface="Times New Roman"/>
              </a:rPr>
              <a:t>–</a:t>
            </a:r>
            <a:endParaRPr sz="1600">
              <a:latin typeface="Times New Roman"/>
              <a:cs typeface="Times New Roman"/>
            </a:endParaRPr>
          </a:p>
          <a:p>
            <a:pPr marL="12700">
              <a:lnSpc>
                <a:spcPct val="100000"/>
              </a:lnSpc>
            </a:pPr>
            <a:r>
              <a:rPr sz="1600" b="1" dirty="0">
                <a:solidFill>
                  <a:srgbClr val="850A28"/>
                </a:solidFill>
                <a:latin typeface="Times New Roman"/>
                <a:cs typeface="Times New Roman"/>
              </a:rPr>
              <a:t>544</a:t>
            </a:r>
            <a:r>
              <a:rPr sz="1600" b="1" spc="-55" dirty="0">
                <a:solidFill>
                  <a:srgbClr val="850A28"/>
                </a:solidFill>
                <a:latin typeface="Times New Roman"/>
                <a:cs typeface="Times New Roman"/>
              </a:rPr>
              <a:t> </a:t>
            </a:r>
            <a:r>
              <a:rPr sz="1600" b="1" dirty="0">
                <a:solidFill>
                  <a:srgbClr val="850A28"/>
                </a:solidFill>
                <a:latin typeface="Times New Roman"/>
                <a:cs typeface="Times New Roman"/>
              </a:rPr>
              <a:t>619,065</a:t>
            </a:r>
            <a:r>
              <a:rPr sz="1600" b="1" spc="-55" dirty="0">
                <a:solidFill>
                  <a:srgbClr val="850A28"/>
                </a:solidFill>
                <a:latin typeface="Times New Roman"/>
                <a:cs typeface="Times New Roman"/>
              </a:rPr>
              <a:t> </a:t>
            </a:r>
            <a:r>
              <a:rPr sz="1600" b="1" dirty="0">
                <a:solidFill>
                  <a:srgbClr val="850A28"/>
                </a:solidFill>
                <a:latin typeface="Times New Roman"/>
                <a:cs typeface="Times New Roman"/>
              </a:rPr>
              <a:t>тис.</a:t>
            </a:r>
            <a:r>
              <a:rPr sz="1600" b="1" spc="-10" dirty="0">
                <a:solidFill>
                  <a:srgbClr val="850A28"/>
                </a:solidFill>
                <a:latin typeface="Times New Roman"/>
                <a:cs typeface="Times New Roman"/>
              </a:rPr>
              <a:t> </a:t>
            </a:r>
            <a:r>
              <a:rPr sz="1600" b="1" spc="-20" dirty="0">
                <a:solidFill>
                  <a:srgbClr val="850A28"/>
                </a:solidFill>
                <a:latin typeface="Times New Roman"/>
                <a:cs typeface="Times New Roman"/>
              </a:rPr>
              <a:t>грн.</a:t>
            </a:r>
            <a:endParaRPr sz="1600">
              <a:latin typeface="Times New Roman"/>
              <a:cs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062D8DB-113D-434F-A6C0-E59AD891A2AA}"/>
              </a:ext>
            </a:extLst>
          </p:cNvPr>
          <p:cNvSpPr/>
          <p:nvPr/>
        </p:nvSpPr>
        <p:spPr>
          <a:xfrm>
            <a:off x="599124" y="350788"/>
            <a:ext cx="10955044" cy="3656899"/>
          </a:xfrm>
          <a:prstGeom prst="rect">
            <a:avLst/>
          </a:prstGeom>
        </p:spPr>
        <p:txBody>
          <a:bodyPr wrap="square">
            <a:spAutoFit/>
          </a:bodyPr>
          <a:lstStyle/>
          <a:p>
            <a:r>
              <a:rPr lang="uk-UA" sz="2000" b="1" dirty="0">
                <a:latin typeface="Times New Roman" panose="02020603050405020304" pitchFamily="18" charset="0"/>
                <a:ea typeface="Times New Roman" panose="02020603050405020304" pitchFamily="18" charset="0"/>
              </a:rPr>
              <a:t>Соціальна інфраструктура</a:t>
            </a:r>
          </a:p>
          <a:p>
            <a:r>
              <a:rPr lang="uk-UA" sz="1600" dirty="0">
                <a:latin typeface="Times New Roman" panose="02020603050405020304" pitchFamily="18" charset="0"/>
                <a:ea typeface="Calibri" panose="020F0502020204030204" pitchFamily="34" charset="0"/>
              </a:rPr>
              <a:t> В умовах </a:t>
            </a:r>
            <a:r>
              <a:rPr lang="uk-UA" sz="1600" dirty="0" err="1">
                <a:latin typeface="Times New Roman" panose="02020603050405020304" pitchFamily="18" charset="0"/>
                <a:ea typeface="Calibri" panose="020F0502020204030204" pitchFamily="34" charset="0"/>
              </a:rPr>
              <a:t>релокації</a:t>
            </a:r>
            <a:r>
              <a:rPr lang="uk-UA" sz="1600" dirty="0">
                <a:latin typeface="Times New Roman" panose="02020603050405020304" pitchFamily="18" charset="0"/>
                <a:ea typeface="Calibri" panose="020F0502020204030204" pitchFamily="34" charset="0"/>
              </a:rPr>
              <a:t> Сєвєродонецька міська військова адміністрація забезпечила функціонування всіх структурних підрозділів, комунальних підприємств, медичних та соціальних установ, освітніх та культурних закладів.</a:t>
            </a:r>
          </a:p>
          <a:p>
            <a:r>
              <a:rPr lang="uk-UA" sz="1600" b="1" dirty="0">
                <a:latin typeface="Times New Roman" panose="02020603050405020304" pitchFamily="18" charset="0"/>
              </a:rPr>
              <a:t>Освіта</a:t>
            </a:r>
          </a:p>
          <a:p>
            <a:pPr algn="just">
              <a:lnSpc>
                <a:spcPct val="107000"/>
              </a:lnSpc>
              <a:spcAft>
                <a:spcPts val="800"/>
              </a:spcAft>
            </a:pPr>
            <a:r>
              <a:rPr lang="ru-RU" sz="1600" b="1" dirty="0"/>
              <a:t>    </a:t>
            </a:r>
            <a:r>
              <a:rPr lang="uk-UA" sz="1600" dirty="0">
                <a:latin typeface="Times New Roman" panose="02020603050405020304" pitchFamily="18" charset="0"/>
                <a:ea typeface="Calibri" panose="020F0502020204030204" pitchFamily="34" charset="0"/>
                <a:cs typeface="Times New Roman" panose="02020603050405020304" pitchFamily="18" charset="0"/>
              </a:rPr>
              <a:t>Управління освіти і подалі забезпечує освітній процес. </a:t>
            </a:r>
            <a:r>
              <a:rPr lang="ru-RU" sz="1600" dirty="0">
                <a:latin typeface="Times New Roman" panose="02020603050405020304" pitchFamily="18" charset="0"/>
                <a:ea typeface="Calibri" panose="020F0502020204030204" pitchFamily="34" charset="0"/>
                <a:cs typeface="Times New Roman" panose="02020603050405020304" pitchFamily="18" charset="0"/>
              </a:rPr>
              <a:t>У закладах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створені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умови</a:t>
            </a:r>
            <a:r>
              <a:rPr lang="ru-RU" sz="1600" dirty="0">
                <a:latin typeface="Times New Roman" panose="02020603050405020304" pitchFamily="18" charset="0"/>
                <a:ea typeface="Calibri" panose="020F0502020204030204" pitchFamily="34" charset="0"/>
                <a:cs typeface="Times New Roman" panose="02020603050405020304" pitchFamily="18" charset="0"/>
              </a:rPr>
              <a:t> для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навчання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за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різними</a:t>
            </a:r>
            <a:r>
              <a:rPr lang="ru-RU" sz="1600" dirty="0">
                <a:latin typeface="Times New Roman" panose="02020603050405020304" pitchFamily="18" charset="0"/>
                <a:ea typeface="Calibri" panose="020F0502020204030204" pitchFamily="34" charset="0"/>
                <a:cs typeface="Times New Roman" panose="02020603050405020304" pitchFamily="18" charset="0"/>
              </a:rPr>
              <a:t> формами, 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саме</a:t>
            </a:r>
            <a:r>
              <a:rPr lang="ru-RU" sz="1600" dirty="0">
                <a:latin typeface="Times New Roman" panose="02020603050405020304" pitchFamily="18" charset="0"/>
                <a:ea typeface="Calibri" panose="020F0502020204030204" pitchFamily="34" charset="0"/>
                <a:cs typeface="Times New Roman" panose="02020603050405020304" pitchFamily="18" charset="0"/>
              </a:rPr>
              <a:t>: за денною формою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навчання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r>
              <a:rPr lang="ru-RU" sz="1600" dirty="0">
                <a:latin typeface="Calibri" panose="020F0502020204030204" pitchFamily="34"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ea typeface="Calibri" panose="020F0502020204030204" pitchFamily="34" charset="0"/>
                <a:cs typeface="Times New Roman" panose="02020603050405020304" pitchFamily="18" charset="0"/>
              </a:rPr>
              <a:t>за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екстернатною</a:t>
            </a:r>
            <a:r>
              <a:rPr lang="ru-RU" sz="1600" dirty="0">
                <a:latin typeface="Times New Roman" panose="02020603050405020304" pitchFamily="18" charset="0"/>
                <a:ea typeface="Calibri" panose="020F0502020204030204" pitchFamily="34" charset="0"/>
                <a:cs typeface="Times New Roman" panose="02020603050405020304" pitchFamily="18" charset="0"/>
              </a:rPr>
              <a:t> формою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навчання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за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сімейною</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домашньою</a:t>
            </a:r>
            <a:r>
              <a:rPr lang="ru-RU" sz="1600" dirty="0">
                <a:latin typeface="Times New Roman" panose="02020603050405020304" pitchFamily="18" charset="0"/>
                <a:ea typeface="Calibri" panose="020F0502020204030204" pitchFamily="34" charset="0"/>
                <a:cs typeface="Times New Roman" panose="02020603050405020304" pitchFamily="18" charset="0"/>
              </a:rPr>
              <a:t>) формою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здобуття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освіти</a:t>
            </a:r>
            <a:r>
              <a:rPr lang="uk-UA" sz="1600" dirty="0">
                <a:latin typeface="Times New Roman" panose="02020603050405020304" pitchFamily="18" charset="0"/>
                <a:ea typeface="Calibri" panose="020F0502020204030204" pitchFamily="34" charset="0"/>
                <a:cs typeface="Times New Roman" panose="02020603050405020304" pitchFamily="18" charset="0"/>
              </a:rPr>
              <a:t>. Освітній процес забезпечують </a:t>
            </a:r>
            <a:r>
              <a:rPr lang="uk-UA" sz="1600" b="1" dirty="0">
                <a:latin typeface="Times New Roman" panose="02020603050405020304" pitchFamily="18" charset="0"/>
                <a:ea typeface="Calibri" panose="020F0502020204030204" pitchFamily="34" charset="0"/>
                <a:cs typeface="Times New Roman" panose="02020603050405020304" pitchFamily="18" charset="0"/>
              </a:rPr>
              <a:t>826</a:t>
            </a:r>
            <a:r>
              <a:rPr lang="uk-UA" sz="1600" dirty="0">
                <a:latin typeface="Times New Roman" panose="02020603050405020304" pitchFamily="18" charset="0"/>
                <a:ea typeface="Calibri" panose="020F0502020204030204" pitchFamily="34" charset="0"/>
                <a:cs typeface="Times New Roman" panose="02020603050405020304" pitchFamily="18" charset="0"/>
              </a:rPr>
              <a:t> педагогічних працівників та </a:t>
            </a:r>
            <a:r>
              <a:rPr lang="uk-UA" sz="1600" b="1" dirty="0">
                <a:latin typeface="Times New Roman" panose="02020603050405020304" pitchFamily="18" charset="0"/>
                <a:ea typeface="Calibri" panose="020F0502020204030204" pitchFamily="34" charset="0"/>
                <a:cs typeface="Times New Roman" panose="02020603050405020304" pitchFamily="18" charset="0"/>
              </a:rPr>
              <a:t>792</a:t>
            </a:r>
            <a:r>
              <a:rPr lang="uk-UA" sz="1600" dirty="0">
                <a:latin typeface="Times New Roman" panose="02020603050405020304" pitchFamily="18" charset="0"/>
                <a:ea typeface="Calibri" panose="020F0502020204030204" pitchFamily="34" charset="0"/>
                <a:cs typeface="Times New Roman" panose="02020603050405020304" pitchFamily="18" charset="0"/>
              </a:rPr>
              <a:t> працівника інших професій. Здійснюють свою діяльність за дистанційною формою </a:t>
            </a:r>
            <a:r>
              <a:rPr lang="ru-RU" sz="1600" dirty="0">
                <a:latin typeface="Times New Roman" panose="02020603050405020304" pitchFamily="18" charset="0"/>
                <a:ea typeface="Calibri" panose="020F0502020204030204" pitchFamily="34" charset="0"/>
                <a:cs typeface="Times New Roman" panose="02020603050405020304" pitchFamily="18" charset="0"/>
              </a:rPr>
              <a:t>4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заклади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дошкільної</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освіти</a:t>
            </a:r>
            <a:r>
              <a:rPr lang="uk-UA" sz="1600" dirty="0">
                <a:latin typeface="Times New Roman" panose="02020603050405020304" pitchFamily="18" charset="0"/>
                <a:ea typeface="Calibri" panose="020F0502020204030204" pitchFamily="34" charset="0"/>
                <a:cs typeface="Times New Roman" panose="02020603050405020304" pitchFamily="18" charset="0"/>
              </a:rPr>
              <a:t>. П</a:t>
            </a:r>
            <a:r>
              <a:rPr lang="ru-RU" sz="1600" dirty="0" err="1">
                <a:latin typeface="Times New Roman" panose="02020603050405020304" pitchFamily="18" charset="0"/>
                <a:ea typeface="Calibri" panose="020F0502020204030204" pitchFamily="34" charset="0"/>
                <a:cs typeface="Times New Roman" panose="02020603050405020304" pitchFamily="18" charset="0"/>
              </a:rPr>
              <a:t>ротягом</a:t>
            </a:r>
            <a:r>
              <a:rPr lang="ru-RU" sz="1600" dirty="0">
                <a:latin typeface="Times New Roman" panose="02020603050405020304" pitchFamily="18" charset="0"/>
                <a:ea typeface="Calibri" panose="020F0502020204030204" pitchFamily="34" charset="0"/>
                <a:cs typeface="Times New Roman" panose="02020603050405020304" pitchFamily="18" charset="0"/>
              </a:rPr>
              <a:t> 2023-2024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навчального</a:t>
            </a:r>
            <a:r>
              <a:rPr lang="ru-RU" sz="1600" dirty="0">
                <a:latin typeface="Times New Roman" panose="02020603050405020304" pitchFamily="18" charset="0"/>
                <a:ea typeface="Calibri" panose="020F0502020204030204" pitchFamily="34" charset="0"/>
                <a:cs typeface="Times New Roman" panose="02020603050405020304" pitchFamily="18" charset="0"/>
              </a:rPr>
              <a:t> року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працювали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b="1" dirty="0">
                <a:latin typeface="Times New Roman" panose="02020603050405020304" pitchFamily="18" charset="0"/>
                <a:ea typeface="Calibri" panose="020F0502020204030204" pitchFamily="34" charset="0"/>
                <a:cs typeface="Times New Roman" panose="02020603050405020304" pitchFamily="18" charset="0"/>
              </a:rPr>
              <a:t>20</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комунальних</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закладів</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загальної</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середньої</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sz="1600" dirty="0">
                <a:latin typeface="Times New Roman" panose="02020603050405020304" pitchFamily="18" charset="0"/>
                <a:ea typeface="Calibri" panose="020F0502020204030204" pitchFamily="34" charset="0"/>
                <a:cs typeface="Times New Roman" panose="02020603050405020304" pitchFamily="18" charset="0"/>
              </a:rPr>
              <a:t>, в них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здобували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освіту</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b="1" dirty="0">
                <a:latin typeface="Times New Roman" panose="02020603050405020304" pitchFamily="18" charset="0"/>
                <a:ea typeface="Calibri" panose="020F0502020204030204" pitchFamily="34" charset="0"/>
                <a:cs typeface="Times New Roman" panose="02020603050405020304" pitchFamily="18" charset="0"/>
              </a:rPr>
              <a:t>8 088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учнів</a:t>
            </a:r>
            <a:r>
              <a:rPr lang="ru-RU" sz="1600" dirty="0">
                <a:latin typeface="Times New Roman" panose="02020603050405020304" pitchFamily="18" charset="0"/>
                <a:ea typeface="Calibri" panose="020F0502020204030204" pitchFamily="34" charset="0"/>
                <a:cs typeface="Times New Roman" panose="02020603050405020304" pitchFamily="18" charset="0"/>
              </a:rPr>
              <a:t> у </a:t>
            </a:r>
            <a:r>
              <a:rPr lang="ru-RU" sz="1600" b="1" dirty="0">
                <a:latin typeface="Times New Roman" panose="02020603050405020304" pitchFamily="18" charset="0"/>
                <a:ea typeface="Calibri" panose="020F0502020204030204" pitchFamily="34" charset="0"/>
                <a:cs typeface="Times New Roman" panose="02020603050405020304" pitchFamily="18" charset="0"/>
              </a:rPr>
              <a:t>325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класах</a:t>
            </a:r>
            <a:r>
              <a:rPr lang="ru-RU" sz="1600" dirty="0">
                <a:latin typeface="Times New Roman" panose="02020603050405020304" pitchFamily="18" charset="0"/>
                <a:ea typeface="Calibri" panose="020F0502020204030204" pitchFamily="34" charset="0"/>
                <a:cs typeface="Times New Roman" panose="02020603050405020304" pitchFamily="18" charset="0"/>
              </a:rPr>
              <a:t>. З метою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збереження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кадрового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потенціалу</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педагогічних</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працівників</a:t>
            </a:r>
            <a:r>
              <a:rPr lang="ru-RU" sz="1600" dirty="0">
                <a:latin typeface="Times New Roman" panose="02020603050405020304" pitchFamily="18" charset="0"/>
                <a:ea typeface="Calibri" panose="020F0502020204030204" pitchFamily="34" charset="0"/>
                <a:cs typeface="Times New Roman" panose="02020603050405020304" pitchFamily="18" charset="0"/>
              </a:rPr>
              <a:t> та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організації</a:t>
            </a:r>
            <a:r>
              <a:rPr lang="ru-RU" sz="1600" dirty="0">
                <a:latin typeface="Times New Roman" panose="02020603050405020304" pitchFamily="18" charset="0"/>
                <a:ea typeface="Calibri" panose="020F0502020204030204" pitchFamily="34" charset="0"/>
                <a:cs typeface="Times New Roman" panose="02020603050405020304" pitchFamily="18" charset="0"/>
              </a:rPr>
              <a:t> офлайн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навчання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розглядається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можливість</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відкриття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навчальних</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закладів</a:t>
            </a:r>
            <a:r>
              <a:rPr lang="ru-RU" sz="1600" dirty="0">
                <a:latin typeface="Times New Roman" panose="02020603050405020304" pitchFamily="18" charset="0"/>
                <a:ea typeface="Calibri" panose="020F0502020204030204" pitchFamily="34" charset="0"/>
                <a:cs typeface="Times New Roman" panose="02020603050405020304" pitchFamily="18" charset="0"/>
              </a:rPr>
              <a:t> в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приймаючих</a:t>
            </a:r>
            <a:r>
              <a:rPr lang="ru-RU" sz="1600" dirty="0">
                <a:latin typeface="Times New Roman" panose="02020603050405020304" pitchFamily="18" charset="0"/>
                <a:ea typeface="Calibri" panose="020F0502020204030204" pitchFamily="34" charset="0"/>
                <a:cs typeface="Times New Roman" panose="02020603050405020304" pitchFamily="18" charset="0"/>
              </a:rPr>
              <a:t> громадах-партнерах, про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що</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укладено</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відповідні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меморандуми</a:t>
            </a:r>
            <a:r>
              <a:rPr lang="ru-RU" sz="1600" dirty="0">
                <a:latin typeface="Times New Roman" panose="02020603050405020304" pitchFamily="18" charset="0"/>
                <a:ea typeface="Calibri" panose="020F0502020204030204" pitchFamily="34" charset="0"/>
                <a:cs typeface="Times New Roman" panose="02020603050405020304" pitchFamily="18" charset="0"/>
              </a:rPr>
              <a:t> та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проводяться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проєктні</a:t>
            </a:r>
            <a:r>
              <a:rPr lang="ru-RU" sz="1600" dirty="0">
                <a:latin typeface="Times New Roman" panose="02020603050405020304" pitchFamily="18" charset="0"/>
                <a:ea typeface="Calibri" panose="020F0502020204030204" pitchFamily="34" charset="0"/>
                <a:cs typeface="Times New Roman" panose="02020603050405020304" pitchFamily="18" charset="0"/>
              </a:rPr>
              <a:t> та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погоджувальні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роботи</a:t>
            </a:r>
            <a:r>
              <a:rPr lang="ru-RU" sz="1600" dirty="0">
                <a:latin typeface="Times New Roman" panose="02020603050405020304" pitchFamily="18" charset="0"/>
                <a:ea typeface="Calibri" panose="020F0502020204030204" pitchFamily="34" charset="0"/>
                <a:cs typeface="Times New Roman" panose="02020603050405020304" pitchFamily="18" charset="0"/>
              </a:rPr>
              <a:t> з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облаштування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добудови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навчальних</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закладів</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endParaRPr lang="ru-RU" sz="2000" b="1" dirty="0"/>
          </a:p>
        </p:txBody>
      </p:sp>
      <p:pic>
        <p:nvPicPr>
          <p:cNvPr id="4098" name="Picture 2" descr="Здобутки і досягнення освіти Сєвєродонецької міської територіальної громади  - Новини Сєвєродонецька">
            <a:extLst>
              <a:ext uri="{FF2B5EF4-FFF2-40B4-BE49-F238E27FC236}">
                <a16:creationId xmlns:a16="http://schemas.microsoft.com/office/drawing/2014/main" id="{8941C738-C0B1-4B5F-BDFF-BF41F3B119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452" y="4357816"/>
            <a:ext cx="2839308" cy="23065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F94D6E3-916A-424A-AA95-39DC6B0B18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0181" y="4291914"/>
            <a:ext cx="3461144" cy="231483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zmist.org/media/uploads/OxHHQQzKR-5.jpg"/>
          <p:cNvPicPr>
            <a:picLocks noChangeAspect="1" noChangeArrowheads="1"/>
          </p:cNvPicPr>
          <p:nvPr/>
        </p:nvPicPr>
        <p:blipFill>
          <a:blip r:embed="rId4" cstate="print"/>
          <a:srcRect/>
          <a:stretch>
            <a:fillRect/>
          </a:stretch>
        </p:blipFill>
        <p:spPr bwMode="auto">
          <a:xfrm>
            <a:off x="3509320" y="4040659"/>
            <a:ext cx="4909751" cy="2817341"/>
          </a:xfrm>
          <a:prstGeom prst="rect">
            <a:avLst/>
          </a:prstGeom>
          <a:noFill/>
        </p:spPr>
      </p:pic>
    </p:spTree>
    <p:extLst>
      <p:ext uri="{BB962C8B-B14F-4D97-AF65-F5344CB8AC3E}">
        <p14:creationId xmlns:p14="http://schemas.microsoft.com/office/powerpoint/2010/main" val="324972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5EC1CAD-719B-46EE-A09E-D8F591B759D5}"/>
              </a:ext>
            </a:extLst>
          </p:cNvPr>
          <p:cNvSpPr/>
          <p:nvPr/>
        </p:nvSpPr>
        <p:spPr>
          <a:xfrm>
            <a:off x="656948" y="426130"/>
            <a:ext cx="10917214" cy="4754891"/>
          </a:xfrm>
          <a:prstGeom prst="rect">
            <a:avLst/>
          </a:prstGeom>
        </p:spPr>
        <p:txBody>
          <a:bodyPr wrap="square">
            <a:spAutoFit/>
          </a:bodyPr>
          <a:lstStyle/>
          <a:p>
            <a:pPr algn="just">
              <a:spcAft>
                <a:spcPts val="800"/>
              </a:spcAft>
            </a:pPr>
            <a:r>
              <a:rPr lang="ru-RU" sz="2000" b="1" dirty="0" err="1">
                <a:latin typeface="Times New Roman" panose="02020603050405020304" pitchFamily="18" charset="0"/>
                <a:ea typeface="Calibri" panose="020F0502020204030204" pitchFamily="34" charset="0"/>
                <a:cs typeface="Times New Roman" panose="02020603050405020304" pitchFamily="18" charset="0"/>
              </a:rPr>
              <a:t>Охорона</a:t>
            </a:r>
            <a:r>
              <a:rPr lang="ru-RU" sz="2000" b="1" dirty="0">
                <a:latin typeface="Times New Roman" panose="02020603050405020304" pitchFamily="18" charset="0"/>
                <a:ea typeface="Calibri" panose="020F0502020204030204" pitchFamily="34" charset="0"/>
                <a:cs typeface="Times New Roman" panose="02020603050405020304" pitchFamily="18" charset="0"/>
              </a:rPr>
              <a:t> здоров</a:t>
            </a:r>
            <a:r>
              <a:rPr lang="en-US" sz="2000" b="1" dirty="0">
                <a:latin typeface="Times New Roman" panose="02020603050405020304" pitchFamily="18" charset="0"/>
                <a:ea typeface="Calibri" panose="020F0502020204030204" pitchFamily="34" charset="0"/>
                <a:cs typeface="Times New Roman" panose="02020603050405020304" pitchFamily="18" charset="0"/>
              </a:rPr>
              <a:t>’</a:t>
            </a:r>
            <a:r>
              <a:rPr lang="uk-UA" sz="2000" b="1" dirty="0">
                <a:latin typeface="Times New Roman" panose="02020603050405020304" pitchFamily="18" charset="0"/>
                <a:ea typeface="Calibri" panose="020F0502020204030204" pitchFamily="34" charset="0"/>
                <a:cs typeface="Times New Roman" panose="02020603050405020304" pitchFamily="18" charset="0"/>
              </a:rPr>
              <a:t>я</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Управління</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охорони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здоров’я</a:t>
            </a:r>
            <a:r>
              <a:rPr lang="ru-RU" sz="1600" dirty="0">
                <a:latin typeface="Times New Roman" panose="02020603050405020304" pitchFamily="18" charset="0"/>
                <a:ea typeface="Calibri" panose="020F0502020204030204" pitchFamily="34" charset="0"/>
                <a:cs typeface="Times New Roman" panose="02020603050405020304" pitchFamily="18" charset="0"/>
              </a:rPr>
              <a:t> Сєвєродонецької МВА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забезпеч</a:t>
            </a:r>
            <a:r>
              <a:rPr lang="uk-UA" sz="1600" dirty="0" err="1">
                <a:latin typeface="Times New Roman" panose="02020603050405020304" pitchFamily="18" charset="0"/>
                <a:ea typeface="Calibri" panose="020F0502020204030204" pitchFamily="34" charset="0"/>
                <a:cs typeface="Times New Roman" panose="02020603050405020304" pitchFamily="18" charset="0"/>
              </a:rPr>
              <a:t>ує</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організацію</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роботи</a:t>
            </a:r>
            <a:r>
              <a:rPr lang="ru-RU" sz="1600" dirty="0">
                <a:latin typeface="Times New Roman" panose="02020603050405020304" pitchFamily="18" charset="0"/>
                <a:ea typeface="Calibri" panose="020F0502020204030204" pitchFamily="34" charset="0"/>
                <a:cs typeface="Times New Roman" panose="02020603050405020304" pitchFamily="18" charset="0"/>
              </a:rPr>
              <a:t> 4-х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медичних</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закладів</a:t>
            </a:r>
            <a:r>
              <a:rPr lang="uk-UA"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які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релоковані</a:t>
            </a:r>
            <a:r>
              <a:rPr lang="ru-RU" sz="1600" dirty="0">
                <a:latin typeface="Times New Roman" panose="02020603050405020304" pitchFamily="18" charset="0"/>
                <a:ea typeface="Calibri" panose="020F0502020204030204" pitchFamily="34" charset="0"/>
                <a:cs typeface="Times New Roman" panose="02020603050405020304" pitchFamily="18" charset="0"/>
              </a:rPr>
              <a:t> на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підконтрольну</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Україні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територію</a:t>
            </a:r>
            <a:r>
              <a:rPr lang="ru-RU" sz="1600" dirty="0">
                <a:latin typeface="Times New Roman" panose="02020603050405020304" pitchFamily="18" charset="0"/>
                <a:ea typeface="Calibri" panose="020F0502020204030204" pitchFamily="34" charset="0"/>
                <a:cs typeface="Times New Roman" panose="02020603050405020304" pitchFamily="18" charset="0"/>
              </a:rPr>
              <a:t> та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надають</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медичні</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послуги</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населенню</a:t>
            </a:r>
            <a:r>
              <a:rPr lang="ru-RU" sz="1600" dirty="0">
                <a:latin typeface="Times New Roman" panose="02020603050405020304" pitchFamily="18" charset="0"/>
                <a:ea typeface="Calibri" panose="020F0502020204030204" pitchFamily="34" charset="0"/>
                <a:cs typeface="Times New Roman" panose="02020603050405020304" pitchFamily="18" charset="0"/>
              </a:rPr>
              <a:t> в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орендованих</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приміщеннях</a:t>
            </a:r>
            <a:r>
              <a:rPr lang="uk-UA" sz="1600" dirty="0">
                <a:latin typeface="Times New Roman" panose="02020603050405020304" pitchFamily="18" charset="0"/>
                <a:ea typeface="Calibri" panose="020F0502020204030204" pitchFamily="34" charset="0"/>
                <a:cs typeface="Times New Roman" panose="02020603050405020304" pitchFamily="18" charset="0"/>
              </a:rPr>
              <a:t>. Так, </a:t>
            </a:r>
            <a:r>
              <a:rPr lang="uk-UA" sz="1600" dirty="0">
                <a:solidFill>
                  <a:srgbClr val="000000"/>
                </a:solidFill>
                <a:latin typeface="Times New Roman" panose="02020603050405020304" pitchFamily="18" charset="0"/>
                <a:ea typeface="Times New Roman" panose="02020603050405020304" pitchFamily="18" charset="0"/>
              </a:rPr>
              <a:t>КНП «Клінічно-діагностичний центр» частково відновив свою діяльність у </a:t>
            </a:r>
            <a:r>
              <a:rPr lang="uk-UA" sz="1600" b="1" dirty="0">
                <a:solidFill>
                  <a:srgbClr val="000000"/>
                </a:solidFill>
                <a:latin typeface="Times New Roman" panose="02020603050405020304" pitchFamily="18" charset="0"/>
                <a:ea typeface="Times New Roman" panose="02020603050405020304" pitchFamily="18" charset="0"/>
              </a:rPr>
              <a:t>місті Дніпро</a:t>
            </a:r>
            <a:r>
              <a:rPr lang="uk-UA" sz="1600" dirty="0">
                <a:solidFill>
                  <a:srgbClr val="000000"/>
                </a:solidFill>
                <a:latin typeface="Times New Roman" panose="02020603050405020304" pitchFamily="18" charset="0"/>
                <a:ea typeface="Times New Roman" panose="02020603050405020304" pitchFamily="18" charset="0"/>
              </a:rPr>
              <a:t>, а КНП «Сєвєродонецька міська багатопрофільна лікарня» </a:t>
            </a:r>
            <a:r>
              <a:rPr lang="uk-UA" sz="1600" b="1" dirty="0">
                <a:solidFill>
                  <a:srgbClr val="000000"/>
                </a:solidFill>
                <a:latin typeface="Times New Roman" panose="02020603050405020304" pitchFamily="18" charset="0"/>
                <a:ea typeface="Times New Roman" panose="02020603050405020304" pitchFamily="18" charset="0"/>
              </a:rPr>
              <a:t>в </a:t>
            </a:r>
            <a:r>
              <a:rPr lang="uk-UA" sz="1600" b="1" dirty="0" err="1">
                <a:solidFill>
                  <a:srgbClr val="000000"/>
                </a:solidFill>
                <a:latin typeface="Times New Roman" panose="02020603050405020304" pitchFamily="18" charset="0"/>
                <a:ea typeface="Times New Roman" panose="02020603050405020304" pitchFamily="18" charset="0"/>
              </a:rPr>
              <a:t>м.Українка</a:t>
            </a:r>
            <a:r>
              <a:rPr lang="uk-UA" sz="1600" b="1" dirty="0">
                <a:solidFill>
                  <a:srgbClr val="000000"/>
                </a:solidFill>
                <a:latin typeface="Times New Roman" panose="02020603050405020304" pitchFamily="18" charset="0"/>
                <a:ea typeface="Times New Roman" panose="02020603050405020304" pitchFamily="18" charset="0"/>
              </a:rPr>
              <a:t> Київської області</a:t>
            </a:r>
            <a:r>
              <a:rPr lang="uk-UA" sz="1600" dirty="0">
                <a:solidFill>
                  <a:srgbClr val="000000"/>
                </a:solidFill>
                <a:latin typeface="Times New Roman" panose="02020603050405020304" pitchFamily="18" charset="0"/>
                <a:ea typeface="Times New Roman" panose="02020603050405020304" pitchFamily="18" charset="0"/>
              </a:rPr>
              <a:t>. КНП «Сєвєродонецький центр первинної медико-санітарної допомоги» здійснює діяльність у </a:t>
            </a:r>
            <a:r>
              <a:rPr lang="uk-UA" sz="1600" b="1" dirty="0" err="1">
                <a:solidFill>
                  <a:srgbClr val="000000"/>
                </a:solidFill>
                <a:latin typeface="Times New Roman" panose="02020603050405020304" pitchFamily="18" charset="0"/>
                <a:ea typeface="Times New Roman" panose="02020603050405020304" pitchFamily="18" charset="0"/>
              </a:rPr>
              <a:t>м.Кам</a:t>
            </a:r>
            <a:r>
              <a:rPr lang="en-US" sz="1600" b="1" dirty="0">
                <a:solidFill>
                  <a:srgbClr val="000000"/>
                </a:solidFill>
                <a:latin typeface="Times New Roman" panose="02020603050405020304" pitchFamily="18" charset="0"/>
                <a:ea typeface="Times New Roman" panose="02020603050405020304" pitchFamily="18" charset="0"/>
              </a:rPr>
              <a:t>’</a:t>
            </a:r>
            <a:r>
              <a:rPr lang="uk-UA" sz="1600" b="1" dirty="0" err="1">
                <a:solidFill>
                  <a:srgbClr val="000000"/>
                </a:solidFill>
                <a:latin typeface="Times New Roman" panose="02020603050405020304" pitchFamily="18" charset="0"/>
                <a:ea typeface="Times New Roman" panose="02020603050405020304" pitchFamily="18" charset="0"/>
              </a:rPr>
              <a:t>янське</a:t>
            </a:r>
            <a:r>
              <a:rPr lang="uk-UA" sz="1600" b="1" dirty="0">
                <a:solidFill>
                  <a:srgbClr val="000000"/>
                </a:solidFill>
                <a:latin typeface="Times New Roman" panose="02020603050405020304" pitchFamily="18" charset="0"/>
                <a:ea typeface="Times New Roman" panose="02020603050405020304" pitchFamily="18" charset="0"/>
              </a:rPr>
              <a:t> на Дніпропетровщині</a:t>
            </a:r>
            <a:r>
              <a:rPr lang="uk-UA" sz="1600" dirty="0">
                <a:solidFill>
                  <a:srgbClr val="000000"/>
                </a:solidFill>
                <a:latin typeface="Times New Roman" panose="02020603050405020304" pitchFamily="18" charset="0"/>
                <a:ea typeface="Times New Roman" panose="02020603050405020304" pitchFamily="18" charset="0"/>
              </a:rPr>
              <a:t>. Зазначені заклади продовжують надавати безкоштовну амбулаторно-поліклінічну медичну допомогу дорослому і дитячому населенню, в першу чергу внутрішньо переміщеним особам, що перемістилися з Луганської області, а також місцевому населенню Дніпропетровської та Київської областей. </a:t>
            </a:r>
          </a:p>
          <a:p>
            <a:pPr algn="just">
              <a:spcAft>
                <a:spcPts val="800"/>
              </a:spcAft>
            </a:pPr>
            <a:r>
              <a:rPr lang="uk-UA" sz="1600" dirty="0">
                <a:latin typeface="Times New Roman" panose="02020603050405020304" pitchFamily="18" charset="0"/>
                <a:ea typeface="Calibri" panose="020F0502020204030204" pitchFamily="34" charset="0"/>
                <a:cs typeface="Times New Roman" panose="02020603050405020304" pitchFamily="18" charset="0"/>
              </a:rPr>
              <a:t>    В </a:t>
            </a:r>
            <a:r>
              <a:rPr lang="uk-UA" sz="1600" dirty="0" err="1">
                <a:latin typeface="Times New Roman" panose="02020603050405020304" pitchFamily="18" charset="0"/>
                <a:ea typeface="Calibri" panose="020F0502020204030204" pitchFamily="34" charset="0"/>
                <a:cs typeface="Times New Roman" panose="02020603050405020304" pitchFamily="18" charset="0"/>
              </a:rPr>
              <a:t>релокованих</a:t>
            </a:r>
            <a:r>
              <a:rPr lang="uk-UA" sz="1600" dirty="0">
                <a:latin typeface="Times New Roman" panose="02020603050405020304" pitchFamily="18" charset="0"/>
                <a:ea typeface="Calibri" panose="020F0502020204030204" pitchFamily="34" charset="0"/>
                <a:cs typeface="Times New Roman" panose="02020603050405020304" pitchFamily="18" charset="0"/>
              </a:rPr>
              <a:t> медичних закладах відновлено надання високоспеціалізованої первинної та вторинної медичної допомоги. Закуплено відповідне обладнання для проведення інструментальних та лабораторних досліджень для проведення оперативних втручань та маніпуляції. Лікарі надають медичну допомогу та проводять профілактичні огляди. За 2024 рік проведено 685 тисяч консультацій медичних спеціалістів, проведено понад 200 тис. л</a:t>
            </a:r>
            <a:r>
              <a:rPr lang="uk-UA" sz="1600" dirty="0">
                <a:latin typeface="Times New Roman" pitchFamily="18" charset="0"/>
                <a:cs typeface="Times New Roman" pitchFamily="18" charset="0"/>
              </a:rPr>
              <a:t>ікувально-профілактичних та діагностичних процедур, 35 тис. досліджень (</a:t>
            </a:r>
            <a:r>
              <a:rPr lang="uk-UA" sz="1600" dirty="0">
                <a:latin typeface="Times New Roman" pitchFamily="18" charset="0"/>
                <a:ea typeface="Calibri" panose="020F0502020204030204" pitchFamily="34" charset="0"/>
                <a:cs typeface="Times New Roman" pitchFamily="18" charset="0"/>
              </a:rPr>
              <a:t>УЗД, </a:t>
            </a:r>
            <a:r>
              <a:rPr lang="uk-UA" sz="1600" dirty="0" err="1">
                <a:latin typeface="Times New Roman" pitchFamily="18" charset="0"/>
                <a:ea typeface="Calibri" panose="020F0502020204030204" pitchFamily="34" charset="0"/>
                <a:cs typeface="Times New Roman" pitchFamily="18" charset="0"/>
              </a:rPr>
              <a:t>рентгенобстежень</a:t>
            </a:r>
            <a:r>
              <a:rPr lang="uk-UA" sz="1600" dirty="0">
                <a:latin typeface="Times New Roman" pitchFamily="18" charset="0"/>
                <a:ea typeface="Calibri" panose="020F0502020204030204" pitchFamily="34" charset="0"/>
                <a:cs typeface="Times New Roman" pitchFamily="18" charset="0"/>
              </a:rPr>
              <a:t> тощо), понад 50 тис. лабораторних досліджень. </a:t>
            </a:r>
          </a:p>
          <a:p>
            <a:pPr algn="just">
              <a:spcAft>
                <a:spcPts val="800"/>
              </a:spcAft>
            </a:pPr>
            <a:r>
              <a:rPr lang="uk-UA" sz="1600" dirty="0">
                <a:solidFill>
                  <a:srgbClr val="000000"/>
                </a:solidFill>
                <a:latin typeface="Times New Roman" panose="02020603050405020304" pitchFamily="18" charset="0"/>
                <a:ea typeface="Times New Roman" panose="02020603050405020304" pitchFamily="18" charset="0"/>
              </a:rPr>
              <a:t>   </a:t>
            </a:r>
            <a:endParaRPr lang="ru-RU" dirty="0">
              <a:latin typeface="Times New Roman" panose="02020603050405020304" pitchFamily="18" charset="0"/>
              <a:ea typeface="Times New Roman" panose="02020603050405020304" pitchFamily="18" charset="0"/>
            </a:endParaRPr>
          </a:p>
          <a:p>
            <a:pPr algn="just">
              <a:lnSpc>
                <a:spcPct val="107000"/>
              </a:lnSpc>
              <a:spcAft>
                <a:spcPts val="800"/>
              </a:spcAft>
            </a:pP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КНП «Сєвєродонецька міська багатопрофільна лікарня» розпочинає надавати  професійну медичну допомогу в м. Українка - Новини Сєвєродонецька">
            <a:extLst>
              <a:ext uri="{FF2B5EF4-FFF2-40B4-BE49-F238E27FC236}">
                <a16:creationId xmlns:a16="http://schemas.microsoft.com/office/drawing/2014/main" id="{44E9910A-90B9-4134-A26C-7DC14F4B9C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20" y="4488565"/>
            <a:ext cx="2682498" cy="20684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D75787C-D5B9-4B64-B7AD-42EE46C6F6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414" y="4470415"/>
            <a:ext cx="2643972" cy="19614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srcRect/>
          <a:stretch>
            <a:fillRect/>
          </a:stretch>
        </p:blipFill>
        <p:spPr bwMode="auto">
          <a:xfrm>
            <a:off x="6082082" y="4459876"/>
            <a:ext cx="2693773" cy="1982531"/>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8708011" y="4433874"/>
            <a:ext cx="2619634" cy="1997996"/>
          </a:xfrm>
          <a:prstGeom prst="rect">
            <a:avLst/>
          </a:prstGeom>
          <a:noFill/>
          <a:ln w="9525">
            <a:noFill/>
            <a:miter lim="800000"/>
            <a:headEnd/>
            <a:tailEnd/>
          </a:ln>
          <a:effectLst/>
        </p:spPr>
      </p:pic>
    </p:spTree>
    <p:extLst>
      <p:ext uri="{BB962C8B-B14F-4D97-AF65-F5344CB8AC3E}">
        <p14:creationId xmlns:p14="http://schemas.microsoft.com/office/powerpoint/2010/main" val="3306871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EA61B86-F7FC-481E-AE84-584FCE30C433}"/>
              </a:ext>
            </a:extLst>
          </p:cNvPr>
          <p:cNvSpPr/>
          <p:nvPr/>
        </p:nvSpPr>
        <p:spPr>
          <a:xfrm>
            <a:off x="736847" y="251271"/>
            <a:ext cx="10759736" cy="3108543"/>
          </a:xfrm>
          <a:prstGeom prst="rect">
            <a:avLst/>
          </a:prstGeom>
        </p:spPr>
        <p:txBody>
          <a:bodyPr wrap="square">
            <a:spAutoFit/>
          </a:bodyPr>
          <a:lstStyle/>
          <a:p>
            <a:pPr indent="450215" algn="just">
              <a:spcAft>
                <a:spcPts val="0"/>
              </a:spcAft>
            </a:pPr>
            <a:r>
              <a:rPr lang="ru-RU" sz="1600" dirty="0">
                <a:latin typeface="Times New Roman" pitchFamily="18" charset="0"/>
                <a:cs typeface="Times New Roman" pitchFamily="18" charset="0"/>
              </a:rPr>
              <a:t> З</a:t>
            </a:r>
            <a:r>
              <a:rPr lang="uk-UA" sz="1600" dirty="0">
                <a:solidFill>
                  <a:srgbClr val="000000"/>
                </a:solidFill>
                <a:latin typeface="Times New Roman" pitchFamily="18" charset="0"/>
                <a:ea typeface="Times New Roman" panose="02020603050405020304" pitchFamily="18" charset="0"/>
                <a:cs typeface="Times New Roman" pitchFamily="18" charset="0"/>
              </a:rPr>
              <a:t> 2023 року створено медичні мобільні бригади «Рішучі серця» для надання медичної допомоги внутрішньо переміщеним особам в хабах, місцях компактного проживання ВПО, у віддалених сільських місцевостях Дніпропетровської області задля наближення медичних послуг до пацієнта. Склад мобільної медичної бригади складався зі спеціалістів вузького профілю відповідно до потреб ВПО як дорослого, так і дитячого населення. Також мобільною медичною бригадою проводяться інструментальні (УЗД, інструментальні офтальмологічні дослідження) та лабораторні дослідження. </a:t>
            </a:r>
          </a:p>
          <a:p>
            <a:pPr indent="450215" algn="just">
              <a:spcAft>
                <a:spcPts val="0"/>
              </a:spcAft>
            </a:pPr>
            <a:r>
              <a:rPr lang="uk-UA" sz="1600" kern="0" dirty="0">
                <a:solidFill>
                  <a:srgbClr val="000000"/>
                </a:solidFill>
                <a:latin typeface="Times New Roman" pitchFamily="18" charset="0"/>
                <a:ea typeface="Times New Roman" panose="02020603050405020304" pitchFamily="18" charset="0"/>
                <a:cs typeface="Times New Roman" pitchFamily="18" charset="0"/>
              </a:rPr>
              <a:t>Активно зростає обсяг послуг з фізіотерапії та реабілітації, створено окреме реабілітаційне відділення при КНП «Сєвєродонецька міська багатопрофільна лікарня», де надаються послуги</a:t>
            </a:r>
            <a:r>
              <a:rPr lang="uk-UA" sz="1600" dirty="0">
                <a:solidFill>
                  <a:srgbClr val="000000"/>
                </a:solidFill>
                <a:latin typeface="Times New Roman" pitchFamily="18" charset="0"/>
                <a:ea typeface="Times New Roman" panose="02020603050405020304" pitchFamily="18" charset="0"/>
                <a:cs typeface="Times New Roman" pitchFamily="18" charset="0"/>
              </a:rPr>
              <a:t> населенню з реабілітації після перенесених гострих станів та захворювань, а також військовослужбовцям, що отримали травми та поранення під час бойових дій.</a:t>
            </a:r>
          </a:p>
          <a:p>
            <a:pPr indent="450215" algn="just">
              <a:spcAft>
                <a:spcPts val="0"/>
              </a:spcAft>
            </a:pPr>
            <a:endParaRPr lang="ru-RU" sz="1600" dirty="0">
              <a:latin typeface="Times New Roman" pitchFamily="18" charset="0"/>
              <a:ea typeface="Times New Roman" panose="02020603050405020304" pitchFamily="18" charset="0"/>
              <a:cs typeface="Times New Roman" pitchFamily="18" charset="0"/>
            </a:endParaRPr>
          </a:p>
          <a:p>
            <a:pPr indent="450215" algn="just">
              <a:spcAft>
                <a:spcPts val="0"/>
              </a:spcAft>
            </a:pPr>
            <a:endParaRPr lang="ru-RU" dirty="0">
              <a:latin typeface="Times New Roman" panose="02020603050405020304" pitchFamily="18" charset="0"/>
              <a:ea typeface="Times New Roman" panose="02020603050405020304" pitchFamily="18" charset="0"/>
            </a:endParaRPr>
          </a:p>
          <a:p>
            <a:endParaRPr lang="ru-RU" dirty="0"/>
          </a:p>
        </p:txBody>
      </p:sp>
      <p:pic>
        <p:nvPicPr>
          <p:cNvPr id="6146" name="Picture 2" descr="Реабілітація в Україні: Нацслужба здоров'я оплачує реабілітацію | Цензор.НЕТ">
            <a:extLst>
              <a:ext uri="{FF2B5EF4-FFF2-40B4-BE49-F238E27FC236}">
                <a16:creationId xmlns:a16="http://schemas.microsoft.com/office/drawing/2014/main" id="{BDAA3EE0-EF65-4D56-94A4-5A466F64BD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1049" y="3983223"/>
            <a:ext cx="4036961" cy="2261646"/>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49833EEE-20F6-4CE8-AB7A-1F3CBCF77E59}"/>
              </a:ext>
            </a:extLst>
          </p:cNvPr>
          <p:cNvPicPr>
            <a:picLocks noChangeAspect="1"/>
          </p:cNvPicPr>
          <p:nvPr/>
        </p:nvPicPr>
        <p:blipFill>
          <a:blip r:embed="rId3" cstate="print"/>
          <a:stretch>
            <a:fillRect/>
          </a:stretch>
        </p:blipFill>
        <p:spPr>
          <a:xfrm>
            <a:off x="8809928" y="2723480"/>
            <a:ext cx="2608977" cy="3521389"/>
          </a:xfrm>
          <a:prstGeom prst="rect">
            <a:avLst/>
          </a:prstGeom>
        </p:spPr>
      </p:pic>
      <p:pic>
        <p:nvPicPr>
          <p:cNvPr id="5" name="Picture 3"/>
          <p:cNvPicPr>
            <a:picLocks noChangeAspect="1" noChangeArrowheads="1"/>
          </p:cNvPicPr>
          <p:nvPr/>
        </p:nvPicPr>
        <p:blipFill>
          <a:blip r:embed="rId4" cstate="print"/>
          <a:srcRect/>
          <a:stretch>
            <a:fillRect/>
          </a:stretch>
        </p:blipFill>
        <p:spPr bwMode="auto">
          <a:xfrm>
            <a:off x="1091061" y="3983223"/>
            <a:ext cx="3632886" cy="2191461"/>
          </a:xfrm>
          <a:prstGeom prst="rect">
            <a:avLst/>
          </a:prstGeom>
          <a:noFill/>
          <a:ln w="9525">
            <a:noFill/>
            <a:miter lim="800000"/>
            <a:headEnd/>
            <a:tailEnd/>
          </a:ln>
          <a:effectLst/>
        </p:spPr>
      </p:pic>
      <p:sp>
        <p:nvSpPr>
          <p:cNvPr id="6" name="Прямоугольник 5"/>
          <p:cNvSpPr/>
          <p:nvPr/>
        </p:nvSpPr>
        <p:spPr>
          <a:xfrm>
            <a:off x="706512" y="2459818"/>
            <a:ext cx="8073081" cy="1569660"/>
          </a:xfrm>
          <a:prstGeom prst="rect">
            <a:avLst/>
          </a:prstGeom>
        </p:spPr>
        <p:txBody>
          <a:bodyPr wrap="square">
            <a:spAutoFit/>
          </a:bodyPr>
          <a:lstStyle/>
          <a:p>
            <a:pPr algn="just"/>
            <a:r>
              <a:rPr lang="uk-UA" sz="1600" kern="0" spc="-36" dirty="0">
                <a:latin typeface="Times New Roman" pitchFamily="18" charset="0"/>
                <a:ea typeface="Inter" pitchFamily="34" charset="-122"/>
                <a:cs typeface="Times New Roman" pitchFamily="18" charset="0"/>
              </a:rPr>
              <a:t>          З метою запровадження </a:t>
            </a:r>
            <a:r>
              <a:rPr lang="en-US" sz="1600" kern="0" spc="-36" dirty="0" err="1">
                <a:latin typeface="Times New Roman" pitchFamily="18" charset="0"/>
                <a:ea typeface="Inter" pitchFamily="34" charset="-122"/>
                <a:cs typeface="Times New Roman" pitchFamily="18" charset="0"/>
              </a:rPr>
              <a:t>передов</a:t>
            </a:r>
            <a:r>
              <a:rPr lang="uk-UA" sz="1600" kern="0" spc="-36" dirty="0" err="1">
                <a:latin typeface="Times New Roman" pitchFamily="18" charset="0"/>
                <a:ea typeface="Inter" pitchFamily="34" charset="-122"/>
                <a:cs typeface="Times New Roman" pitchFamily="18" charset="0"/>
              </a:rPr>
              <a:t>их</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технологі</a:t>
            </a:r>
            <a:r>
              <a:rPr lang="uk-UA" sz="1600" kern="0" spc="-36" dirty="0">
                <a:latin typeface="Times New Roman" pitchFamily="18" charset="0"/>
                <a:ea typeface="Inter" pitchFamily="34" charset="-122"/>
                <a:cs typeface="Times New Roman" pitchFamily="18" charset="0"/>
              </a:rPr>
              <a:t>й</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що</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використовують</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робототехніку</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віртуальну</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реальність</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та</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інноваційні</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підходи</a:t>
            </a:r>
            <a:r>
              <a:rPr lang="uk-UA" sz="1600" kern="0" spc="-36" dirty="0">
                <a:latin typeface="Times New Roman" pitchFamily="18" charset="0"/>
                <a:ea typeface="Inter" pitchFamily="34" charset="-122"/>
                <a:cs typeface="Times New Roman" pitchFamily="18" charset="0"/>
              </a:rPr>
              <a:t>, які</a:t>
            </a:r>
            <a:r>
              <a:rPr lang="en-US" sz="1600" kern="0" spc="-36" dirty="0">
                <a:latin typeface="Times New Roman" pitchFamily="18" charset="0"/>
                <a:ea typeface="Inter" pitchFamily="34" charset="-122"/>
                <a:cs typeface="Times New Roman" pitchFamily="18" charset="0"/>
              </a:rPr>
              <a:t> є </a:t>
            </a:r>
            <a:r>
              <a:rPr lang="en-US" sz="1600" kern="0" spc="-36" dirty="0" err="1">
                <a:latin typeface="Times New Roman" pitchFamily="18" charset="0"/>
                <a:ea typeface="Inter" pitchFamily="34" charset="-122"/>
                <a:cs typeface="Times New Roman" pitchFamily="18" charset="0"/>
              </a:rPr>
              <a:t>невід'ємною</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частиною</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ефективної</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реабілітаційної</a:t>
            </a:r>
            <a:r>
              <a:rPr lang="en-US" sz="1600" kern="0" spc="-36" dirty="0">
                <a:latin typeface="Times New Roman" pitchFamily="18" charset="0"/>
                <a:ea typeface="Inter" pitchFamily="34" charset="-122"/>
                <a:cs typeface="Times New Roman" pitchFamily="18" charset="0"/>
              </a:rPr>
              <a:t> </a:t>
            </a:r>
            <a:r>
              <a:rPr lang="en-US" sz="1600" kern="0" spc="-36" dirty="0" err="1">
                <a:latin typeface="Times New Roman" pitchFamily="18" charset="0"/>
                <a:ea typeface="Inter" pitchFamily="34" charset="-122"/>
                <a:cs typeface="Times New Roman" pitchFamily="18" charset="0"/>
              </a:rPr>
              <a:t>програми</a:t>
            </a:r>
            <a:r>
              <a:rPr lang="uk-UA" sz="1600" kern="0" spc="-36" dirty="0">
                <a:latin typeface="Times New Roman" pitchFamily="18" charset="0"/>
                <a:ea typeface="Inter" pitchFamily="34" charset="-122"/>
                <a:cs typeface="Times New Roman" pitchFamily="18" charset="0"/>
              </a:rPr>
              <a:t>, </a:t>
            </a:r>
            <a:r>
              <a:rPr lang="uk-UA" sz="1600" dirty="0">
                <a:latin typeface="Times New Roman" pitchFamily="18" charset="0"/>
                <a:cs typeface="Times New Roman" pitchFamily="18" charset="0"/>
              </a:rPr>
              <a:t> подано заявку на державне фінансування та залучення донорських коштів для придбання високоякісного реабілітаційного обладнання, що може стати значним кроком у покращенні медичних послуг та забезпеченні кращого догляду за пацієнтами.</a:t>
            </a:r>
          </a:p>
        </p:txBody>
      </p:sp>
    </p:spTree>
    <p:extLst>
      <p:ext uri="{BB962C8B-B14F-4D97-AF65-F5344CB8AC3E}">
        <p14:creationId xmlns:p14="http://schemas.microsoft.com/office/powerpoint/2010/main" val="415254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03BEE38-81EB-44E9-91AE-78E695B67D8F}"/>
              </a:ext>
            </a:extLst>
          </p:cNvPr>
          <p:cNvSpPr/>
          <p:nvPr/>
        </p:nvSpPr>
        <p:spPr>
          <a:xfrm>
            <a:off x="609600" y="417250"/>
            <a:ext cx="11071653" cy="5078313"/>
          </a:xfrm>
          <a:prstGeom prst="rect">
            <a:avLst/>
          </a:prstGeom>
        </p:spPr>
        <p:txBody>
          <a:bodyPr wrap="square">
            <a:spAutoFit/>
          </a:bodyPr>
          <a:lstStyle/>
          <a:p>
            <a:r>
              <a:rPr lang="uk-UA" sz="2000" b="1" kern="0" dirty="0">
                <a:solidFill>
                  <a:srgbClr val="000000"/>
                </a:solidFill>
                <a:latin typeface="Times New Roman" panose="02020603050405020304" pitchFamily="18" charset="0"/>
                <a:ea typeface="Times New Roman" panose="02020603050405020304" pitchFamily="18" charset="0"/>
              </a:rPr>
              <a:t>Соціальна сфера</a:t>
            </a:r>
          </a:p>
          <a:p>
            <a:pPr algn="just"/>
            <a:r>
              <a:rPr lang="uk-UA" sz="1600"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ea typeface="Times New Roman" panose="02020603050405020304" pitchFamily="18" charset="0"/>
              </a:rPr>
              <a:t>   Н</a:t>
            </a:r>
            <a:r>
              <a:rPr lang="ru-RU" sz="1600" dirty="0">
                <a:latin typeface="Times New Roman" panose="02020603050405020304" pitchFamily="18" charset="0"/>
                <a:ea typeface="Times New Roman" panose="02020603050405020304" pitchFamily="18" charset="0"/>
              </a:rPr>
              <a:t>а </a:t>
            </a:r>
            <a:r>
              <a:rPr lang="ru-RU" sz="1600" dirty="0" err="1">
                <a:latin typeface="Times New Roman" panose="02020603050405020304" pitchFamily="18" charset="0"/>
                <a:ea typeface="Times New Roman" panose="02020603050405020304" pitchFamily="18" charset="0"/>
              </a:rPr>
              <a:t>обліку</a:t>
            </a:r>
            <a:r>
              <a:rPr lang="ru-RU" sz="1600" dirty="0">
                <a:latin typeface="Times New Roman" panose="02020603050405020304" pitchFamily="18" charset="0"/>
                <a:ea typeface="Times New Roman" panose="02020603050405020304" pitchFamily="18" charset="0"/>
              </a:rPr>
              <a:t> Сєвєродонецької </a:t>
            </a:r>
            <a:r>
              <a:rPr lang="ru-RU" sz="1600" dirty="0" err="1">
                <a:latin typeface="Times New Roman" panose="02020603050405020304" pitchFamily="18" charset="0"/>
                <a:ea typeface="Times New Roman" panose="02020603050405020304" pitchFamily="18" charset="0"/>
              </a:rPr>
              <a:t>міської</a:t>
            </a:r>
            <a:r>
              <a:rPr lang="ru-RU" sz="1600" dirty="0">
                <a:latin typeface="Times New Roman" panose="02020603050405020304" pitchFamily="18" charset="0"/>
                <a:ea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rPr>
              <a:t>територіальної</a:t>
            </a:r>
            <a:r>
              <a:rPr lang="ru-RU" sz="1600" dirty="0">
                <a:latin typeface="Times New Roman" panose="02020603050405020304" pitchFamily="18" charset="0"/>
                <a:ea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rPr>
              <a:t>громади</a:t>
            </a:r>
            <a:r>
              <a:rPr lang="ru-RU" sz="1600" dirty="0">
                <a:latin typeface="Times New Roman" panose="02020603050405020304" pitchFamily="18" charset="0"/>
                <a:ea typeface="Times New Roman" panose="02020603050405020304" pitchFamily="18" charset="0"/>
              </a:rPr>
              <a:t> на </a:t>
            </a:r>
            <a:r>
              <a:rPr lang="ru-RU" sz="1600" dirty="0" err="1">
                <a:latin typeface="Times New Roman" panose="02020603050405020304" pitchFamily="18" charset="0"/>
                <a:ea typeface="Times New Roman" panose="02020603050405020304" pitchFamily="18" charset="0"/>
              </a:rPr>
              <a:t>підконтрольній</a:t>
            </a:r>
            <a:r>
              <a:rPr lang="ru-RU" sz="1600" dirty="0">
                <a:latin typeface="Times New Roman" panose="02020603050405020304" pitchFamily="18" charset="0"/>
                <a:ea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rPr>
              <a:t>Україні</a:t>
            </a:r>
            <a:r>
              <a:rPr lang="ru-RU" sz="1600" dirty="0">
                <a:latin typeface="Times New Roman" panose="02020603050405020304" pitchFamily="18" charset="0"/>
                <a:ea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rPr>
              <a:t>території</a:t>
            </a:r>
            <a:r>
              <a:rPr lang="ru-RU" sz="1600" dirty="0">
                <a:latin typeface="Times New Roman" panose="02020603050405020304" pitchFamily="18" charset="0"/>
                <a:ea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rPr>
              <a:t>перебуває</a:t>
            </a:r>
            <a:r>
              <a:rPr lang="ru-RU" sz="1600" dirty="0">
                <a:latin typeface="Times New Roman" panose="02020603050405020304" pitchFamily="18" charset="0"/>
                <a:ea typeface="Times New Roman" panose="02020603050405020304" pitchFamily="18" charset="0"/>
              </a:rPr>
              <a:t> 44 832 ВПО. </a:t>
            </a:r>
          </a:p>
          <a:p>
            <a:pPr algn="just"/>
            <a:r>
              <a:rPr lang="uk-UA" sz="1600" dirty="0">
                <a:latin typeface="Times New Roman" pitchFamily="18" charset="0"/>
                <a:ea typeface="Times New Roman" panose="02020603050405020304" pitchFamily="18" charset="0"/>
                <a:cs typeface="Times New Roman" pitchFamily="18" charset="0"/>
              </a:rPr>
              <a:t>Управлінням соціального захисту населення Сєвєродонецької МВА надаються різні види соціальної допомоги та вживаються в межах міських цільових програм </a:t>
            </a:r>
            <a:r>
              <a:rPr lang="uk-UA" sz="1600" dirty="0">
                <a:latin typeface="Times New Roman" pitchFamily="18" charset="0"/>
                <a:cs typeface="Times New Roman" pitchFamily="18" charset="0"/>
              </a:rPr>
              <a:t>заходи, спрямовані на підтримку найбільш вразливих категорій громадян: осіб, які опинилися в складних життєвих обставинах, осіб з інвалідністю,  учасників ліквідації аварії на ЧАЕС та членів їх сімей, воїнів-інтернаціоналістів, учасників АТО/ООС, воєнних дій у період запровадження воєнного стану в Україні та членів їх сімей, мобілізованих осіб тощо.</a:t>
            </a: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ea typeface="Times New Roman" panose="02020603050405020304" pitchFamily="18" charset="0"/>
              <a:cs typeface="Times New Roman" pitchFamily="18" charset="0"/>
            </a:endParaRPr>
          </a:p>
          <a:p>
            <a:pPr algn="just"/>
            <a:endParaRPr lang="uk-UA" sz="1600" dirty="0">
              <a:latin typeface="Times New Roman" pitchFamily="18" charset="0"/>
              <a:ea typeface="Times New Roman" panose="02020603050405020304" pitchFamily="18" charset="0"/>
              <a:cs typeface="Times New Roman" pitchFamily="18" charset="0"/>
            </a:endParaRPr>
          </a:p>
          <a:p>
            <a:pPr algn="just"/>
            <a:endParaRPr lang="uk-UA" sz="1600" dirty="0">
              <a:latin typeface="Times New Roman" pitchFamily="18" charset="0"/>
              <a:ea typeface="Times New Roman" panose="02020603050405020304" pitchFamily="18" charset="0"/>
              <a:cs typeface="Times New Roman" pitchFamily="18" charset="0"/>
            </a:endParaRPr>
          </a:p>
        </p:txBody>
      </p:sp>
      <p:pic>
        <p:nvPicPr>
          <p:cNvPr id="3" name="Рисунок 2">
            <a:extLst>
              <a:ext uri="{FF2B5EF4-FFF2-40B4-BE49-F238E27FC236}">
                <a16:creationId xmlns:a16="http://schemas.microsoft.com/office/drawing/2014/main" id="{5A612370-63E0-4FF7-8EBF-3D1C8C741531}"/>
              </a:ext>
            </a:extLst>
          </p:cNvPr>
          <p:cNvPicPr>
            <a:picLocks noChangeAspect="1"/>
          </p:cNvPicPr>
          <p:nvPr/>
        </p:nvPicPr>
        <p:blipFill>
          <a:blip r:embed="rId2"/>
          <a:stretch>
            <a:fillRect/>
          </a:stretch>
        </p:blipFill>
        <p:spPr>
          <a:xfrm>
            <a:off x="609600" y="3233405"/>
            <a:ext cx="4903433" cy="2778712"/>
          </a:xfrm>
          <a:prstGeom prst="rect">
            <a:avLst/>
          </a:prstGeom>
        </p:spPr>
      </p:pic>
      <p:pic>
        <p:nvPicPr>
          <p:cNvPr id="4" name="Рисунок 3">
            <a:extLst>
              <a:ext uri="{FF2B5EF4-FFF2-40B4-BE49-F238E27FC236}">
                <a16:creationId xmlns:a16="http://schemas.microsoft.com/office/drawing/2014/main" id="{018D7DAB-BA1B-4D80-92AB-3285EF29AC4F}"/>
              </a:ext>
            </a:extLst>
          </p:cNvPr>
          <p:cNvPicPr>
            <a:picLocks noChangeAspect="1"/>
          </p:cNvPicPr>
          <p:nvPr/>
        </p:nvPicPr>
        <p:blipFill>
          <a:blip r:embed="rId3"/>
          <a:stretch>
            <a:fillRect/>
          </a:stretch>
        </p:blipFill>
        <p:spPr>
          <a:xfrm>
            <a:off x="6782540" y="3331347"/>
            <a:ext cx="3912092" cy="2430262"/>
          </a:xfrm>
          <a:prstGeom prst="rect">
            <a:avLst/>
          </a:prstGeom>
        </p:spPr>
      </p:pic>
    </p:spTree>
    <p:extLst>
      <p:ext uri="{BB962C8B-B14F-4D97-AF65-F5344CB8AC3E}">
        <p14:creationId xmlns:p14="http://schemas.microsoft.com/office/powerpoint/2010/main" val="1103836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4B2F2EF-7C5D-495F-A8A6-A289278DA334}"/>
              </a:ext>
            </a:extLst>
          </p:cNvPr>
          <p:cNvSpPr/>
          <p:nvPr/>
        </p:nvSpPr>
        <p:spPr>
          <a:xfrm>
            <a:off x="452761" y="470685"/>
            <a:ext cx="10999433" cy="6186309"/>
          </a:xfrm>
          <a:prstGeom prst="rect">
            <a:avLst/>
          </a:prstGeom>
        </p:spPr>
        <p:txBody>
          <a:bodyPr wrap="square">
            <a:spAutoFit/>
          </a:bodyPr>
          <a:lstStyle/>
          <a:p>
            <a:r>
              <a:rPr lang="uk-UA" b="1" dirty="0">
                <a:latin typeface="Times New Roman" panose="02020603050405020304" pitchFamily="18" charset="0"/>
              </a:rPr>
              <a:t> </a:t>
            </a:r>
            <a:r>
              <a:rPr lang="uk-UA" dirty="0">
                <a:latin typeface="Times New Roman" panose="02020603050405020304" pitchFamily="18" charset="0"/>
                <a:ea typeface="Times New Roman" panose="02020603050405020304" pitchFamily="18" charset="0"/>
              </a:rPr>
              <a:t>З метою здійснення конкретних заходів, спрямованих на соціальний захист та підтримку населення, в громаді діє:</a:t>
            </a:r>
          </a:p>
          <a:p>
            <a:pPr marL="342900" indent="-342900" algn="just">
              <a:buAutoNum type="arabicParenR"/>
            </a:pPr>
            <a:r>
              <a:rPr lang="uk-UA" dirty="0">
                <a:latin typeface="Times New Roman" pitchFamily="18" charset="0"/>
                <a:ea typeface="Times New Roman" panose="02020603050405020304" pitchFamily="18" charset="0"/>
                <a:cs typeface="Times New Roman" pitchFamily="18" charset="0"/>
              </a:rPr>
              <a:t>Комплексна цільова програма Сєвєродонецької міської територіальної громади «</a:t>
            </a:r>
            <a:r>
              <a:rPr lang="uk-UA" b="1" dirty="0">
                <a:latin typeface="Times New Roman" pitchFamily="18" charset="0"/>
                <a:ea typeface="Times New Roman" panose="02020603050405020304" pitchFamily="18" charset="0"/>
                <a:cs typeface="Times New Roman" pitchFamily="18" charset="0"/>
              </a:rPr>
              <a:t>Турбота</a:t>
            </a:r>
            <a:r>
              <a:rPr lang="uk-UA" dirty="0">
                <a:latin typeface="Times New Roman" pitchFamily="18" charset="0"/>
                <a:ea typeface="Times New Roman" panose="02020603050405020304" pitchFamily="18" charset="0"/>
                <a:cs typeface="Times New Roman" pitchFamily="18" charset="0"/>
              </a:rPr>
              <a:t>», на виконання якої у 2024 році було спрямовано  9 390 тис. грн., що дозволило  2 162 мешканцям громади отримати допомогу на суму 7 558 </a:t>
            </a:r>
            <a:r>
              <a:rPr lang="uk-UA" dirty="0" err="1">
                <a:latin typeface="Times New Roman" pitchFamily="18" charset="0"/>
                <a:ea typeface="Times New Roman" panose="02020603050405020304" pitchFamily="18" charset="0"/>
                <a:cs typeface="Times New Roman" pitchFamily="18" charset="0"/>
              </a:rPr>
              <a:t>тис.грн</a:t>
            </a:r>
            <a:r>
              <a:rPr lang="uk-UA" dirty="0">
                <a:latin typeface="Times New Roman" pitchFamily="18" charset="0"/>
                <a:ea typeface="Times New Roman" panose="02020603050405020304" pitchFamily="18" charset="0"/>
                <a:cs typeface="Times New Roman" pitchFamily="18" charset="0"/>
              </a:rPr>
              <a:t>.</a:t>
            </a:r>
            <a:r>
              <a:rPr lang="uk-UA" dirty="0">
                <a:latin typeface="Times New Roman" pitchFamily="18" charset="0"/>
                <a:cs typeface="Times New Roman" pitchFamily="18" charset="0"/>
              </a:rPr>
              <a:t> </a:t>
            </a:r>
          </a:p>
          <a:p>
            <a:pPr marL="342900" indent="-342900" algn="just">
              <a:buAutoNum type="arabicParenR"/>
            </a:pPr>
            <a:r>
              <a:rPr lang="uk-UA" dirty="0">
                <a:latin typeface="Times New Roman" pitchFamily="18" charset="0"/>
                <a:cs typeface="Times New Roman" pitchFamily="18" charset="0"/>
              </a:rPr>
              <a:t>Програма підтримки «</a:t>
            </a:r>
            <a:r>
              <a:rPr lang="uk-UA" b="1" dirty="0">
                <a:latin typeface="Times New Roman" pitchFamily="18" charset="0"/>
                <a:cs typeface="Times New Roman" pitchFamily="18" charset="0"/>
              </a:rPr>
              <a:t>Захисників та Захисниць України та членів їх сімей», </a:t>
            </a:r>
            <a:r>
              <a:rPr lang="uk-UA" dirty="0">
                <a:latin typeface="Times New Roman" pitchFamily="18" charset="0"/>
                <a:cs typeface="Times New Roman" pitchFamily="18" charset="0"/>
              </a:rPr>
              <a:t>за якою у</a:t>
            </a:r>
            <a:r>
              <a:rPr lang="uk-UA" dirty="0">
                <a:latin typeface="Times New Roman" pitchFamily="18" charset="0"/>
                <a:ea typeface="Times New Roman" panose="02020603050405020304" pitchFamily="18" charset="0"/>
                <a:cs typeface="Times New Roman" pitchFamily="18" charset="0"/>
              </a:rPr>
              <a:t> 2024 році </a:t>
            </a:r>
            <a:r>
              <a:rPr lang="uk-UA" dirty="0">
                <a:latin typeface="Times New Roman" pitchFamily="18" charset="0"/>
                <a:cs typeface="Times New Roman" pitchFamily="18" charset="0"/>
              </a:rPr>
              <a:t>664 </a:t>
            </a:r>
            <a:r>
              <a:rPr lang="uk-UA" dirty="0">
                <a:latin typeface="Times New Roman" pitchFamily="18" charset="0"/>
                <a:ea typeface="Times New Roman" panose="02020603050405020304" pitchFamily="18" charset="0"/>
                <a:cs typeface="Times New Roman" pitchFamily="18" charset="0"/>
              </a:rPr>
              <a:t>Захисника України з числа мешканців громади та 45 членів сімей загиблих отримали допомогу на суму     1</a:t>
            </a:r>
            <a:r>
              <a:rPr lang="uk-UA" dirty="0">
                <a:latin typeface="Times New Roman" pitchFamily="18" charset="0"/>
                <a:cs typeface="Times New Roman" pitchFamily="18" charset="0"/>
              </a:rPr>
              <a:t>1 662 </a:t>
            </a:r>
            <a:r>
              <a:rPr lang="uk-UA" dirty="0" err="1">
                <a:latin typeface="Times New Roman" pitchFamily="18" charset="0"/>
                <a:cs typeface="Times New Roman" pitchFamily="18" charset="0"/>
              </a:rPr>
              <a:t>тис.грн</a:t>
            </a:r>
            <a:r>
              <a:rPr lang="uk-UA" dirty="0">
                <a:latin typeface="Times New Roman" pitchFamily="18" charset="0"/>
                <a:cs typeface="Times New Roman" pitchFamily="18" charset="0"/>
              </a:rPr>
              <a:t>.;</a:t>
            </a:r>
          </a:p>
          <a:p>
            <a:pPr marL="342900" indent="-342900" algn="just">
              <a:buAutoNum type="arabicParenR" startAt="3"/>
            </a:pPr>
            <a:r>
              <a:rPr lang="uk-UA" dirty="0">
                <a:latin typeface="Times New Roman" pitchFamily="18" charset="0"/>
                <a:cs typeface="Times New Roman" pitchFamily="18" charset="0"/>
              </a:rPr>
              <a:t>Комплексна програма Сєвєродонецької міської територіальної громади «</a:t>
            </a:r>
            <a:r>
              <a:rPr lang="uk-UA" b="1" dirty="0">
                <a:latin typeface="Times New Roman" pitchFamily="18" charset="0"/>
                <a:cs typeface="Times New Roman" pitchFamily="18" charset="0"/>
              </a:rPr>
              <a:t>Літнє оздоровлення та відпочинок дітей</a:t>
            </a:r>
            <a:r>
              <a:rPr lang="uk-UA" dirty="0">
                <a:latin typeface="Times New Roman" pitchFamily="18" charset="0"/>
                <a:cs typeface="Times New Roman" pitchFamily="18" charset="0"/>
              </a:rPr>
              <a:t>», за якою до дитячих закладів оздоровлення та відпочинку було направлено 131 дитину віком від 7 до 18 років з числа дітей, які потребують особливої соціальної уваги та підтримки; 46 дітей направлено на відпочинок до дитячого табору відпочинку та зміцнення здоров’я «Українські діти» Литовської Республіки та 83 дитини до інших оздоровчих закладів .</a:t>
            </a:r>
          </a:p>
          <a:p>
            <a:pPr marL="342900" indent="-342900">
              <a:buAutoNum type="arabicParenR" startAt="3"/>
            </a:pPr>
            <a:endParaRPr lang="uk-UA" dirty="0">
              <a:latin typeface="Times New Roman" pitchFamily="18" charset="0"/>
              <a:cs typeface="Times New Roman" pitchFamily="18" charset="0"/>
            </a:endParaRPr>
          </a:p>
          <a:p>
            <a:pPr marL="342900" indent="-342900">
              <a:buAutoNum type="arabicParenR" startAt="3"/>
            </a:pPr>
            <a:endParaRPr lang="uk-UA" dirty="0">
              <a:latin typeface="Times New Roman" pitchFamily="18" charset="0"/>
              <a:cs typeface="Times New Roman" pitchFamily="18" charset="0"/>
            </a:endParaRPr>
          </a:p>
          <a:p>
            <a:pPr marL="342900" indent="-342900">
              <a:buAutoNum type="arabicParenR" startAt="3"/>
            </a:pPr>
            <a:endParaRPr lang="uk-UA" dirty="0">
              <a:latin typeface="Times New Roman" pitchFamily="18" charset="0"/>
              <a:cs typeface="Times New Roman" pitchFamily="18" charset="0"/>
            </a:endParaRPr>
          </a:p>
          <a:p>
            <a:pPr marL="342900" indent="-342900">
              <a:buAutoNum type="arabicParenR" startAt="3"/>
            </a:pPr>
            <a:endParaRPr lang="uk-UA" dirty="0">
              <a:latin typeface="Times New Roman" pitchFamily="18" charset="0"/>
              <a:cs typeface="Times New Roman" pitchFamily="18" charset="0"/>
            </a:endParaRPr>
          </a:p>
          <a:p>
            <a:pPr marL="342900" indent="-342900">
              <a:buAutoNum type="arabicParenR" startAt="3"/>
            </a:pPr>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pPr marL="342900" indent="-342900">
              <a:buAutoNum type="arabicParenR" startAt="3"/>
            </a:pPr>
            <a:endParaRPr lang="uk-UA" dirty="0">
              <a:latin typeface="Times New Roman" pitchFamily="18" charset="0"/>
              <a:cs typeface="Times New Roman" pitchFamily="18" charset="0"/>
            </a:endParaRPr>
          </a:p>
          <a:p>
            <a:pPr marL="342900" indent="-342900">
              <a:buAutoNum type="arabicParenR" startAt="3"/>
            </a:pPr>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40E83A42-EE14-47DA-96DC-25B693E6A461}"/>
              </a:ext>
            </a:extLst>
          </p:cNvPr>
          <p:cNvPicPr>
            <a:picLocks noChangeAspect="1"/>
          </p:cNvPicPr>
          <p:nvPr/>
        </p:nvPicPr>
        <p:blipFill>
          <a:blip r:embed="rId2"/>
          <a:stretch>
            <a:fillRect/>
          </a:stretch>
        </p:blipFill>
        <p:spPr>
          <a:xfrm>
            <a:off x="3559945" y="4199138"/>
            <a:ext cx="3773010" cy="2450237"/>
          </a:xfrm>
          <a:prstGeom prst="rect">
            <a:avLst/>
          </a:prstGeom>
        </p:spPr>
      </p:pic>
    </p:spTree>
    <p:extLst>
      <p:ext uri="{BB962C8B-B14F-4D97-AF65-F5344CB8AC3E}">
        <p14:creationId xmlns:p14="http://schemas.microsoft.com/office/powerpoint/2010/main" val="318463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4B2F2EF-7C5D-495F-A8A6-A289278DA334}"/>
              </a:ext>
            </a:extLst>
          </p:cNvPr>
          <p:cNvSpPr/>
          <p:nvPr/>
        </p:nvSpPr>
        <p:spPr>
          <a:xfrm>
            <a:off x="452761" y="470685"/>
            <a:ext cx="10999433" cy="369332"/>
          </a:xfrm>
          <a:prstGeom prst="rect">
            <a:avLst/>
          </a:prstGeom>
        </p:spPr>
        <p:txBody>
          <a:bodyPr wrap="square">
            <a:spAutoFit/>
          </a:bodyPr>
          <a:lstStyle/>
          <a:p>
            <a:r>
              <a:rPr lang="uk-UA" b="1" dirty="0">
                <a:latin typeface="Times New Roman" panose="02020603050405020304" pitchFamily="18" charset="0"/>
              </a:rPr>
              <a:t> </a:t>
            </a:r>
            <a:endParaRPr lang="ru-RU" dirty="0"/>
          </a:p>
        </p:txBody>
      </p:sp>
      <p:sp>
        <p:nvSpPr>
          <p:cNvPr id="2" name="Прямоугольник 1">
            <a:extLst>
              <a:ext uri="{FF2B5EF4-FFF2-40B4-BE49-F238E27FC236}">
                <a16:creationId xmlns:a16="http://schemas.microsoft.com/office/drawing/2014/main" id="{2B9630D3-E052-4338-A164-65B45F3F0888}"/>
              </a:ext>
            </a:extLst>
          </p:cNvPr>
          <p:cNvSpPr/>
          <p:nvPr/>
        </p:nvSpPr>
        <p:spPr>
          <a:xfrm>
            <a:off x="452761" y="756718"/>
            <a:ext cx="10804124" cy="5632311"/>
          </a:xfrm>
          <a:prstGeom prst="rect">
            <a:avLst/>
          </a:prstGeom>
        </p:spPr>
        <p:txBody>
          <a:bodyPr wrap="square">
            <a:spAutoFit/>
          </a:bodyPr>
          <a:lstStyle/>
          <a:p>
            <a:pPr algn="just"/>
            <a:r>
              <a:rPr lang="uk-UA" dirty="0">
                <a:latin typeface="Times New Roman" pitchFamily="18" charset="0"/>
                <a:cs typeface="Times New Roman" pitchFamily="18" charset="0"/>
              </a:rPr>
              <a:t>4) Цільова програма «</a:t>
            </a:r>
            <a:r>
              <a:rPr lang="uk-UA" b="1" dirty="0">
                <a:latin typeface="Times New Roman" pitchFamily="18" charset="0"/>
                <a:cs typeface="Times New Roman" pitchFamily="18" charset="0"/>
              </a:rPr>
              <a:t>Фінансова підтримка громадських організацій ветеранів»</a:t>
            </a:r>
            <a:r>
              <a:rPr lang="uk-UA" dirty="0">
                <a:latin typeface="Times New Roman" pitchFamily="18" charset="0"/>
                <a:cs typeface="Times New Roman" pitchFamily="18" charset="0"/>
              </a:rPr>
              <a:t>, за якою профінансовані заходи на суму 1 441 </a:t>
            </a:r>
            <a:r>
              <a:rPr lang="uk-UA" dirty="0" err="1">
                <a:latin typeface="Times New Roman" pitchFamily="18" charset="0"/>
                <a:cs typeface="Times New Roman" pitchFamily="18" charset="0"/>
              </a:rPr>
              <a:t>тис.грн</a:t>
            </a:r>
            <a:r>
              <a:rPr lang="uk-UA" dirty="0">
                <a:latin typeface="Times New Roman" pitchFamily="18" charset="0"/>
                <a:cs typeface="Times New Roman" pitchFamily="18" charset="0"/>
              </a:rPr>
              <a:t>, спрямовані на підвищення соціальної згуртованості громадянського суспільства та діяльності організацій, які об’єднують ветеранів війни, учасників та дітей війни, осіб з інвалідністю, воїнів-інтернаціоналістів, ветеранів та учасників АТО, членів їх сімей тощо</a:t>
            </a:r>
            <a:r>
              <a:rPr lang="uk-UA" dirty="0"/>
              <a:t>. </a:t>
            </a:r>
          </a:p>
          <a:p>
            <a:pPr algn="just"/>
            <a:r>
              <a:rPr lang="uk-UA" dirty="0">
                <a:latin typeface="Times New Roman" pitchFamily="18" charset="0"/>
                <a:cs typeface="Times New Roman" pitchFamily="18" charset="0"/>
              </a:rPr>
              <a:t>5) </a:t>
            </a:r>
            <a:r>
              <a:rPr lang="uk-UA" b="1" dirty="0">
                <a:latin typeface="Times New Roman" pitchFamily="18" charset="0"/>
                <a:cs typeface="Times New Roman" pitchFamily="18" charset="0"/>
              </a:rPr>
              <a:t>Комплексна програма підтримки ветеранів/</a:t>
            </a:r>
            <a:r>
              <a:rPr lang="uk-UA" b="1" dirty="0" err="1">
                <a:latin typeface="Times New Roman" pitchFamily="18" charset="0"/>
                <a:cs typeface="Times New Roman" pitchFamily="18" charset="0"/>
              </a:rPr>
              <a:t>ветеранок</a:t>
            </a:r>
            <a:r>
              <a:rPr lang="uk-UA" b="1" dirty="0">
                <a:latin typeface="Times New Roman" pitchFamily="18" charset="0"/>
                <a:cs typeface="Times New Roman" pitchFamily="18" charset="0"/>
              </a:rPr>
              <a:t>, захисників/захисниць України та членів їх сімей на створення та розвиток власного бізнесу шляхом надання безповоротної грантової допомоги </a:t>
            </a:r>
            <a:r>
              <a:rPr lang="uk-UA" dirty="0">
                <a:latin typeface="Times New Roman" pitchFamily="18" charset="0"/>
                <a:cs typeface="Times New Roman" pitchFamily="18" charset="0"/>
              </a:rPr>
              <a:t>до 150 </a:t>
            </a:r>
            <a:r>
              <a:rPr lang="uk-UA" dirty="0" err="1">
                <a:latin typeface="Times New Roman" pitchFamily="18" charset="0"/>
                <a:cs typeface="Times New Roman" pitchFamily="18" charset="0"/>
              </a:rPr>
              <a:t>тис.грн</a:t>
            </a:r>
            <a:r>
              <a:rPr lang="uk-UA" dirty="0">
                <a:latin typeface="Times New Roman" pitchFamily="18" charset="0"/>
                <a:cs typeface="Times New Roman" pitchFamily="18" charset="0"/>
              </a:rPr>
              <a:t>. За цією програмою вже звернулись 3 особи.</a:t>
            </a: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uk-UA" dirty="0">
              <a:latin typeface="Times New Roman" pitchFamily="18" charset="0"/>
              <a:cs typeface="Times New Roman" pitchFamily="18" charset="0"/>
            </a:endParaRPr>
          </a:p>
          <a:p>
            <a:endParaRPr lang="ru-RU" dirty="0"/>
          </a:p>
        </p:txBody>
      </p:sp>
      <p:pic>
        <p:nvPicPr>
          <p:cNvPr id="5" name="Рисунок 4">
            <a:extLst>
              <a:ext uri="{FF2B5EF4-FFF2-40B4-BE49-F238E27FC236}">
                <a16:creationId xmlns:a16="http://schemas.microsoft.com/office/drawing/2014/main" id="{2DAB4572-A83D-4EA4-8279-B317CD0C7862}"/>
              </a:ext>
            </a:extLst>
          </p:cNvPr>
          <p:cNvPicPr>
            <a:picLocks noChangeAspect="1"/>
          </p:cNvPicPr>
          <p:nvPr/>
        </p:nvPicPr>
        <p:blipFill>
          <a:blip r:embed="rId2"/>
          <a:stretch>
            <a:fillRect/>
          </a:stretch>
        </p:blipFill>
        <p:spPr>
          <a:xfrm>
            <a:off x="3504210" y="3099644"/>
            <a:ext cx="4896533" cy="3088091"/>
          </a:xfrm>
          <a:prstGeom prst="rect">
            <a:avLst/>
          </a:prstGeom>
        </p:spPr>
      </p:pic>
    </p:spTree>
    <p:extLst>
      <p:ext uri="{BB962C8B-B14F-4D97-AF65-F5344CB8AC3E}">
        <p14:creationId xmlns:p14="http://schemas.microsoft.com/office/powerpoint/2010/main" val="2600143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090D58A-6622-4411-9C55-C900B175123D}"/>
              </a:ext>
            </a:extLst>
          </p:cNvPr>
          <p:cNvSpPr/>
          <p:nvPr/>
        </p:nvSpPr>
        <p:spPr>
          <a:xfrm>
            <a:off x="658174" y="308700"/>
            <a:ext cx="10758510" cy="4339650"/>
          </a:xfrm>
          <a:prstGeom prst="rect">
            <a:avLst/>
          </a:prstGeom>
        </p:spPr>
        <p:txBody>
          <a:bodyPr wrap="square">
            <a:spAutoFit/>
          </a:bodyPr>
          <a:lstStyle/>
          <a:p>
            <a:r>
              <a:rPr lang="ru-RU" sz="2000" b="1" dirty="0" err="1">
                <a:solidFill>
                  <a:srgbClr val="000000"/>
                </a:solidFill>
                <a:latin typeface="Times New Roman" panose="02020603050405020304" pitchFamily="18" charset="0"/>
              </a:rPr>
              <a:t>Культурні</a:t>
            </a:r>
            <a:r>
              <a:rPr lang="ru-RU" sz="2000" b="1" dirty="0">
                <a:solidFill>
                  <a:srgbClr val="000000"/>
                </a:solidFill>
                <a:latin typeface="Times New Roman" panose="02020603050405020304" pitchFamily="18" charset="0"/>
              </a:rPr>
              <a:t> </a:t>
            </a:r>
            <a:r>
              <a:rPr lang="ru-RU" sz="2000" b="1" dirty="0" err="1">
                <a:solidFill>
                  <a:srgbClr val="000000"/>
                </a:solidFill>
                <a:latin typeface="Times New Roman" panose="02020603050405020304" pitchFamily="18" charset="0"/>
              </a:rPr>
              <a:t>заклади</a:t>
            </a:r>
            <a:r>
              <a:rPr lang="ru-RU" sz="2000" b="1" dirty="0">
                <a:solidFill>
                  <a:srgbClr val="000000"/>
                </a:solidFill>
                <a:latin typeface="Times New Roman" panose="02020603050405020304" pitchFamily="18" charset="0"/>
              </a:rPr>
              <a:t> </a:t>
            </a:r>
            <a:r>
              <a:rPr lang="ru-RU" sz="2000" b="1" dirty="0" err="1">
                <a:solidFill>
                  <a:srgbClr val="000000"/>
                </a:solidFill>
                <a:latin typeface="Times New Roman" panose="02020603050405020304" pitchFamily="18" charset="0"/>
              </a:rPr>
              <a:t>громади</a:t>
            </a:r>
            <a:endParaRPr lang="ru-RU" sz="2000" b="1" dirty="0">
              <a:solidFill>
                <a:srgbClr val="000000"/>
              </a:solidFill>
              <a:latin typeface="Times New Roman" panose="02020603050405020304" pitchFamily="18" charset="0"/>
            </a:endParaRPr>
          </a:p>
          <a:p>
            <a:endParaRPr lang="ru-RU" sz="2000" b="1" dirty="0">
              <a:solidFill>
                <a:srgbClr val="000000"/>
              </a:solidFill>
              <a:latin typeface="Times New Roman" panose="02020603050405020304" pitchFamily="18" charset="0"/>
            </a:endParaRPr>
          </a:p>
          <a:p>
            <a:pPr algn="just"/>
            <a:r>
              <a:rPr lang="uk-UA" sz="2000"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ea typeface="Calibri" panose="020F0502020204030204" pitchFamily="34" charset="0"/>
              </a:rPr>
              <a:t>Продовжується культурне життя громади у </a:t>
            </a:r>
            <a:r>
              <a:rPr lang="uk-UA" sz="1600" dirty="0" err="1">
                <a:latin typeface="Times New Roman" panose="02020603050405020304" pitchFamily="18" charset="0"/>
                <a:ea typeface="Calibri" panose="020F0502020204030204" pitchFamily="34" charset="0"/>
              </a:rPr>
              <a:t>релокованих</a:t>
            </a:r>
            <a:r>
              <a:rPr lang="uk-UA" sz="1600" dirty="0">
                <a:latin typeface="Times New Roman" panose="02020603050405020304" pitchFamily="18" charset="0"/>
                <a:ea typeface="Calibri" panose="020F0502020204030204" pitchFamily="34" charset="0"/>
              </a:rPr>
              <a:t> закладах культури. </a:t>
            </a:r>
            <a:r>
              <a:rPr lang="uk-UA" sz="1600" dirty="0" err="1">
                <a:latin typeface="Times New Roman" panose="02020603050405020304" pitchFamily="18" charset="0"/>
                <a:ea typeface="Calibri" panose="020F0502020204030204" pitchFamily="34" charset="0"/>
              </a:rPr>
              <a:t>Релоковано</a:t>
            </a:r>
            <a:r>
              <a:rPr lang="uk-UA" sz="1600" dirty="0">
                <a:latin typeface="Times New Roman" panose="02020603050405020304" pitchFamily="18" charset="0"/>
                <a:ea typeface="Calibri" panose="020F0502020204030204" pitchFamily="34" charset="0"/>
              </a:rPr>
              <a:t> </a:t>
            </a:r>
            <a:r>
              <a:rPr lang="uk-UA" sz="1600" kern="0" dirty="0">
                <a:latin typeface="Times New Roman" panose="02020603050405020304" pitchFamily="18" charset="0"/>
                <a:ea typeface="Times New Roman" panose="02020603050405020304" pitchFamily="18" charset="0"/>
                <a:cs typeface="Times New Roman" panose="02020603050405020304" pitchFamily="18" charset="0"/>
              </a:rPr>
              <a:t>три масові та універсальні бібліотеки, чотири </a:t>
            </a:r>
            <a:r>
              <a:rPr lang="uk-UA" sz="1600" kern="0" dirty="0">
                <a:latin typeface="Times New Roman" panose="02020603050405020304" pitchFamily="18" charset="0"/>
                <a:ea typeface="Times New Roman" panose="02020603050405020304" pitchFamily="18" charset="0"/>
              </a:rPr>
              <a:t>початкові спеціалізовані мистецькі навчальні заклади (школи естетичного виховання), міський Палац культури, Палац культури хіміків. Багато працівників, які продовжують займатись улюбленою справою, приймають участь у концертах, допомагають дітям вступити до вищих навчальних закладів та готують до участі в конкурсах. Допомагають в гуманітарних хабах, а також за допомогою виступів збирають </a:t>
            </a:r>
            <a:r>
              <a:rPr lang="uk-UA" sz="1600" kern="0" dirty="0" err="1">
                <a:latin typeface="Times New Roman" panose="02020603050405020304" pitchFamily="18" charset="0"/>
                <a:ea typeface="Times New Roman" panose="02020603050405020304" pitchFamily="18" charset="0"/>
              </a:rPr>
              <a:t>донати</a:t>
            </a:r>
            <a:r>
              <a:rPr lang="uk-UA" sz="1600" kern="0" dirty="0">
                <a:latin typeface="Times New Roman" panose="02020603050405020304" pitchFamily="18" charset="0"/>
                <a:ea typeface="Times New Roman" panose="02020603050405020304" pitchFamily="18" charset="0"/>
              </a:rPr>
              <a:t> для підтримки ЗСУ.</a:t>
            </a:r>
            <a:r>
              <a:rPr lang="uk-UA" sz="1600" dirty="0">
                <a:latin typeface="Times New Roman" panose="02020603050405020304" pitchFamily="18" charset="0"/>
                <a:ea typeface="Calibri" panose="020F0502020204030204" pitchFamily="34" charset="0"/>
              </a:rPr>
              <a:t>   </a:t>
            </a:r>
          </a:p>
          <a:p>
            <a:pPr algn="just"/>
            <a:r>
              <a:rPr lang="uk-UA" sz="1600" dirty="0">
                <a:latin typeface="Times New Roman" panose="02020603050405020304" pitchFamily="18" charset="0"/>
                <a:ea typeface="Calibri" panose="020F0502020204030204" pitchFamily="34" charset="0"/>
              </a:rPr>
              <a:t>      В закладах культури громади </a:t>
            </a:r>
            <a:r>
              <a:rPr lang="ru-RU" sz="1600" dirty="0" err="1">
                <a:latin typeface="Times New Roman" panose="02020603050405020304" pitchFamily="18" charset="0"/>
                <a:ea typeface="Calibri" panose="020F0502020204030204" pitchFamily="34" charset="0"/>
              </a:rPr>
              <a:t>пров</a:t>
            </a:r>
            <a:r>
              <a:rPr lang="uk-UA" sz="1600" dirty="0" err="1">
                <a:latin typeface="Times New Roman" panose="02020603050405020304" pitchFamily="18" charset="0"/>
                <a:ea typeface="Calibri" panose="020F0502020204030204" pitchFamily="34" charset="0"/>
              </a:rPr>
              <a:t>одяться</a:t>
            </a:r>
            <a:r>
              <a:rPr lang="ru-RU" sz="1600" dirty="0">
                <a:latin typeface="Times New Roman" panose="02020603050405020304" pitchFamily="18" charset="0"/>
                <a:ea typeface="Calibri" panose="020F0502020204030204" pitchFamily="34" charset="0"/>
              </a:rPr>
              <a:t> заход</a:t>
            </a:r>
            <a:r>
              <a:rPr lang="uk-UA" sz="1600" dirty="0">
                <a:latin typeface="Times New Roman" panose="02020603050405020304" pitchFamily="18" charset="0"/>
                <a:ea typeface="Calibri" panose="020F0502020204030204" pitchFamily="34" charset="0"/>
              </a:rPr>
              <a:t>и</a:t>
            </a:r>
            <a:r>
              <a:rPr lang="ru-RU" sz="1600" dirty="0">
                <a:latin typeface="Times New Roman" panose="02020603050405020304" pitchFamily="18" charset="0"/>
                <a:ea typeface="Calibri" panose="020F0502020204030204" pitchFamily="34" charset="0"/>
              </a:rPr>
              <a:t> до </a:t>
            </a:r>
            <a:r>
              <a:rPr lang="uk-UA" sz="1600" dirty="0">
                <a:latin typeface="Times New Roman" panose="02020603050405020304" pitchFamily="18" charset="0"/>
                <a:ea typeface="Calibri" panose="020F0502020204030204" pitchFamily="34" charset="0"/>
              </a:rPr>
              <a:t>значимих подій</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творч</a:t>
            </a:r>
            <a:r>
              <a:rPr lang="uk-UA" sz="1600" dirty="0">
                <a:latin typeface="Times New Roman" panose="02020603050405020304" pitchFamily="18" charset="0"/>
                <a:ea typeface="Calibri" panose="020F0502020204030204" pitchFamily="34" charset="0"/>
              </a:rPr>
              <a:t>і</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зустріч</a:t>
            </a:r>
            <a:r>
              <a:rPr lang="uk-UA" sz="1600" dirty="0">
                <a:latin typeface="Times New Roman" panose="02020603050405020304" pitchFamily="18" charset="0"/>
                <a:ea typeface="Calibri" panose="020F0502020204030204" pitchFamily="34" charset="0"/>
              </a:rPr>
              <a:t>і</a:t>
            </a:r>
            <a:r>
              <a:rPr lang="ru-RU" sz="1600"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ea typeface="Calibri" panose="020F0502020204030204" pitchFamily="34" charset="0"/>
              </a:rPr>
              <a:t>У</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гуманітарному</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хабі</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м.Дніпро</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працює</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куточок</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читача</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надаються</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послуги</a:t>
            </a:r>
            <a:r>
              <a:rPr lang="ru-RU" sz="1600" dirty="0">
                <a:latin typeface="Times New Roman" panose="02020603050405020304" pitchFamily="18" charset="0"/>
                <a:ea typeface="Calibri" panose="020F0502020204030204" pitchFamily="34" charset="0"/>
              </a:rPr>
              <a:t> з </a:t>
            </a:r>
            <a:r>
              <a:rPr lang="ru-RU" sz="1600" dirty="0" err="1">
                <a:latin typeface="Times New Roman" panose="02020603050405020304" pitchFamily="18" charset="0"/>
                <a:ea typeface="Calibri" panose="020F0502020204030204" pitchFamily="34" charset="0"/>
              </a:rPr>
              <a:t>цифрової</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грамотності</a:t>
            </a:r>
            <a:r>
              <a:rPr lang="ru-RU" sz="1600"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ea typeface="Calibri" panose="020F0502020204030204" pitchFamily="34" charset="0"/>
              </a:rPr>
              <a:t>надаються </a:t>
            </a:r>
            <a:r>
              <a:rPr lang="ru-RU" sz="1600" dirty="0" err="1">
                <a:latin typeface="Times New Roman" panose="02020603050405020304" pitchFamily="18" charset="0"/>
                <a:ea typeface="Calibri" panose="020F0502020204030204" pitchFamily="34" charset="0"/>
              </a:rPr>
              <a:t>навчальні</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консультації</a:t>
            </a:r>
            <a:r>
              <a:rPr lang="ru-RU" sz="1600" dirty="0">
                <a:latin typeface="Times New Roman" panose="02020603050405020304" pitchFamily="18" charset="0"/>
                <a:ea typeface="Calibri" panose="020F0502020204030204" pitchFamily="34" charset="0"/>
              </a:rPr>
              <a:t>,</a:t>
            </a:r>
            <a:r>
              <a:rPr lang="uk-UA" sz="1600" dirty="0">
                <a:latin typeface="Times New Roman" panose="02020603050405020304" pitchFamily="18" charset="0"/>
                <a:ea typeface="Calibri" panose="020F0502020204030204" pitchFamily="34" charset="0"/>
              </a:rPr>
              <a:t> працюють </a:t>
            </a:r>
            <a:r>
              <a:rPr lang="ru-RU" sz="1600" dirty="0" err="1">
                <a:latin typeface="Times New Roman" panose="02020603050405020304" pitchFamily="18" charset="0"/>
                <a:ea typeface="Calibri" panose="020F0502020204030204" pitchFamily="34" charset="0"/>
              </a:rPr>
              <a:t>дитячі</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гуртки</a:t>
            </a:r>
            <a:r>
              <a:rPr lang="ru-RU" sz="1600" dirty="0">
                <a:latin typeface="Times New Roman" panose="02020603050405020304" pitchFamily="18" charset="0"/>
                <a:ea typeface="Calibri" panose="020F0502020204030204" pitchFamily="34" charset="0"/>
              </a:rPr>
              <a:t>,</a:t>
            </a:r>
            <a:r>
              <a:rPr lang="ru-RU" sz="1600" dirty="0">
                <a:latin typeface="Calibri" panose="020F0502020204030204" pitchFamily="34"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rPr>
              <a:t>відновлено</a:t>
            </a:r>
            <a:r>
              <a:rPr lang="ru-RU" sz="1600" dirty="0">
                <a:latin typeface="Times New Roman" panose="02020603050405020304" pitchFamily="18" charset="0"/>
                <a:ea typeface="Calibri" panose="020F0502020204030204" pitchFamily="34" charset="0"/>
              </a:rPr>
              <a:t> роботу клуб</a:t>
            </a:r>
            <a:r>
              <a:rPr lang="uk-UA" sz="1600" dirty="0">
                <a:latin typeface="Times New Roman" panose="02020603050405020304" pitchFamily="18" charset="0"/>
                <a:ea typeface="Calibri" panose="020F0502020204030204" pitchFamily="34" charset="0"/>
              </a:rPr>
              <a:t>у</a:t>
            </a:r>
            <a:r>
              <a:rPr lang="ru-RU" sz="1600" dirty="0">
                <a:latin typeface="Times New Roman" panose="02020603050405020304" pitchFamily="18" charset="0"/>
                <a:ea typeface="Calibri" panose="020F0502020204030204" pitchFamily="34" charset="0"/>
              </a:rPr>
              <a:t> людей </a:t>
            </a:r>
            <a:r>
              <a:rPr lang="ru-RU" sz="1600" dirty="0" err="1">
                <a:latin typeface="Times New Roman" panose="02020603050405020304" pitchFamily="18" charset="0"/>
                <a:ea typeface="Calibri" panose="020F0502020204030204" pitchFamily="34" charset="0"/>
              </a:rPr>
              <a:t>елегантного</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віку</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Сузірʼя</a:t>
            </a:r>
            <a:r>
              <a:rPr lang="ru-RU" sz="1600" dirty="0">
                <a:latin typeface="Times New Roman" panose="02020603050405020304" pitchFamily="18" charset="0"/>
                <a:ea typeface="Calibri" panose="020F0502020204030204" pitchFamily="34" charset="0"/>
              </a:rPr>
              <a:t>».</a:t>
            </a:r>
          </a:p>
          <a:p>
            <a:pPr algn="just">
              <a:spcAft>
                <a:spcPts val="0"/>
              </a:spcAft>
            </a:pPr>
            <a:r>
              <a:rPr lang="ru-RU" sz="1600" b="1" dirty="0">
                <a:latin typeface="Times New Roman" panose="02020603050405020304" pitchFamily="18" charset="0"/>
              </a:rPr>
              <a:t>       </a:t>
            </a:r>
            <a:r>
              <a:rPr lang="ru-RU" sz="1600" dirty="0">
                <a:latin typeface="Times New Roman" panose="02020603050405020304" pitchFamily="18" charset="0"/>
                <a:ea typeface="Times New Roman" panose="02020603050405020304" pitchFamily="18" charset="0"/>
              </a:rPr>
              <a:t>В </a:t>
            </a:r>
            <a:r>
              <a:rPr lang="uk-UA" sz="1600" dirty="0">
                <a:latin typeface="Times New Roman" panose="02020603050405020304" pitchFamily="18" charset="0"/>
                <a:ea typeface="Times New Roman" panose="02020603050405020304" pitchFamily="18" charset="0"/>
              </a:rPr>
              <a:t>Сєвєродонецькому гуманітарному хабі</a:t>
            </a:r>
            <a:r>
              <a:rPr lang="ru-RU" sz="1600" dirty="0">
                <a:latin typeface="Times New Roman" panose="02020603050405020304" pitchFamily="18" charset="0"/>
                <a:ea typeface="Times New Roman" panose="02020603050405020304" pitchFamily="18" charset="0"/>
              </a:rPr>
              <a:t> в м. </a:t>
            </a:r>
            <a:r>
              <a:rPr lang="uk-UA" sz="1600" dirty="0">
                <a:latin typeface="Times New Roman" panose="02020603050405020304" pitchFamily="18" charset="0"/>
                <a:ea typeface="Times New Roman" panose="02020603050405020304" pitchFamily="18" charset="0"/>
              </a:rPr>
              <a:t>Дніпро надають культурні послуги:</a:t>
            </a:r>
            <a:endParaRPr lang="ru-RU" sz="1600" dirty="0">
              <a:latin typeface="Times New Roman" panose="02020603050405020304" pitchFamily="18" charset="0"/>
              <a:ea typeface="Times New Roman" panose="02020603050405020304" pitchFamily="18" charset="0"/>
            </a:endParaRPr>
          </a:p>
          <a:p>
            <a:pPr algn="just">
              <a:spcAft>
                <a:spcPts val="0"/>
              </a:spcAft>
            </a:pPr>
            <a:r>
              <a:rPr lang="uk-UA" sz="1600" dirty="0">
                <a:latin typeface="Times New Roman" panose="02020603050405020304" pitchFamily="18" charset="0"/>
                <a:ea typeface="Times New Roman" panose="02020603050405020304" pitchFamily="18" charset="0"/>
              </a:rPr>
              <a:t>облаштований куточок «Моя Україна»; </a:t>
            </a:r>
            <a:r>
              <a:rPr lang="uk-UA" sz="1600" kern="0" dirty="0">
                <a:solidFill>
                  <a:srgbClr val="000000"/>
                </a:solidFill>
                <a:latin typeface="Times New Roman" panose="02020603050405020304" pitchFamily="18" charset="0"/>
                <a:ea typeface="Times New Roman" panose="02020603050405020304" pitchFamily="18" charset="0"/>
              </a:rPr>
              <a:t>працює куточок читача. </a:t>
            </a:r>
          </a:p>
          <a:p>
            <a:pPr algn="just">
              <a:spcAft>
                <a:spcPts val="0"/>
              </a:spcAft>
            </a:pPr>
            <a:r>
              <a:rPr lang="uk-UA" sz="1600" kern="0" dirty="0">
                <a:solidFill>
                  <a:srgbClr val="000000"/>
                </a:solidFill>
                <a:latin typeface="Times New Roman" panose="02020603050405020304" pitchFamily="18" charset="0"/>
                <a:ea typeface="Times New Roman" panose="02020603050405020304" pitchFamily="18" charset="0"/>
              </a:rPr>
              <a:t>       Всі, хто звертається до хабу за допомогою чи послугами, поки очікують на їх отримання, можуть переглянути та обрати собі книгу, журнал або газету відповідно до смаку.</a:t>
            </a:r>
          </a:p>
          <a:p>
            <a:pPr algn="just"/>
            <a:endParaRPr lang="uk-UA" sz="2000" b="1" kern="0" dirty="0">
              <a:solidFill>
                <a:srgbClr val="000000"/>
              </a:solidFill>
              <a:latin typeface="Times New Roman" panose="02020603050405020304" pitchFamily="18" charset="0"/>
            </a:endParaRPr>
          </a:p>
          <a:p>
            <a:pPr algn="just"/>
            <a:endParaRPr lang="ru-RU" sz="2000" b="1" dirty="0"/>
          </a:p>
        </p:txBody>
      </p:sp>
      <p:pic>
        <p:nvPicPr>
          <p:cNvPr id="10242" name="Picture 2" descr="Як і де працює Сєвєродонецький хаб для переселенців у Дніпрі: фоторепортаж  — Cуспільне Дніпро">
            <a:extLst>
              <a:ext uri="{FF2B5EF4-FFF2-40B4-BE49-F238E27FC236}">
                <a16:creationId xmlns:a16="http://schemas.microsoft.com/office/drawing/2014/main" id="{3DE97F8F-F928-46AC-9B92-C8051C57CA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174" y="4114183"/>
            <a:ext cx="3253945" cy="209554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Як і де працює Сєвєродонецький хаб для переселенців у Дніпрі: фоторепортаж  — Cуспільне Дніпро">
            <a:extLst>
              <a:ext uri="{FF2B5EF4-FFF2-40B4-BE49-F238E27FC236}">
                <a16:creationId xmlns:a16="http://schemas.microsoft.com/office/drawing/2014/main" id="{ABF0B029-A1C1-4311-B35B-FA89C2C056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742" y="4114183"/>
            <a:ext cx="3485966" cy="210378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Як і де працює Сєвєродонецький хаб для переселенців у Дніпрі: фоторепортаж  — Cуспільне Дніпро">
            <a:extLst>
              <a:ext uri="{FF2B5EF4-FFF2-40B4-BE49-F238E27FC236}">
                <a16:creationId xmlns:a16="http://schemas.microsoft.com/office/drawing/2014/main" id="{68B64BCA-F882-47B7-B0F8-DC29FA01E8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0111" y="4118304"/>
            <a:ext cx="3618169" cy="209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11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BD496759-D8B9-496D-AC20-3068FCEF3D6F}"/>
              </a:ext>
            </a:extLst>
          </p:cNvPr>
          <p:cNvSpPr/>
          <p:nvPr/>
        </p:nvSpPr>
        <p:spPr>
          <a:xfrm>
            <a:off x="594803" y="275209"/>
            <a:ext cx="11120761" cy="5878532"/>
          </a:xfrm>
          <a:prstGeom prst="rect">
            <a:avLst/>
          </a:prstGeom>
        </p:spPr>
        <p:txBody>
          <a:bodyPr wrap="square">
            <a:spAutoFit/>
          </a:bodyPr>
          <a:lstStyle/>
          <a:p>
            <a:pPr algn="ctr"/>
            <a:r>
              <a:rPr lang="uk-UA" sz="2400" b="1" dirty="0">
                <a:latin typeface="Times New Roman" panose="02020603050405020304" pitchFamily="18" charset="0"/>
                <a:cs typeface="Times New Roman" panose="02020603050405020304" pitchFamily="18" charset="0"/>
              </a:rPr>
              <a:t>СТАТУС ГРОМАДИ</a:t>
            </a:r>
          </a:p>
          <a:p>
            <a:pPr algn="ctr"/>
            <a:endParaRPr lang="uk-UA" sz="2400" b="1" dirty="0">
              <a:latin typeface="Times New Roman" panose="02020603050405020304" pitchFamily="18" charset="0"/>
              <a:cs typeface="Times New Roman" panose="02020603050405020304" pitchFamily="18" charset="0"/>
            </a:endParaRPr>
          </a:p>
          <a:p>
            <a:r>
              <a:rPr lang="uk-UA" sz="2000" dirty="0">
                <a:latin typeface="Times New Roman" panose="02020603050405020304" pitchFamily="18" charset="0"/>
                <a:cs typeface="Times New Roman" panose="02020603050405020304" pitchFamily="18" charset="0"/>
              </a:rPr>
              <a:t>Сєвєродонецька міська територіальна громада зараз тимчасово окупована.</a:t>
            </a:r>
            <a:endParaRPr lang="en-US"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a:p>
            <a:pPr algn="just"/>
            <a:r>
              <a:rPr lang="ru-RU" sz="2000" dirty="0" err="1">
                <a:latin typeface="Times New Roman" panose="02020603050405020304" pitchFamily="18" charset="0"/>
                <a:cs typeface="Times New Roman" panose="02020603050405020304" pitchFamily="18" charset="0"/>
              </a:rPr>
              <a:t>Згідно</a:t>
            </a:r>
            <a:r>
              <a:rPr lang="ru-RU" sz="2000" dirty="0">
                <a:latin typeface="Times New Roman" panose="02020603050405020304" pitchFamily="18" charset="0"/>
                <a:cs typeface="Times New Roman" panose="02020603050405020304" pitchFamily="18" charset="0"/>
              </a:rPr>
              <a:t> з Наказом </a:t>
            </a:r>
            <a:r>
              <a:rPr lang="ru-RU" sz="2000" dirty="0" err="1">
                <a:latin typeface="Times New Roman" panose="02020603050405020304" pitchFamily="18" charset="0"/>
                <a:cs typeface="Times New Roman" panose="02020603050405020304" pitchFamily="18" charset="0"/>
              </a:rPr>
              <a:t>Міністерства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розвитку</a:t>
            </a:r>
            <a:r>
              <a:rPr lang="ru-RU" sz="2000" dirty="0">
                <a:latin typeface="Times New Roman" panose="02020603050405020304" pitchFamily="18" charset="0"/>
                <a:cs typeface="Times New Roman" panose="02020603050405020304" pitchFamily="18" charset="0"/>
              </a:rPr>
              <a:t> громад та </a:t>
            </a:r>
            <a:r>
              <a:rPr lang="ru-RU" sz="2000" dirty="0" err="1">
                <a:latin typeface="Times New Roman" panose="02020603050405020304" pitchFamily="18" charset="0"/>
                <a:cs typeface="Times New Roman" panose="02020603050405020304" pitchFamily="18" charset="0"/>
              </a:rPr>
              <a:t>територій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a:t>
            </a:r>
            <a:r>
              <a:rPr lang="ru-RU" sz="2000" dirty="0">
                <a:latin typeface="Times New Roman" panose="02020603050405020304" pitchFamily="18" charset="0"/>
                <a:cs typeface="Times New Roman" panose="02020603050405020304" pitchFamily="18" charset="0"/>
              </a:rPr>
              <a:t> 28.02.2025 «Про </a:t>
            </a:r>
            <a:r>
              <a:rPr lang="ru-RU" sz="2000" dirty="0" err="1">
                <a:latin typeface="Times New Roman" panose="02020603050405020304" pitchFamily="18" charset="0"/>
                <a:cs typeface="Times New Roman" panose="02020603050405020304" pitchFamily="18" charset="0"/>
              </a:rPr>
              <a:t>затвердження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Переліку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територій</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яких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ведуться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велися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бойові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дії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або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тимчасово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окупованих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Російською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Федерацією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територія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Сєвєродонецької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міської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територіальної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громади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віднесена</a:t>
            </a:r>
            <a:r>
              <a:rPr lang="ru-RU" sz="2000" dirty="0">
                <a:latin typeface="Times New Roman" panose="02020603050405020304" pitchFamily="18" charset="0"/>
                <a:cs typeface="Times New Roman" panose="02020603050405020304" pitchFamily="18" charset="0"/>
              </a:rPr>
              <a:t> до </a:t>
            </a:r>
            <a:r>
              <a:rPr lang="ru-RU" sz="2000" dirty="0" err="1">
                <a:latin typeface="Times New Roman" panose="02020603050405020304" pitchFamily="18" charset="0"/>
                <a:cs typeface="Times New Roman" panose="02020603050405020304" pitchFamily="18" charset="0"/>
              </a:rPr>
              <a:t>територіальних</a:t>
            </a:r>
            <a:r>
              <a:rPr lang="ru-RU" sz="2000" dirty="0">
                <a:latin typeface="Times New Roman" panose="02020603050405020304" pitchFamily="18" charset="0"/>
                <a:cs typeface="Times New Roman" panose="02020603050405020304" pitchFamily="18" charset="0"/>
              </a:rPr>
              <a:t> громад, </a:t>
            </a:r>
            <a:r>
              <a:rPr lang="ru-RU" sz="2000" dirty="0" err="1">
                <a:latin typeface="Times New Roman" panose="02020603050405020304" pitchFamily="18" charset="0"/>
                <a:cs typeface="Times New Roman" panose="02020603050405020304" pitchFamily="18" charset="0"/>
              </a:rPr>
              <a:t>які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розташовані</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районі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проведення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воєнних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бойових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дій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або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які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перебувають</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тимчасовій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окупації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оточенні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блокуванні</a:t>
            </a:r>
            <a:r>
              <a:rPr lang="ru-RU" sz="2000" dirty="0">
                <a:latin typeface="Times New Roman" panose="02020603050405020304" pitchFamily="18" charset="0"/>
                <a:cs typeface="Times New Roman" panose="02020603050405020304" pitchFamily="18" charset="0"/>
              </a:rPr>
              <a:t>).</a:t>
            </a: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  </a:t>
            </a:r>
          </a:p>
          <a:p>
            <a:pPr algn="just"/>
            <a:endParaRPr lang="ru-RU" sz="2000" dirty="0">
              <a:latin typeface="Times New Roman" panose="02020603050405020304" pitchFamily="18" charset="0"/>
              <a:cs typeface="Times New Roman" panose="02020603050405020304" pitchFamily="18" charset="0"/>
            </a:endParaRPr>
          </a:p>
          <a:p>
            <a:pPr algn="just"/>
            <a:endParaRPr lang="uk-UA" sz="20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a:p>
            <a:r>
              <a:rPr lang="ru-RU" sz="1600" dirty="0">
                <a:latin typeface="Times New Roman" panose="02020603050405020304" pitchFamily="18" charset="0"/>
                <a:cs typeface="Times New Roman" panose="02020603050405020304" pitchFamily="18" charset="0"/>
              </a:rPr>
              <a:t>  </a:t>
            </a:r>
          </a:p>
        </p:txBody>
      </p:sp>
      <p:pic>
        <p:nvPicPr>
          <p:cNvPr id="3" name="Рисунок 2">
            <a:extLst>
              <a:ext uri="{FF2B5EF4-FFF2-40B4-BE49-F238E27FC236}">
                <a16:creationId xmlns:a16="http://schemas.microsoft.com/office/drawing/2014/main" id="{AD0E5733-B554-4D65-B33C-F93E2288F0AB}"/>
              </a:ext>
            </a:extLst>
          </p:cNvPr>
          <p:cNvPicPr/>
          <p:nvPr/>
        </p:nvPicPr>
        <p:blipFill>
          <a:blip r:embed="rId2" cstate="print"/>
          <a:stretch>
            <a:fillRect/>
          </a:stretch>
        </p:blipFill>
        <p:spPr>
          <a:xfrm>
            <a:off x="653014" y="3844032"/>
            <a:ext cx="2009311" cy="1553592"/>
          </a:xfrm>
          <a:prstGeom prst="rect">
            <a:avLst/>
          </a:prstGeom>
        </p:spPr>
      </p:pic>
      <p:pic>
        <p:nvPicPr>
          <p:cNvPr id="4" name="Рисунок 3">
            <a:extLst>
              <a:ext uri="{FF2B5EF4-FFF2-40B4-BE49-F238E27FC236}">
                <a16:creationId xmlns:a16="http://schemas.microsoft.com/office/drawing/2014/main" id="{C0DFD4A7-BA9B-478C-89C2-37A74210E257}"/>
              </a:ext>
            </a:extLst>
          </p:cNvPr>
          <p:cNvPicPr/>
          <p:nvPr/>
        </p:nvPicPr>
        <p:blipFill>
          <a:blip r:embed="rId3" cstate="print"/>
          <a:stretch>
            <a:fillRect/>
          </a:stretch>
        </p:blipFill>
        <p:spPr>
          <a:xfrm>
            <a:off x="2873876" y="3844032"/>
            <a:ext cx="2009312" cy="1553592"/>
          </a:xfrm>
          <a:prstGeom prst="rect">
            <a:avLst/>
          </a:prstGeom>
        </p:spPr>
      </p:pic>
      <p:pic>
        <p:nvPicPr>
          <p:cNvPr id="5" name="Рисунок 4">
            <a:extLst>
              <a:ext uri="{FF2B5EF4-FFF2-40B4-BE49-F238E27FC236}">
                <a16:creationId xmlns:a16="http://schemas.microsoft.com/office/drawing/2014/main" id="{8890072A-B968-4C1F-A025-97567C46C2C8}"/>
              </a:ext>
            </a:extLst>
          </p:cNvPr>
          <p:cNvPicPr/>
          <p:nvPr/>
        </p:nvPicPr>
        <p:blipFill>
          <a:blip r:embed="rId4" cstate="print"/>
          <a:stretch>
            <a:fillRect/>
          </a:stretch>
        </p:blipFill>
        <p:spPr>
          <a:xfrm>
            <a:off x="5004052" y="3844032"/>
            <a:ext cx="2314107" cy="1553592"/>
          </a:xfrm>
          <a:prstGeom prst="rect">
            <a:avLst/>
          </a:prstGeom>
        </p:spPr>
      </p:pic>
      <p:pic>
        <p:nvPicPr>
          <p:cNvPr id="7" name="Рисунок 6">
            <a:extLst>
              <a:ext uri="{FF2B5EF4-FFF2-40B4-BE49-F238E27FC236}">
                <a16:creationId xmlns:a16="http://schemas.microsoft.com/office/drawing/2014/main" id="{FC205CEB-FE12-4F3E-BA10-5F6FF881FF30}"/>
              </a:ext>
            </a:extLst>
          </p:cNvPr>
          <p:cNvPicPr/>
          <p:nvPr/>
        </p:nvPicPr>
        <p:blipFill>
          <a:blip r:embed="rId5" cstate="print"/>
          <a:stretch>
            <a:fillRect/>
          </a:stretch>
        </p:blipFill>
        <p:spPr>
          <a:xfrm>
            <a:off x="7550886" y="3804084"/>
            <a:ext cx="2314108" cy="1553592"/>
          </a:xfrm>
          <a:prstGeom prst="rect">
            <a:avLst/>
          </a:prstGeom>
        </p:spPr>
      </p:pic>
      <p:pic>
        <p:nvPicPr>
          <p:cNvPr id="8" name="Рисунок 7">
            <a:extLst>
              <a:ext uri="{FF2B5EF4-FFF2-40B4-BE49-F238E27FC236}">
                <a16:creationId xmlns:a16="http://schemas.microsoft.com/office/drawing/2014/main" id="{91A39790-42A4-4EAB-8B61-7A475B22B650}"/>
              </a:ext>
            </a:extLst>
          </p:cNvPr>
          <p:cNvPicPr/>
          <p:nvPr/>
        </p:nvPicPr>
        <p:blipFill>
          <a:blip r:embed="rId6" cstate="print"/>
          <a:stretch>
            <a:fillRect/>
          </a:stretch>
        </p:blipFill>
        <p:spPr>
          <a:xfrm>
            <a:off x="9985857" y="3792986"/>
            <a:ext cx="2072452" cy="1575788"/>
          </a:xfrm>
          <a:prstGeom prst="rect">
            <a:avLst/>
          </a:prstGeom>
        </p:spPr>
      </p:pic>
    </p:spTree>
    <p:extLst>
      <p:ext uri="{BB962C8B-B14F-4D97-AF65-F5344CB8AC3E}">
        <p14:creationId xmlns:p14="http://schemas.microsoft.com/office/powerpoint/2010/main" val="1160738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6F59648-9981-4661-A844-EBF83E1C8C4D}"/>
              </a:ext>
            </a:extLst>
          </p:cNvPr>
          <p:cNvSpPr/>
          <p:nvPr/>
        </p:nvSpPr>
        <p:spPr>
          <a:xfrm>
            <a:off x="696468" y="411081"/>
            <a:ext cx="10616184" cy="4093428"/>
          </a:xfrm>
          <a:prstGeom prst="rect">
            <a:avLst/>
          </a:prstGeom>
        </p:spPr>
        <p:txBody>
          <a:bodyPr wrap="square">
            <a:spAutoFit/>
          </a:bodyPr>
          <a:lstStyle/>
          <a:p>
            <a:r>
              <a:rPr lang="uk-UA" sz="2000" b="1" dirty="0">
                <a:latin typeface="Times New Roman" panose="02020603050405020304" pitchFamily="18" charset="0"/>
                <a:ea typeface="Calibri" panose="020F0502020204030204" pitchFamily="34" charset="0"/>
              </a:rPr>
              <a:t>Спортивні заклади громади</a:t>
            </a:r>
          </a:p>
          <a:p>
            <a:pPr indent="450215" algn="just">
              <a:spcAft>
                <a:spcPts val="0"/>
              </a:spcAft>
            </a:pPr>
            <a:r>
              <a:rPr lang="uk-UA" sz="1600" dirty="0">
                <a:latin typeface="Times New Roman" panose="02020603050405020304" pitchFamily="18" charset="0"/>
                <a:ea typeface="Calibri" panose="020F0502020204030204" pitchFamily="34" charset="0"/>
              </a:rPr>
              <a:t> </a:t>
            </a:r>
            <a:r>
              <a:rPr lang="uk-UA" sz="1600" dirty="0">
                <a:solidFill>
                  <a:srgbClr val="000000"/>
                </a:solidFill>
                <a:latin typeface="Times New Roman" panose="02020603050405020304" pitchFamily="18" charset="0"/>
                <a:ea typeface="Times New Roman" panose="02020603050405020304" pitchFamily="18" charset="0"/>
              </a:rPr>
              <a:t>На теперішній час всі структурні підрозділи відділу молоді та спорту Сєвєродонецької МВА та тренерсько-викладацький склад виїхали та працюють з вихованцями на підконтрольній території України в режимі </a:t>
            </a:r>
            <a:r>
              <a:rPr lang="uk-UA" sz="1600" dirty="0" err="1">
                <a:solidFill>
                  <a:srgbClr val="000000"/>
                </a:solidFill>
                <a:latin typeface="Times New Roman" panose="02020603050405020304" pitchFamily="18" charset="0"/>
                <a:ea typeface="Times New Roman" panose="02020603050405020304" pitchFamily="18" charset="0"/>
              </a:rPr>
              <a:t>офлайн</a:t>
            </a:r>
            <a:r>
              <a:rPr lang="uk-UA" sz="1600" dirty="0">
                <a:solidFill>
                  <a:srgbClr val="000000"/>
                </a:solidFill>
                <a:latin typeface="Times New Roman" panose="02020603050405020304" pitchFamily="18" charset="0"/>
                <a:ea typeface="Times New Roman" panose="02020603050405020304" pitchFamily="18" charset="0"/>
              </a:rPr>
              <a:t> або дистанційно. </a:t>
            </a:r>
            <a:r>
              <a:rPr lang="uk-UA" sz="1600" dirty="0" err="1">
                <a:solidFill>
                  <a:srgbClr val="000000"/>
                </a:solidFill>
                <a:latin typeface="Times New Roman" panose="02020603050405020304" pitchFamily="18" charset="0"/>
                <a:ea typeface="Times New Roman" panose="02020603050405020304" pitchFamily="18" charset="0"/>
              </a:rPr>
              <a:t>Релоковано</a:t>
            </a:r>
            <a:r>
              <a:rPr lang="uk-UA" sz="1600" dirty="0">
                <a:solidFill>
                  <a:srgbClr val="000000"/>
                </a:solidFill>
                <a:latin typeface="Times New Roman" panose="02020603050405020304" pitchFamily="18" charset="0"/>
                <a:ea typeface="Times New Roman" panose="02020603050405020304" pitchFamily="18" charset="0"/>
              </a:rPr>
              <a:t> </a:t>
            </a:r>
            <a:r>
              <a:rPr lang="uk-UA" sz="1600" dirty="0">
                <a:latin typeface="Times New Roman" panose="02020603050405020304" pitchFamily="18" charset="0"/>
                <a:ea typeface="Times New Roman" panose="02020603050405020304" pitchFamily="18" charset="0"/>
              </a:rPr>
              <a:t>5 дитячо-юнацьких спортивних шкіл: КДЮСШ № 1, КДЮСШ № 2, КДЮСШ № 3 та КДЮСШ № 4, СДЮСТШ ВВС «Садко». У 2024 році</a:t>
            </a:r>
            <a:r>
              <a:rPr lang="uk-UA" sz="1600" dirty="0">
                <a:solidFill>
                  <a:prstClr val="black"/>
                </a:solidFill>
                <a:latin typeface="Times New Roman" panose="02020603050405020304" pitchFamily="18" charset="0"/>
                <a:ea typeface="Times New Roman" panose="02020603050405020304" pitchFamily="18" charset="0"/>
              </a:rPr>
              <a:t> профінансовано діяльність спортивних закладів за рахунок місцевого бюджету на суму 3 943 </a:t>
            </a:r>
            <a:r>
              <a:rPr lang="uk-UA" sz="1600" dirty="0" err="1">
                <a:solidFill>
                  <a:prstClr val="black"/>
                </a:solidFill>
                <a:latin typeface="Times New Roman" panose="02020603050405020304" pitchFamily="18" charset="0"/>
                <a:ea typeface="Times New Roman" panose="02020603050405020304" pitchFamily="18" charset="0"/>
              </a:rPr>
              <a:t>тис.грн</a:t>
            </a:r>
            <a:r>
              <a:rPr lang="uk-UA" sz="1600" dirty="0">
                <a:solidFill>
                  <a:prstClr val="black"/>
                </a:solidFill>
                <a:latin typeface="Times New Roman" panose="02020603050405020304" pitchFamily="18" charset="0"/>
                <a:ea typeface="Times New Roman" panose="02020603050405020304" pitchFamily="18" charset="0"/>
              </a:rPr>
              <a:t>.</a:t>
            </a:r>
            <a:endParaRPr lang="ru-RU" sz="1600" dirty="0">
              <a:latin typeface="Times New Roman" panose="02020603050405020304" pitchFamily="18" charset="0"/>
              <a:ea typeface="Times New Roman" panose="02020603050405020304" pitchFamily="18" charset="0"/>
            </a:endParaRPr>
          </a:p>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rPr>
              <a:t>        Сьогодні сфера фізичної культури і спорту робить великий внесок у формування обороноздатності держави, оскільки виховує здорову, підготовлену людину, здатну на виконання свого конституційного обов’язку щодо захисту суверенітету та територіальної цілісності держави.</a:t>
            </a:r>
            <a:r>
              <a:rPr lang="uk-UA" sz="1600" b="1" dirty="0">
                <a:solidFill>
                  <a:srgbClr val="000000"/>
                </a:solidFill>
                <a:latin typeface="Times New Roman" panose="02020603050405020304" pitchFamily="18" charset="0"/>
                <a:ea typeface="Times New Roman" panose="02020603050405020304" pitchFamily="18" charset="0"/>
              </a:rPr>
              <a:t> </a:t>
            </a:r>
            <a:r>
              <a:rPr lang="uk-UA" sz="1600" dirty="0">
                <a:solidFill>
                  <a:srgbClr val="000000"/>
                </a:solidFill>
                <a:latin typeface="Times New Roman" panose="02020603050405020304" pitchFamily="18" charset="0"/>
                <a:ea typeface="Times New Roman" panose="02020603050405020304" pitchFamily="18" charset="0"/>
              </a:rPr>
              <a:t>Також, попри війну, спортсмени нашої громади продовжують виборювати нагороди на різних рівнях.</a:t>
            </a:r>
            <a:endParaRPr lang="ru-RU" sz="1600" dirty="0">
              <a:latin typeface="Times New Roman" panose="02020603050405020304" pitchFamily="18" charset="0"/>
              <a:ea typeface="Times New Roman" panose="02020603050405020304" pitchFamily="18" charset="0"/>
            </a:endParaRPr>
          </a:p>
          <a:p>
            <a:pPr indent="450215" algn="just">
              <a:spcAft>
                <a:spcPts val="0"/>
              </a:spcAft>
            </a:pPr>
            <a:r>
              <a:rPr lang="uk-UA" sz="1600" dirty="0">
                <a:latin typeface="Times New Roman" panose="02020603050405020304" pitchFamily="18" charset="0"/>
                <a:ea typeface="Calibri" panose="020F0502020204030204" pitchFamily="34" charset="0"/>
              </a:rPr>
              <a:t> Продовжується спортивне життя громади. В</a:t>
            </a:r>
            <a:r>
              <a:rPr lang="ru-RU" sz="1600" dirty="0" err="1">
                <a:latin typeface="Times New Roman" panose="02020603050405020304" pitchFamily="18" charset="0"/>
                <a:ea typeface="Calibri" panose="020F0502020204030204" pitchFamily="34" charset="0"/>
              </a:rPr>
              <a:t>ихованці</a:t>
            </a:r>
            <a:r>
              <a:rPr lang="ru-RU" sz="1600" dirty="0">
                <a:latin typeface="Times New Roman" panose="02020603050405020304" pitchFamily="18" charset="0"/>
                <a:ea typeface="Calibri" panose="020F0502020204030204" pitchFamily="34" charset="0"/>
              </a:rPr>
              <a:t> та </a:t>
            </a:r>
            <a:r>
              <a:rPr lang="ru-RU" sz="1600" dirty="0" err="1">
                <a:latin typeface="Times New Roman" panose="02020603050405020304" pitchFamily="18" charset="0"/>
                <a:ea typeface="Calibri" panose="020F0502020204030204" pitchFamily="34" charset="0"/>
              </a:rPr>
              <a:t>тренери</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спортивних</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закладів</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громади</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прий</a:t>
            </a:r>
            <a:r>
              <a:rPr lang="uk-UA" sz="1600" dirty="0">
                <a:latin typeface="Times New Roman" panose="02020603050405020304" pitchFamily="18" charset="0"/>
                <a:ea typeface="Calibri" panose="020F0502020204030204" pitchFamily="34" charset="0"/>
              </a:rPr>
              <a:t>мають</a:t>
            </a:r>
            <a:r>
              <a:rPr lang="ru-RU" sz="1600" dirty="0">
                <a:latin typeface="Times New Roman" panose="02020603050405020304" pitchFamily="18" charset="0"/>
                <a:ea typeface="Calibri" panose="020F0502020204030204" pitchFamily="34" charset="0"/>
              </a:rPr>
              <a:t> участь у</a:t>
            </a:r>
            <a:r>
              <a:rPr lang="uk-UA" sz="1600" dirty="0">
                <a:latin typeface="Times New Roman" panose="02020603050405020304" pitchFamily="18" charset="0"/>
                <a:ea typeface="Calibri" panose="020F0502020204030204" pitchFamily="34" charset="0"/>
              </a:rPr>
              <a:t> в</a:t>
            </a:r>
            <a:r>
              <a:rPr lang="ru-RU" sz="1600" dirty="0" err="1">
                <a:latin typeface="Times New Roman" panose="02020603050405020304" pitchFamily="18" charset="0"/>
                <a:ea typeface="Calibri" panose="020F0502020204030204" pitchFamily="34" charset="0"/>
              </a:rPr>
              <a:t>сеукраїнських</a:t>
            </a:r>
            <a:r>
              <a:rPr lang="uk-UA" sz="1600" dirty="0">
                <a:latin typeface="Times New Roman" panose="02020603050405020304" pitchFamily="18" charset="0"/>
                <a:ea typeface="Calibri" panose="020F0502020204030204" pitchFamily="34" charset="0"/>
              </a:rPr>
              <a:t>, м</a:t>
            </a:r>
            <a:r>
              <a:rPr lang="ru-RU" sz="1600" dirty="0" err="1">
                <a:latin typeface="Times New Roman" panose="02020603050405020304" pitchFamily="18" charset="0"/>
                <a:ea typeface="Calibri" panose="020F0502020204030204" pitchFamily="34" charset="0"/>
              </a:rPr>
              <a:t>іжнародних</a:t>
            </a:r>
            <a:r>
              <a:rPr lang="ru-RU" sz="1600" dirty="0">
                <a:latin typeface="Times New Roman" panose="02020603050405020304" pitchFamily="18" charset="0"/>
                <a:ea typeface="Calibri" panose="020F0502020204030204" pitchFamily="34" charset="0"/>
              </a:rPr>
              <a:t> </a:t>
            </a:r>
            <a:r>
              <a:rPr lang="ru-RU" sz="1600" dirty="0" err="1">
                <a:latin typeface="Times New Roman" panose="02020603050405020304" pitchFamily="18" charset="0"/>
                <a:ea typeface="Calibri" panose="020F0502020204030204" pitchFamily="34" charset="0"/>
              </a:rPr>
              <a:t>змаганнях</a:t>
            </a:r>
            <a:r>
              <a:rPr lang="uk-UA" sz="1600" dirty="0">
                <a:latin typeface="Times New Roman" panose="02020603050405020304" pitchFamily="18" charset="0"/>
                <a:ea typeface="Calibri" panose="020F0502020204030204" pitchFamily="34" charset="0"/>
              </a:rPr>
              <a:t>. </a:t>
            </a:r>
            <a:r>
              <a:rPr lang="uk-UA" sz="1600" dirty="0">
                <a:latin typeface="Times New Roman" panose="02020603050405020304" pitchFamily="18" charset="0"/>
                <a:ea typeface="Calibri" panose="020F0502020204030204" pitchFamily="34" charset="0"/>
                <a:cs typeface="Times New Roman" panose="02020603050405020304" pitchFamily="18" charset="0"/>
              </a:rPr>
              <a:t>Протягом 2024 року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прийня</a:t>
            </a:r>
            <a:r>
              <a:rPr lang="uk-UA" sz="1600" dirty="0">
                <a:latin typeface="Times New Roman" panose="02020603050405020304" pitchFamily="18" charset="0"/>
                <a:ea typeface="Calibri" panose="020F0502020204030204" pitchFamily="34" charset="0"/>
                <a:cs typeface="Times New Roman" panose="02020603050405020304" pitchFamily="18" charset="0"/>
              </a:rPr>
              <a:t>то</a:t>
            </a:r>
            <a:r>
              <a:rPr lang="ru-RU" sz="1600" dirty="0">
                <a:latin typeface="Times New Roman" panose="02020603050405020304" pitchFamily="18" charset="0"/>
                <a:ea typeface="Calibri" panose="020F0502020204030204" pitchFamily="34" charset="0"/>
                <a:cs typeface="Times New Roman" panose="02020603050405020304" pitchFamily="18" charset="0"/>
              </a:rPr>
              <a:t> участь у 106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змаганнях</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всеукраїнських</a:t>
            </a:r>
            <a:r>
              <a:rPr lang="ru-RU" sz="1600" dirty="0">
                <a:latin typeface="Times New Roman" panose="02020603050405020304" pitchFamily="18" charset="0"/>
                <a:ea typeface="Calibri" panose="020F0502020204030204" pitchFamily="34" charset="0"/>
                <a:cs typeface="Times New Roman" panose="02020603050405020304" pitchFamily="18" charset="0"/>
              </a:rPr>
              <a:t> – 53;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міжнародних</a:t>
            </a:r>
            <a:r>
              <a:rPr lang="ru-RU" sz="1600" dirty="0">
                <a:latin typeface="Times New Roman" panose="02020603050405020304" pitchFamily="18" charset="0"/>
                <a:ea typeface="Calibri" panose="020F0502020204030204" pitchFamily="34" charset="0"/>
                <a:cs typeface="Times New Roman" panose="02020603050405020304" pitchFamily="18" charset="0"/>
              </a:rPr>
              <a:t> – 51; </a:t>
            </a:r>
            <a:r>
              <a:rPr lang="ru-RU" sz="1600" dirty="0" err="1">
                <a:latin typeface="Times New Roman" panose="02020603050405020304" pitchFamily="18" charset="0"/>
                <a:ea typeface="Calibri" panose="020F0502020204030204" pitchFamily="34" charset="0"/>
                <a:cs typeface="Times New Roman" panose="02020603050405020304" pitchFamily="18" charset="0"/>
              </a:rPr>
              <a:t>серед</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ветеранів</a:t>
            </a:r>
            <a:r>
              <a:rPr lang="ru-RU" sz="1600" dirty="0">
                <a:latin typeface="Times New Roman" panose="02020603050405020304" pitchFamily="18" charset="0"/>
                <a:ea typeface="Calibri" panose="020F0502020204030204" pitchFamily="34" charset="0"/>
                <a:cs typeface="Times New Roman" panose="02020603050405020304" pitchFamily="18" charset="0"/>
              </a:rPr>
              <a:t> – 2.</a:t>
            </a:r>
            <a:r>
              <a:rPr lang="uk-UA" sz="1600" dirty="0">
                <a:latin typeface="Times New Roman" panose="02020603050405020304" pitchFamily="18" charset="0"/>
                <a:ea typeface="Calibri" panose="020F0502020204030204" pitchFamily="34" charset="0"/>
              </a:rPr>
              <a:t> </a:t>
            </a:r>
            <a:r>
              <a:rPr lang="uk-UA" sz="1600" dirty="0">
                <a:solidFill>
                  <a:srgbClr val="000000"/>
                </a:solidFill>
                <a:latin typeface="Times New Roman" panose="02020603050405020304" pitchFamily="18" charset="0"/>
                <a:ea typeface="Times New Roman" panose="02020603050405020304" pitchFamily="18" charset="0"/>
              </a:rPr>
              <a:t>Країни, в яких вихованці спортивних закладів приймали участь у змаганнях: Україна, Румунія, Німеччина, Угорщина, Польща, Бельгія, Данія, Нідерланди, Чехія, Швейцарія, Велика Британія, Болгарія, Естонія, Грузія, Франція тощо.</a:t>
            </a:r>
            <a:endParaRPr lang="ru-RU" sz="1600" dirty="0">
              <a:latin typeface="Times New Roman" panose="02020603050405020304" pitchFamily="18" charset="0"/>
              <a:ea typeface="Times New Roman" panose="02020603050405020304" pitchFamily="18" charset="0"/>
            </a:endParaRPr>
          </a:p>
          <a:p>
            <a:pPr algn="just">
              <a:spcAft>
                <a:spcPts val="0"/>
              </a:spcAft>
            </a:pPr>
            <a:r>
              <a:rPr lang="uk-UA" sz="1600" b="1" dirty="0">
                <a:latin typeface="Times New Roman" panose="02020603050405020304" pitchFamily="18" charset="0"/>
              </a:rPr>
              <a:t>   </a:t>
            </a:r>
            <a:endParaRPr lang="ru-RU" sz="1600" b="1" dirty="0"/>
          </a:p>
        </p:txBody>
      </p:sp>
      <p:pic>
        <p:nvPicPr>
          <p:cNvPr id="3" name="Picture 10" descr="Арсеній Пінчук із Сєвєродонецька посів І місце на столичному тенісному  турнірі SMASH KIDS 100 BOYS - Новини Сєвєродонецька">
            <a:extLst>
              <a:ext uri="{FF2B5EF4-FFF2-40B4-BE49-F238E27FC236}">
                <a16:creationId xmlns:a16="http://schemas.microsoft.com/office/drawing/2014/main" id="{5B44BE92-BF9A-4538-A447-5EFDAA1721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923" y="4324004"/>
            <a:ext cx="2956264" cy="22698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Сєвєродончани взяли участь у Турнірі пам'яті боксерів у лавах ЗСУ - Новини  Сєвєродонецька">
            <a:extLst>
              <a:ext uri="{FF2B5EF4-FFF2-40B4-BE49-F238E27FC236}">
                <a16:creationId xmlns:a16="http://schemas.microsoft.com/office/drawing/2014/main" id="{028CEC8C-7160-42E8-87F0-9BFBA9B9B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851" y="4324003"/>
            <a:ext cx="3237470" cy="22698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Сєвєродонецькі боксери здобули 8 золотих медалей на турнірі в Бучі - Новини  Сєвєродонецька">
            <a:extLst>
              <a:ext uri="{FF2B5EF4-FFF2-40B4-BE49-F238E27FC236}">
                <a16:creationId xmlns:a16="http://schemas.microsoft.com/office/drawing/2014/main" id="{4FEDCBC0-CB02-4DC4-88E1-20B07A0B6B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1325" y="4324003"/>
            <a:ext cx="3248296" cy="2347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094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876" y="424544"/>
            <a:ext cx="11335505" cy="6801862"/>
          </a:xfrm>
          <a:prstGeom prst="rect">
            <a:avLst/>
          </a:prstGeom>
        </p:spPr>
        <p:txBody>
          <a:bodyPr wrap="square">
            <a:spAutoFit/>
          </a:bodyPr>
          <a:lstStyle/>
          <a:p>
            <a:pPr indent="450215" algn="ctr"/>
            <a:r>
              <a:rPr lang="uk-UA" b="1" dirty="0">
                <a:latin typeface="Times New Roman" panose="02020603050405020304" pitchFamily="18" charset="0"/>
                <a:cs typeface="Times New Roman" panose="02020603050405020304" pitchFamily="18" charset="0"/>
              </a:rPr>
              <a:t>ЛЮДСЬКИЙ КАПІТАЛ ТА ЗАЙНЯТІСТЬ НАСЕЛЕННЯ</a:t>
            </a:r>
          </a:p>
          <a:p>
            <a:pPr indent="450215" algn="ctr"/>
            <a:endParaRPr lang="uk-UA" b="1" dirty="0">
              <a:latin typeface="Times New Roman" panose="02020603050405020304" pitchFamily="18" charset="0"/>
              <a:cs typeface="Times New Roman" panose="02020603050405020304" pitchFamily="18" charset="0"/>
            </a:endParaRPr>
          </a:p>
          <a:p>
            <a:pPr indent="450215"/>
            <a:r>
              <a:rPr lang="uk-UA" sz="1600" dirty="0">
                <a:latin typeface="Times New Roman" panose="02020603050405020304" pitchFamily="18" charset="0"/>
                <a:cs typeface="Times New Roman" panose="02020603050405020304" pitchFamily="18" charset="0"/>
              </a:rPr>
              <a:t>Через повномасштабне вторгнення РФ в Україну значна кількість мешканців громади   втратила свої робочі місця. Тому однією з головних задач на сьогодні є допомога в працевлаштуванні громадян і сприяння відновленню (відкриття) власного бізнесу. </a:t>
            </a:r>
          </a:p>
          <a:p>
            <a:pPr indent="450215" algn="just"/>
            <a:r>
              <a:rPr lang="uk-UA" sz="1600" dirty="0">
                <a:latin typeface="Times New Roman" panose="02020603050405020304" pitchFamily="18" charset="0"/>
                <a:cs typeface="Times New Roman" panose="02020603050405020304" pitchFamily="18" charset="0"/>
              </a:rPr>
              <a:t>Сєвєродонецькою МВА ведеться робота щодо визначення наявного кадрового потенціалу Сєвєродонецької міської територіальної громади стосовно працівників підприємств, установ, організацій, які готові повернутись до роботи після </a:t>
            </a:r>
            <a:r>
              <a:rPr lang="uk-UA" sz="1600" dirty="0" err="1">
                <a:latin typeface="Times New Roman" panose="02020603050405020304" pitchFamily="18" charset="0"/>
                <a:cs typeface="Times New Roman" panose="02020603050405020304" pitchFamily="18" charset="0"/>
              </a:rPr>
              <a:t>деокупації</a:t>
            </a:r>
            <a:r>
              <a:rPr lang="uk-UA" sz="1600" dirty="0">
                <a:latin typeface="Times New Roman" panose="02020603050405020304" pitchFamily="18" charset="0"/>
                <a:cs typeface="Times New Roman" panose="02020603050405020304" pitchFamily="18" charset="0"/>
              </a:rPr>
              <a:t> території громади. Проведено аналіз кадрових можливостей та необхідних потреб для забезпечення процесу життєдіяльності громади, сформовано для їх врахування заявку на дефіцитні вакансії до Луганського обласного центру зайнятості.</a:t>
            </a:r>
            <a:endParaRPr lang="ru-RU" sz="1600" dirty="0">
              <a:latin typeface="Times New Roman" panose="02020603050405020304" pitchFamily="18" charset="0"/>
              <a:ea typeface="Times New Roman" panose="02020603050405020304" pitchFamily="18" charset="0"/>
            </a:endParaRPr>
          </a:p>
          <a:p>
            <a:pPr indent="450215" algn="just"/>
            <a:r>
              <a:rPr lang="uk-UA" sz="1600" dirty="0">
                <a:latin typeface="Times New Roman" panose="02020603050405020304" pitchFamily="18" charset="0"/>
                <a:cs typeface="Times New Roman" panose="02020603050405020304" pitchFamily="18" charset="0"/>
              </a:rPr>
              <a:t>Сєвєродонецькою МВА затверджено «Програму зайнятості населення на 2023-2025 роки», якою визначено заходи,         спрямовані на сприяння в працевлаштуванні ВПО. Програмою передбачено фінансування з місцевого бюджету в сумі                 3 </a:t>
            </a:r>
            <a:r>
              <a:rPr lang="uk-UA" sz="1600" dirty="0" err="1">
                <a:latin typeface="Times New Roman" panose="02020603050405020304" pitchFamily="18" charset="0"/>
                <a:cs typeface="Times New Roman" panose="02020603050405020304" pitchFamily="18" charset="0"/>
              </a:rPr>
              <a:t>млн.грн</a:t>
            </a:r>
            <a:r>
              <a:rPr lang="uk-UA" sz="1600" dirty="0">
                <a:latin typeface="Times New Roman" panose="02020603050405020304" pitchFamily="18" charset="0"/>
                <a:cs typeface="Times New Roman" panose="02020603050405020304" pitchFamily="18" charset="0"/>
              </a:rPr>
              <a:t>. для покриття витрат певним категорія населення на переїзд та проживання в іншу місцевість з метою працевлаштування. </a:t>
            </a:r>
          </a:p>
          <a:p>
            <a:pPr indent="450215" algn="just"/>
            <a:r>
              <a:rPr lang="uk-UA" sz="1600" dirty="0">
                <a:latin typeface="Times New Roman" panose="02020603050405020304" pitchFamily="18" charset="0"/>
                <a:cs typeface="Times New Roman" panose="02020603050405020304" pitchFamily="18" charset="0"/>
              </a:rPr>
              <a:t>Також вживаються заходи спільно з Луганським обласним центром зайнятості з зайнятості населення – проводяться «ярмарки вакансій», «круглі столи», інформування громадян через соцмережі і гуманітарні хаби про наявні вакансії та програми </a:t>
            </a:r>
            <a:r>
              <a:rPr lang="uk-UA" sz="1600" dirty="0" err="1">
                <a:latin typeface="Times New Roman" panose="02020603050405020304" pitchFamily="18" charset="0"/>
                <a:cs typeface="Times New Roman" panose="02020603050405020304" pitchFamily="18" charset="0"/>
              </a:rPr>
              <a:t>профнавчання</a:t>
            </a:r>
            <a:r>
              <a:rPr lang="uk-UA" sz="1600" dirty="0">
                <a:latin typeface="Times New Roman" panose="02020603050405020304" pitchFamily="18" charset="0"/>
                <a:cs typeface="Times New Roman" panose="02020603050405020304" pitchFamily="18" charset="0"/>
              </a:rPr>
              <a:t> і профорієнтації, державні та місцеві програми підтримки для відкриття та розвитку власної справи. Організовано проведення </a:t>
            </a:r>
            <a:r>
              <a:rPr lang="uk-UA" sz="1600" dirty="0" err="1">
                <a:latin typeface="Times New Roman" panose="02020603050405020304" pitchFamily="18" charset="0"/>
                <a:cs typeface="Times New Roman" panose="02020603050405020304" pitchFamily="18" charset="0"/>
              </a:rPr>
              <a:t>рекрутингових</a:t>
            </a:r>
            <a:r>
              <a:rPr lang="uk-UA" sz="1600" dirty="0">
                <a:latin typeface="Times New Roman" panose="02020603050405020304" pitchFamily="18" charset="0"/>
                <a:cs typeface="Times New Roman" panose="02020603050405020304" pitchFamily="18" charset="0"/>
              </a:rPr>
              <a:t> онлайн-заходів спільно з представництвом «</a:t>
            </a:r>
            <a:r>
              <a:rPr lang="en-US" sz="1600" dirty="0">
                <a:latin typeface="Times New Roman" pitchFamily="18" charset="0"/>
                <a:cs typeface="Times New Roman" pitchFamily="18" charset="0"/>
              </a:rPr>
              <a:t>The HALO Trust</a:t>
            </a:r>
            <a:r>
              <a:rPr lang="uk-UA" sz="1600" dirty="0">
                <a:latin typeface="Times New Roman" pitchFamily="18" charset="0"/>
                <a:cs typeface="Times New Roman" pitchFamily="18" charset="0"/>
              </a:rPr>
              <a:t>» та компанією  «</a:t>
            </a:r>
            <a:r>
              <a:rPr lang="en-US" sz="1600" dirty="0">
                <a:latin typeface="Times New Roman" pitchFamily="18" charset="0"/>
                <a:cs typeface="Times New Roman" pitchFamily="18" charset="0"/>
              </a:rPr>
              <a:t>Jabil </a:t>
            </a:r>
            <a:r>
              <a:rPr lang="en-US" sz="1600" dirty="0" err="1">
                <a:latin typeface="Times New Roman" pitchFamily="18" charset="0"/>
                <a:cs typeface="Times New Roman" pitchFamily="18" charset="0"/>
              </a:rPr>
              <a:t>Uzhgorod</a:t>
            </a:r>
            <a:r>
              <a:rPr lang="uk-UA" sz="1600" dirty="0">
                <a:latin typeface="Times New Roman" pitchFamily="18" charset="0"/>
                <a:cs typeface="Times New Roman" pitchFamily="18" charset="0"/>
              </a:rPr>
              <a:t>»</a:t>
            </a:r>
            <a:r>
              <a:rPr lang="en-US" sz="1600" dirty="0">
                <a:latin typeface="Times New Roman" pitchFamily="18" charset="0"/>
                <a:cs typeface="Times New Roman" pitchFamily="18" charset="0"/>
              </a:rPr>
              <a:t> </a:t>
            </a:r>
            <a:r>
              <a:rPr lang="uk-UA" sz="1600" dirty="0">
                <a:latin typeface="Times New Roman" pitchFamily="18" charset="0"/>
                <a:cs typeface="Times New Roman" pitchFamily="18" charset="0"/>
              </a:rPr>
              <a:t>для ВПО, які потребують працевлаштування, розглядаються можливості створення умов для «Срібної економіки».</a:t>
            </a:r>
          </a:p>
          <a:p>
            <a:pPr indent="450215" algn="just"/>
            <a:endParaRPr lang="uk-UA" sz="1600" dirty="0">
              <a:latin typeface="Times New Roman" pitchFamily="18" charset="0"/>
              <a:cs typeface="Times New Roman" pitchFamily="18" charset="0"/>
            </a:endParaRPr>
          </a:p>
          <a:p>
            <a:pPr indent="450215" algn="just"/>
            <a:endParaRPr lang="uk-UA" sz="1600" dirty="0">
              <a:latin typeface="Times New Roman" pitchFamily="18" charset="0"/>
              <a:cs typeface="Times New Roman" pitchFamily="18" charset="0"/>
            </a:endParaRPr>
          </a:p>
          <a:p>
            <a:pPr indent="450215" algn="just"/>
            <a:endParaRPr lang="uk-UA" sz="1600" dirty="0">
              <a:latin typeface="Times New Roman" pitchFamily="18" charset="0"/>
              <a:cs typeface="Times New Roman" pitchFamily="18" charset="0"/>
            </a:endParaRPr>
          </a:p>
          <a:p>
            <a:pPr indent="450215" algn="just"/>
            <a:endParaRPr lang="uk-UA" sz="1600" dirty="0">
              <a:latin typeface="Times New Roman" pitchFamily="18" charset="0"/>
              <a:cs typeface="Times New Roman" pitchFamily="18" charset="0"/>
            </a:endParaRPr>
          </a:p>
          <a:p>
            <a:pPr indent="450215" algn="just"/>
            <a:endParaRPr lang="uk-UA" sz="1600" dirty="0">
              <a:latin typeface="Times New Roman" pitchFamily="18" charset="0"/>
              <a:cs typeface="Times New Roman" pitchFamily="18" charset="0"/>
            </a:endParaRPr>
          </a:p>
          <a:p>
            <a:pPr indent="450215" algn="just"/>
            <a:endParaRPr lang="uk-UA" sz="1600" dirty="0">
              <a:latin typeface="Times New Roman" pitchFamily="18" charset="0"/>
              <a:cs typeface="Times New Roman" pitchFamily="18" charset="0"/>
            </a:endParaRPr>
          </a:p>
          <a:p>
            <a:pPr indent="450215" algn="just"/>
            <a:endParaRPr lang="uk-UA" sz="1600" dirty="0">
              <a:latin typeface="Times New Roman" pitchFamily="18" charset="0"/>
              <a:cs typeface="Times New Roman" pitchFamily="18" charset="0"/>
            </a:endParaRPr>
          </a:p>
          <a:p>
            <a:pPr indent="450215" algn="just"/>
            <a:endParaRPr lang="uk-UA" sz="1600" dirty="0">
              <a:latin typeface="Times New Roman" pitchFamily="18" charset="0"/>
              <a:cs typeface="Times New Roman" pitchFamily="18" charset="0"/>
            </a:endParaRPr>
          </a:p>
        </p:txBody>
      </p:sp>
      <p:pic>
        <p:nvPicPr>
          <p:cNvPr id="6" name="Picture 6" descr="https://lug.dcz.gov.ua/sites/lug/files/styles/800x400/public/field/image/yedynyy_portal_na_sayt.jpg?itok=zJS-cp6A">
            <a:extLst>
              <a:ext uri="{FF2B5EF4-FFF2-40B4-BE49-F238E27FC236}">
                <a16:creationId xmlns:a16="http://schemas.microsoft.com/office/drawing/2014/main" id="{B8C197D0-B6F4-4028-8EAD-F1C66F1698C6}"/>
              </a:ext>
            </a:extLst>
          </p:cNvPr>
          <p:cNvPicPr>
            <a:picLocks noChangeAspect="1" noChangeArrowheads="1"/>
          </p:cNvPicPr>
          <p:nvPr/>
        </p:nvPicPr>
        <p:blipFill>
          <a:blip r:embed="rId2" cstate="print"/>
          <a:srcRect/>
          <a:stretch>
            <a:fillRect/>
          </a:stretch>
        </p:blipFill>
        <p:spPr bwMode="auto">
          <a:xfrm>
            <a:off x="6671387" y="5220476"/>
            <a:ext cx="3348321" cy="1514453"/>
          </a:xfrm>
          <a:prstGeom prst="rect">
            <a:avLst/>
          </a:prstGeom>
          <a:noFill/>
        </p:spPr>
      </p:pic>
      <p:pic>
        <p:nvPicPr>
          <p:cNvPr id="3" name="Picture 4" descr="https://lug.dcz.gov.ua/sites/lug/files/styles/800x400/public/field/image/sayt_luganskyy_ocz_kopyya_86.jpg?itok=MWObcwUe">
            <a:extLst>
              <a:ext uri="{FF2B5EF4-FFF2-40B4-BE49-F238E27FC236}">
                <a16:creationId xmlns:a16="http://schemas.microsoft.com/office/drawing/2014/main" id="{DC00A2EC-D13D-4CA1-BCF4-0C10214222DF}"/>
              </a:ext>
            </a:extLst>
          </p:cNvPr>
          <p:cNvPicPr>
            <a:picLocks noChangeAspect="1" noChangeArrowheads="1"/>
          </p:cNvPicPr>
          <p:nvPr/>
        </p:nvPicPr>
        <p:blipFill>
          <a:blip r:embed="rId3" cstate="print"/>
          <a:srcRect/>
          <a:stretch>
            <a:fillRect/>
          </a:stretch>
        </p:blipFill>
        <p:spPr bwMode="auto">
          <a:xfrm>
            <a:off x="1912776" y="5187820"/>
            <a:ext cx="2972841" cy="1579767"/>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1276" y="370703"/>
            <a:ext cx="11442358" cy="5755422"/>
          </a:xfrm>
          <a:prstGeom prst="rect">
            <a:avLst/>
          </a:prstGeom>
        </p:spPr>
        <p:txBody>
          <a:bodyPr wrap="square">
            <a:spAutoFit/>
          </a:bodyPr>
          <a:lstStyle/>
          <a:p>
            <a:pPr indent="450215" algn="just"/>
            <a:endParaRPr lang="uk-UA" sz="1600" dirty="0">
              <a:latin typeface="Times New Roman" pitchFamily="18" charset="0"/>
              <a:cs typeface="Times New Roman" pitchFamily="18" charset="0"/>
            </a:endParaRPr>
          </a:p>
          <a:p>
            <a:pPr indent="450215" algn="just"/>
            <a:r>
              <a:rPr lang="uk-UA" sz="1600" dirty="0">
                <a:latin typeface="Times New Roman" pitchFamily="18" charset="0"/>
                <a:cs typeface="Times New Roman" pitchFamily="18" charset="0"/>
              </a:rPr>
              <a:t>Так, за 2024 рік п</a:t>
            </a:r>
            <a:r>
              <a:rPr lang="uk-UA" sz="1600" kern="0" dirty="0">
                <a:latin typeface="Times New Roman" panose="02020603050405020304" pitchFamily="18" charset="0"/>
                <a:ea typeface="Times New Roman" panose="02020603050405020304" pitchFamily="18" charset="0"/>
              </a:rPr>
              <a:t>о Сєвєродонецькому міському центру зайнятості кількість вакансій становила 17 від 11 роботодавців. З цієї кількості вакансій 35,3 % - це вакансії із заробітною платою вище мінімальної. Середній розмір оплати праці по наданим вакансіям становив 8 416,50 грн. Рівень укомплектування вакансій становив 82,4 %. Кількість роботодавців, чиї вакансії були укомплектовані, - 9, що становило 81,8 %. Протягом року мали статус безробітного 644 особи, з них: жінки – 437 осіб, молодь у віці до 35 років – 180 осіб, особи з інвалідністю – 42 особи, особи, які мають додаткові гарантії у сприянні працевлаштуванню – 127 осіб. </a:t>
            </a:r>
            <a:r>
              <a:rPr lang="uk-UA" sz="1600" dirty="0">
                <a:latin typeface="Times New Roman" panose="02020603050405020304" pitchFamily="18" charset="0"/>
                <a:ea typeface="Times New Roman" panose="02020603050405020304" pitchFamily="18" charset="0"/>
              </a:rPr>
              <a:t>Отримували допомогу по безробіттю 268 осіб з початку 2024 року. Були працевлаштовані (за направленням центру зайнятості та самостійно) – 178 осіб, з них 71 особа, яка мала статус безробітного, та 107 осіб, які перебували на обліку. </a:t>
            </a:r>
          </a:p>
          <a:p>
            <a:pPr indent="450215" algn="just"/>
            <a:r>
              <a:rPr lang="uk-UA" sz="1600" dirty="0">
                <a:latin typeface="Times New Roman" panose="02020603050405020304" pitchFamily="18" charset="0"/>
                <a:ea typeface="Times New Roman" panose="02020603050405020304" pitchFamily="18" charset="0"/>
              </a:rPr>
              <a:t>Три особи закінчили навчання, з них 2 особи були працевлаштовані за направленням центру зайнятості. 354 безробітні особи отримали 1 162 профорієнтаційні послуги. Було проведено 112 профорієнтаційних заходів (семінари із загальних питань зайнятості, семінари з техніки пошуку роботи, презентація послуг з професійного навчання, в т. ч. послуг ЦПТО, </a:t>
            </a:r>
            <a:r>
              <a:rPr lang="uk-UA" sz="1600" dirty="0" err="1">
                <a:latin typeface="Times New Roman" panose="02020603050405020304" pitchFamily="18" charset="0"/>
                <a:ea typeface="Times New Roman" panose="02020603050405020304" pitchFamily="18" charset="0"/>
              </a:rPr>
              <a:t>вебінари</a:t>
            </a:r>
            <a:r>
              <a:rPr lang="uk-UA" sz="1600" dirty="0">
                <a:latin typeface="Times New Roman" panose="02020603050405020304" pitchFamily="18" charset="0"/>
                <a:ea typeface="Times New Roman" panose="02020603050405020304" pitchFamily="18" charset="0"/>
              </a:rPr>
              <a:t>) за участю 446 осіб. </a:t>
            </a:r>
          </a:p>
          <a:p>
            <a:pPr indent="450215" algn="just"/>
            <a:r>
              <a:rPr lang="uk-UA" sz="1600" kern="0" dirty="0">
                <a:latin typeface="Times New Roman" panose="02020603050405020304" pitchFamily="18" charset="0"/>
                <a:ea typeface="Times New Roman" panose="02020603050405020304" pitchFamily="18" charset="0"/>
              </a:rPr>
              <a:t>За 2024 рік направлено на професійне навчання 6 осіб за професіями: електрозварник ручного зварювання,  </a:t>
            </a:r>
            <a:r>
              <a:rPr lang="uk-UA" sz="1600" kern="0" dirty="0" err="1">
                <a:latin typeface="Times New Roman" panose="02020603050405020304" pitchFamily="18" charset="0"/>
                <a:ea typeface="Times New Roman" panose="02020603050405020304" pitchFamily="18" charset="0"/>
              </a:rPr>
              <a:t>манікюрник</a:t>
            </a:r>
            <a:r>
              <a:rPr lang="uk-UA" sz="1600" kern="0" dirty="0">
                <a:latin typeface="Times New Roman" panose="02020603050405020304" pitchFamily="18" charset="0"/>
                <a:ea typeface="Times New Roman" panose="02020603050405020304" pitchFamily="18" charset="0"/>
              </a:rPr>
              <a:t> та за навчальними програмами «Основи розробки </a:t>
            </a:r>
            <a:r>
              <a:rPr lang="uk-UA" sz="1600" kern="0" dirty="0" err="1">
                <a:latin typeface="Times New Roman" panose="02020603050405020304" pitchFamily="18" charset="0"/>
                <a:ea typeface="Times New Roman" panose="02020603050405020304" pitchFamily="18" charset="0"/>
              </a:rPr>
              <a:t>вебсайтів</a:t>
            </a:r>
            <a:r>
              <a:rPr lang="uk-UA" sz="1600" kern="0" dirty="0">
                <a:latin typeface="Times New Roman" panose="02020603050405020304" pitchFamily="18" charset="0"/>
                <a:ea typeface="Times New Roman" panose="02020603050405020304" pitchFamily="18" charset="0"/>
              </a:rPr>
              <a:t>», «Комп’ютеризований бухгалтерський облік», «</a:t>
            </a:r>
            <a:r>
              <a:rPr lang="uk-UA" sz="1600" kern="0" dirty="0" err="1">
                <a:latin typeface="Times New Roman" panose="02020603050405020304" pitchFamily="18" charset="0"/>
                <a:ea typeface="Times New Roman" panose="02020603050405020304" pitchFamily="18" charset="0"/>
              </a:rPr>
              <a:t>Таргетолог</a:t>
            </a:r>
            <a:r>
              <a:rPr lang="uk-UA" sz="1600" kern="0" dirty="0">
                <a:latin typeface="Times New Roman" panose="02020603050405020304" pitchFamily="18" charset="0"/>
                <a:ea typeface="Times New Roman" panose="02020603050405020304" pitchFamily="18" charset="0"/>
              </a:rPr>
              <a:t>. </a:t>
            </a:r>
            <a:r>
              <a:rPr lang="uk-UA" sz="1600" dirty="0">
                <a:latin typeface="Times New Roman" panose="02020603050405020304" pitchFamily="18" charset="0"/>
                <a:ea typeface="Times New Roman" panose="02020603050405020304" pitchFamily="18" charset="0"/>
              </a:rPr>
              <a:t>Створення </a:t>
            </a:r>
            <a:r>
              <a:rPr lang="uk-UA" sz="1600" dirty="0" err="1">
                <a:latin typeface="Times New Roman" panose="02020603050405020304" pitchFamily="18" charset="0"/>
                <a:ea typeface="Times New Roman" panose="02020603050405020304" pitchFamily="18" charset="0"/>
              </a:rPr>
              <a:t>таргетованої</a:t>
            </a:r>
            <a:r>
              <a:rPr lang="uk-UA" sz="1600" dirty="0">
                <a:latin typeface="Times New Roman" panose="02020603050405020304" pitchFamily="18" charset="0"/>
                <a:ea typeface="Times New Roman" panose="02020603050405020304" pitchFamily="18" charset="0"/>
              </a:rPr>
              <a:t> реклами», «Організація власного бізнесу в сучасних умовах. Соціальні мережі», а 99 осіб отримали ваучер для перепідготовки, спеціалізації, підвищення кваліфікації за 21 напрямком навчання (психологія, будівництво та цивільна інженерія, агрономія, гірництво, </a:t>
            </a:r>
            <a:r>
              <a:rPr lang="uk-UA" sz="1600" dirty="0" err="1">
                <a:latin typeface="Times New Roman" panose="02020603050405020304" pitchFamily="18" charset="0"/>
                <a:ea typeface="Times New Roman" panose="02020603050405020304" pitchFamily="18" charset="0"/>
              </a:rPr>
              <a:t>медсестринство</a:t>
            </a:r>
            <a:r>
              <a:rPr lang="uk-UA" sz="1600" dirty="0">
                <a:latin typeface="Times New Roman" panose="02020603050405020304" pitchFamily="18" charset="0"/>
                <a:ea typeface="Times New Roman" panose="02020603050405020304" pitchFamily="18" charset="0"/>
              </a:rPr>
              <a:t>, водій автотранспортних засобів (категорія Д, СЕ), автомобільний транспорт, залізничний транспорт тощо). З них 5 осіб вже пройшли навчання за ваучерами, 42 особи приступили до навчання з обсягом фінансування      2 464 тис. грн. </a:t>
            </a:r>
            <a:endParaRPr lang="ru-RU" sz="1600" dirty="0">
              <a:latin typeface="Times New Roman" panose="02020603050405020304" pitchFamily="18" charset="0"/>
              <a:ea typeface="Times New Roman" panose="02020603050405020304" pitchFamily="18" charset="0"/>
            </a:endParaRPr>
          </a:p>
          <a:p>
            <a:pPr indent="450215" algn="just"/>
            <a:r>
              <a:rPr lang="uk-UA" sz="1600" dirty="0">
                <a:latin typeface="Times New Roman" panose="02020603050405020304" pitchFamily="18" charset="0"/>
                <a:ea typeface="Times New Roman" panose="02020603050405020304" pitchFamily="18" charset="0"/>
              </a:rPr>
              <a:t>У 2024 році 127 осіб прийняли участь у суспільно - громадських роботах (розвантаження, фасування та видача гуманітарної допомоги), які проводилися у гуманітарних штабах громад Луганської області. Витрати на фінансування проведення суспільно - громадських робіт становили 1 млн. 130 тис. грн. 4 внутрішньо переміщені особи були  працевлаштовані до 4 роботодавців шляхом компенсації витрат роботодавця на оплату праці. Обсяг компенсаційних витрат становив 98,7 тис. грн.</a:t>
            </a:r>
            <a:endParaRPr lang="ru-RU"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6706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676511" y="270933"/>
            <a:ext cx="10305619" cy="646331"/>
          </a:xfrm>
          <a:prstGeom prst="rect">
            <a:avLst/>
          </a:prstGeom>
        </p:spPr>
        <p:txBody>
          <a:bodyPr wrap="square">
            <a:spAutoFit/>
          </a:bodyPr>
          <a:lstStyle/>
          <a:p>
            <a:r>
              <a:rPr lang="ru-RU" b="1" dirty="0">
                <a:latin typeface="Times New Roman" panose="02020603050405020304" pitchFamily="18" charset="0"/>
                <a:ea typeface="Cambria" panose="02040503050406030204" pitchFamily="18" charset="0"/>
                <a:cs typeface="Times New Roman" panose="02020603050405020304" pitchFamily="18" charset="0"/>
              </a:rPr>
              <a:t>ПЛАНИ ТА ПЕРСПЕКТИВИ РОЗВИТКУ ГРОМАДИ НА 2025 – 2027 РР</a:t>
            </a:r>
            <a:endParaRPr lang="uk-UA" b="1" dirty="0">
              <a:latin typeface="Times New Roman" panose="02020603050405020304" pitchFamily="18" charset="0"/>
              <a:cs typeface="Times New Roman" pitchFamily="18" charset="0"/>
            </a:endParaRPr>
          </a:p>
          <a:p>
            <a:r>
              <a:rPr lang="uk-UA" b="1" dirty="0">
                <a:latin typeface="Times New Roman" panose="02020603050405020304" pitchFamily="18" charset="0"/>
                <a:cs typeface="Times New Roman" pitchFamily="18" charset="0"/>
              </a:rPr>
              <a:t>Стратегічний пріоритет розвитку №1        </a:t>
            </a:r>
            <a:r>
              <a:rPr lang="uk-UA" b="1" u="sng" dirty="0">
                <a:latin typeface="Times New Roman" panose="02020603050405020304" pitchFamily="18" charset="0"/>
                <a:cs typeface="Times New Roman" pitchFamily="18" charset="0"/>
              </a:rPr>
              <a:t>Розвиток ветеранської політики громади</a:t>
            </a:r>
            <a:endParaRPr lang="uk-UA" b="1" u="sng" dirty="0"/>
          </a:p>
        </p:txBody>
      </p:sp>
      <p:sp>
        <p:nvSpPr>
          <p:cNvPr id="17" name="Прямоугольник 16"/>
          <p:cNvSpPr/>
          <p:nvPr/>
        </p:nvSpPr>
        <p:spPr>
          <a:xfrm>
            <a:off x="676511" y="942988"/>
            <a:ext cx="11055177" cy="4524315"/>
          </a:xfrm>
          <a:prstGeom prst="rect">
            <a:avLst/>
          </a:prstGeom>
        </p:spPr>
        <p:txBody>
          <a:bodyPr wrap="square">
            <a:spAutoFit/>
          </a:bodyPr>
          <a:lstStyle/>
          <a:p>
            <a:pPr algn="just"/>
            <a:r>
              <a:rPr lang="uk-UA" sz="1600" dirty="0">
                <a:latin typeface="Times New Roman" pitchFamily="18" charset="0"/>
                <a:cs typeface="Times New Roman" pitchFamily="18" charset="0"/>
              </a:rPr>
              <a:t>        Українські військові та добровольці сміливо та мужньо боронять нашу країну, захищають незалежність і суверенітет нашої держави. Та ми віримо, що війна врешті закінчиться, і ми всі повернемось до нормального життя. Враховуючи ту кількість людей, яких було залучено до Сил оборони України, для громад буде справжнім викликом створити гідні умови для відновлення та соціалізації своїх захисників після повернення зі служби.</a:t>
            </a:r>
            <a:r>
              <a:rPr lang="ru-RU" sz="1600" i="1" dirty="0">
                <a:solidFill>
                  <a:srgbClr val="002060"/>
                </a:solidFill>
                <a:latin typeface="Cambria" panose="02040503050406030204" pitchFamily="18" charset="0"/>
              </a:rPr>
              <a:t> </a:t>
            </a:r>
            <a:r>
              <a:rPr lang="ru-RU" sz="1600" dirty="0">
                <a:latin typeface="Times New Roman" pitchFamily="18" charset="0"/>
                <a:cs typeface="Times New Roman" pitchFamily="18" charset="0"/>
              </a:rPr>
              <a:t>Тому </a:t>
            </a:r>
            <a:r>
              <a:rPr lang="ru-RU" sz="1600" dirty="0" err="1">
                <a:latin typeface="Times New Roman" pitchFamily="18" charset="0"/>
                <a:cs typeface="Times New Roman" pitchFamily="18" charset="0"/>
              </a:rPr>
              <a:t>вже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сьогодні</a:t>
            </a:r>
            <a:r>
              <a:rPr lang="ru-RU" sz="1600" dirty="0">
                <a:latin typeface="Times New Roman" pitchFamily="18" charset="0"/>
                <a:cs typeface="Times New Roman" pitchFamily="18" charset="0"/>
              </a:rPr>
              <a:t> наше </a:t>
            </a:r>
            <a:r>
              <a:rPr lang="ru-RU" sz="1600" dirty="0" err="1">
                <a:latin typeface="Times New Roman" pitchFamily="18" charset="0"/>
                <a:cs typeface="Times New Roman" pitchFamily="18" charset="0"/>
              </a:rPr>
              <a:t>завдання</a:t>
            </a:r>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організувати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ефективну</a:t>
            </a:r>
            <a:r>
              <a:rPr lang="ru-RU" sz="1600" dirty="0">
                <a:latin typeface="Times New Roman" pitchFamily="18" charset="0"/>
                <a:cs typeface="Times New Roman" pitchFamily="18" charset="0"/>
              </a:rPr>
              <a:t> роботу з ветеранами як </a:t>
            </a:r>
            <a:r>
              <a:rPr lang="ru-RU" sz="1600" dirty="0" err="1">
                <a:latin typeface="Times New Roman" pitchFamily="18" charset="0"/>
                <a:cs typeface="Times New Roman" pitchFamily="18" charset="0"/>
              </a:rPr>
              <a:t>невід</a:t>
            </a:r>
            <a:r>
              <a:rPr lang="en-US" sz="1600" dirty="0">
                <a:latin typeface="Times New Roman" pitchFamily="18" charset="0"/>
                <a:cs typeface="Times New Roman" pitchFamily="18" charset="0"/>
              </a:rPr>
              <a:t>’</a:t>
            </a:r>
            <a:r>
              <a:rPr lang="ru-RU" sz="1600" dirty="0" err="1">
                <a:latin typeface="Times New Roman" pitchFamily="18" charset="0"/>
                <a:cs typeface="Times New Roman" pitchFamily="18" charset="0"/>
              </a:rPr>
              <a:t>ємну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складову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інклюзивної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кадрової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політики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громади</a:t>
            </a:r>
            <a:r>
              <a:rPr lang="ru-RU" sz="1600" dirty="0">
                <a:latin typeface="Times New Roman" pitchFamily="18" charset="0"/>
                <a:cs typeface="Times New Roman" pitchFamily="18" charset="0"/>
              </a:rPr>
              <a:t>.</a:t>
            </a:r>
          </a:p>
          <a:p>
            <a:pPr algn="just"/>
            <a:r>
              <a:rPr lang="ru-RU" sz="1600" b="1" dirty="0">
                <a:latin typeface="Times New Roman" pitchFamily="18" charset="0"/>
                <a:cs typeface="Times New Roman" pitchFamily="18" charset="0"/>
              </a:rPr>
              <a:t>         В </a:t>
            </a:r>
            <a:r>
              <a:rPr lang="ru-RU" sz="1600" b="1" dirty="0" err="1">
                <a:latin typeface="Times New Roman" pitchFamily="18" charset="0"/>
                <a:cs typeface="Times New Roman" pitchFamily="18" charset="0"/>
              </a:rPr>
              <a:t>структурі</a:t>
            </a:r>
            <a:r>
              <a:rPr lang="ru-RU" sz="1600" b="1" dirty="0">
                <a:latin typeface="Times New Roman" pitchFamily="18" charset="0"/>
                <a:cs typeface="Times New Roman" pitchFamily="18" charset="0"/>
              </a:rPr>
              <a:t> Сєвєродонецької МВА створено </a:t>
            </a:r>
            <a:r>
              <a:rPr lang="ru-RU" sz="1600" b="1" dirty="0" err="1">
                <a:latin typeface="Times New Roman" pitchFamily="18" charset="0"/>
                <a:cs typeface="Times New Roman" pitchFamily="18" charset="0"/>
              </a:rPr>
              <a:t>відділ</a:t>
            </a:r>
            <a:r>
              <a:rPr lang="ru-RU" sz="1600" b="1" dirty="0">
                <a:latin typeface="Times New Roman" pitchFamily="18" charset="0"/>
                <a:cs typeface="Times New Roman" pitchFamily="18" charset="0"/>
              </a:rPr>
              <a:t> по </a:t>
            </a:r>
            <a:r>
              <a:rPr lang="ru-RU" sz="1600" b="1" dirty="0" err="1">
                <a:latin typeface="Times New Roman" pitchFamily="18" charset="0"/>
                <a:cs typeface="Times New Roman" pitchFamily="18" charset="0"/>
              </a:rPr>
              <a:t>роботі</a:t>
            </a:r>
            <a:r>
              <a:rPr lang="ru-RU" sz="1600" b="1" dirty="0">
                <a:latin typeface="Times New Roman" pitchFamily="18" charset="0"/>
                <a:cs typeface="Times New Roman" pitchFamily="18" charset="0"/>
              </a:rPr>
              <a:t> з ветеранами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який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очолює</a:t>
            </a:r>
            <a:r>
              <a:rPr lang="ru-RU" sz="1600" dirty="0">
                <a:latin typeface="Times New Roman" pitchFamily="18" charset="0"/>
                <a:cs typeface="Times New Roman" pitchFamily="18" charset="0"/>
              </a:rPr>
              <a:t> ветеран </a:t>
            </a:r>
            <a:r>
              <a:rPr lang="ru-RU" sz="1600" dirty="0" err="1">
                <a:latin typeface="Times New Roman" pitchFamily="18" charset="0"/>
                <a:cs typeface="Times New Roman" pitchFamily="18" charset="0"/>
              </a:rPr>
              <a:t>бюйових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дій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що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повернувся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зі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служби</a:t>
            </a:r>
            <a:r>
              <a:rPr lang="ru-RU" sz="1600" dirty="0">
                <a:latin typeface="Times New Roman" pitchFamily="18" charset="0"/>
                <a:cs typeface="Times New Roman" pitchFamily="18" charset="0"/>
              </a:rPr>
              <a:t>. Громадою сформовано </a:t>
            </a:r>
            <a:r>
              <a:rPr lang="ru-RU" sz="1600" dirty="0" err="1">
                <a:latin typeface="Times New Roman" pitchFamily="18" charset="0"/>
                <a:cs typeface="Times New Roman" pitchFamily="18" charset="0"/>
              </a:rPr>
              <a:t>пропозиції</a:t>
            </a:r>
            <a:r>
              <a:rPr lang="ru-RU" sz="1600" dirty="0">
                <a:latin typeface="Times New Roman" pitchFamily="18" charset="0"/>
                <a:cs typeface="Times New Roman" pitchFamily="18" charset="0"/>
              </a:rPr>
              <a:t> до </a:t>
            </a:r>
            <a:r>
              <a:rPr lang="ru-RU" sz="1600" dirty="0" err="1">
                <a:latin typeface="Times New Roman" pitchFamily="18" charset="0"/>
                <a:cs typeface="Times New Roman" pitchFamily="18" charset="0"/>
              </a:rPr>
              <a:t>розробки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Стратегії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ветеранської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політики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Луганської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області</a:t>
            </a:r>
            <a:r>
              <a:rPr lang="ru-RU" sz="1600" dirty="0">
                <a:latin typeface="Times New Roman" pitchFamily="18" charset="0"/>
                <a:cs typeface="Times New Roman" pitchFamily="18" charset="0"/>
              </a:rPr>
              <a:t>.</a:t>
            </a:r>
          </a:p>
          <a:p>
            <a:pPr algn="just"/>
            <a:r>
              <a:rPr lang="ru-RU" sz="1600" dirty="0">
                <a:latin typeface="Times New Roman" pitchFamily="18" charset="0"/>
                <a:cs typeface="Times New Roman" pitchFamily="18" charset="0"/>
              </a:rPr>
              <a:t>  </a:t>
            </a:r>
            <a:r>
              <a:rPr lang="ru-RU" sz="1600" b="1" dirty="0" err="1">
                <a:latin typeface="Times New Roman" pitchFamily="18" charset="0"/>
                <a:cs typeface="Times New Roman" pitchFamily="18" charset="0"/>
              </a:rPr>
              <a:t>Пріорітетні</a:t>
            </a:r>
            <a:r>
              <a:rPr lang="ru-RU" sz="1600" b="1" dirty="0">
                <a:latin typeface="Times New Roman" pitchFamily="18" charset="0"/>
                <a:cs typeface="Times New Roman" pitchFamily="18" charset="0"/>
              </a:rPr>
              <a:t> напрямки </a:t>
            </a:r>
            <a:r>
              <a:rPr lang="ru-RU" sz="1600" b="1" dirty="0" err="1">
                <a:latin typeface="Times New Roman" pitchFamily="18" charset="0"/>
                <a:cs typeface="Times New Roman" pitchFamily="18" charset="0"/>
              </a:rPr>
              <a:t>робити</a:t>
            </a:r>
            <a:r>
              <a:rPr lang="ru-RU" sz="1600" b="1" dirty="0">
                <a:latin typeface="Times New Roman" pitchFamily="18" charset="0"/>
                <a:cs typeface="Times New Roman" pitchFamily="18" charset="0"/>
              </a:rPr>
              <a:t> з ветеранами.</a:t>
            </a:r>
          </a:p>
          <a:p>
            <a:pPr marL="342900" indent="-342900" algn="just">
              <a:buAutoNum type="arabicPeriod"/>
            </a:pPr>
            <a:r>
              <a:rPr lang="ru-RU" sz="1600" dirty="0" err="1">
                <a:solidFill>
                  <a:srgbClr val="FF0000"/>
                </a:solidFill>
                <a:latin typeface="Times New Roman" pitchFamily="18" charset="0"/>
                <a:cs typeface="Times New Roman" pitchFamily="18" charset="0"/>
              </a:rPr>
              <a:t>Комунікація</a:t>
            </a:r>
            <a:r>
              <a:rPr lang="ru-RU" sz="1600" dirty="0">
                <a:solidFill>
                  <a:srgbClr val="FF0000"/>
                </a:solidFill>
                <a:latin typeface="Times New Roman" pitchFamily="18" charset="0"/>
                <a:cs typeface="Times New Roman" pitchFamily="18" charset="0"/>
              </a:rPr>
              <a:t> та </a:t>
            </a:r>
            <a:r>
              <a:rPr lang="ru-RU" sz="1600" dirty="0" err="1">
                <a:solidFill>
                  <a:srgbClr val="FF0000"/>
                </a:solidFill>
                <a:latin typeface="Times New Roman" pitchFamily="18" charset="0"/>
                <a:cs typeface="Times New Roman" pitchFamily="18" charset="0"/>
              </a:rPr>
              <a:t>згуртованість</a:t>
            </a:r>
            <a:r>
              <a:rPr lang="ru-RU" sz="1600" dirty="0">
                <a:solidFill>
                  <a:srgbClr val="FF0000"/>
                </a:solidFill>
                <a:latin typeface="Times New Roman" pitchFamily="18" charset="0"/>
                <a:cs typeface="Times New Roman" pitchFamily="18" charset="0"/>
              </a:rPr>
              <a:t> </a:t>
            </a:r>
            <a:r>
              <a:rPr lang="ru-RU" sz="1600" dirty="0">
                <a:latin typeface="Times New Roman" pitchFamily="18" charset="0"/>
                <a:cs typeface="Times New Roman" pitchFamily="18" charset="0"/>
              </a:rPr>
              <a:t>: </a:t>
            </a:r>
          </a:p>
          <a:p>
            <a:pPr marL="342900" indent="-342900" algn="just"/>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визначення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кількості</a:t>
            </a:r>
            <a:r>
              <a:rPr lang="ru-RU" sz="1600" dirty="0">
                <a:latin typeface="Times New Roman" pitchFamily="18" charset="0"/>
                <a:cs typeface="Times New Roman" pitchFamily="18" charset="0"/>
              </a:rPr>
              <a:t>, персонального складу, </a:t>
            </a:r>
            <a:r>
              <a:rPr lang="ru-RU" sz="1600" dirty="0" err="1">
                <a:latin typeface="Times New Roman" pitchFamily="18" charset="0"/>
                <a:cs typeface="Times New Roman" pitchFamily="18" charset="0"/>
              </a:rPr>
              <a:t>категорійності</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місця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перебування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ветеранів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громади</a:t>
            </a:r>
            <a:r>
              <a:rPr lang="ru-RU" sz="1600" dirty="0">
                <a:latin typeface="Times New Roman" pitchFamily="18" charset="0"/>
                <a:cs typeface="Times New Roman" pitchFamily="18" charset="0"/>
              </a:rPr>
              <a:t>;</a:t>
            </a:r>
          </a:p>
          <a:p>
            <a:pPr marL="342900" indent="-342900" algn="just"/>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організація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зустрічей</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онлайн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опитувань</a:t>
            </a:r>
            <a:r>
              <a:rPr lang="ru-RU" sz="1600" dirty="0">
                <a:latin typeface="Times New Roman" pitchFamily="18" charset="0"/>
                <a:cs typeface="Times New Roman" pitchFamily="18" charset="0"/>
              </a:rPr>
              <a:t> (чат-бот), </a:t>
            </a:r>
            <a:r>
              <a:rPr lang="ru-RU" sz="1600" dirty="0" err="1">
                <a:latin typeface="Times New Roman" pitchFamily="18" charset="0"/>
                <a:cs typeface="Times New Roman" pitchFamily="18" charset="0"/>
              </a:rPr>
              <a:t>телефонних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гарячих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ліній</a:t>
            </a:r>
            <a:r>
              <a:rPr lang="ru-RU" sz="1600" dirty="0">
                <a:latin typeface="Times New Roman" pitchFamily="18" charset="0"/>
                <a:cs typeface="Times New Roman" pitchFamily="18" charset="0"/>
              </a:rPr>
              <a:t>» для </a:t>
            </a:r>
            <a:r>
              <a:rPr lang="ru-RU" sz="1600" dirty="0" err="1">
                <a:latin typeface="Times New Roman" pitchFamily="18" charset="0"/>
                <a:cs typeface="Times New Roman" pitchFamily="18" charset="0"/>
              </a:rPr>
              <a:t>визначення</a:t>
            </a:r>
            <a:r>
              <a:rPr lang="ru-RU" sz="1600" dirty="0">
                <a:latin typeface="Times New Roman" pitchFamily="18" charset="0"/>
                <a:cs typeface="Times New Roman" pitchFamily="18" charset="0"/>
              </a:rPr>
              <a:t> потреб </a:t>
            </a:r>
            <a:r>
              <a:rPr lang="ru-RU" sz="1600" dirty="0" err="1">
                <a:latin typeface="Times New Roman" pitchFamily="18" charset="0"/>
                <a:cs typeface="Times New Roman" pitchFamily="18" charset="0"/>
              </a:rPr>
              <a:t>ветеранів</a:t>
            </a:r>
            <a:r>
              <a:rPr lang="ru-RU" sz="1600" dirty="0">
                <a:latin typeface="Times New Roman" pitchFamily="18" charset="0"/>
                <a:cs typeface="Times New Roman" pitchFamily="18" charset="0"/>
              </a:rPr>
              <a:t>;</a:t>
            </a:r>
          </a:p>
          <a:p>
            <a:pPr marL="342900" indent="-342900" algn="just"/>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надання</a:t>
            </a:r>
            <a:r>
              <a:rPr lang="ru-RU" sz="1600" dirty="0">
                <a:latin typeface="Times New Roman" pitchFamily="18" charset="0"/>
                <a:cs typeface="Times New Roman" pitchFamily="18" charset="0"/>
              </a:rPr>
              <a:t> офлайн та онлайн </a:t>
            </a:r>
            <a:r>
              <a:rPr lang="ru-RU" sz="1600" dirty="0" err="1">
                <a:latin typeface="Times New Roman" pitchFamily="18" charset="0"/>
                <a:cs typeface="Times New Roman" pitchFamily="18" charset="0"/>
              </a:rPr>
              <a:t>консультацій</a:t>
            </a:r>
            <a:r>
              <a:rPr lang="ru-RU" sz="1600" dirty="0">
                <a:latin typeface="Times New Roman" pitchFamily="18" charset="0"/>
                <a:cs typeface="Times New Roman" pitchFamily="18" charset="0"/>
              </a:rPr>
              <a:t> для </a:t>
            </a:r>
            <a:r>
              <a:rPr lang="ru-RU" sz="1600" dirty="0" err="1">
                <a:latin typeface="Times New Roman" pitchFamily="18" charset="0"/>
                <a:cs typeface="Times New Roman" pitchFamily="18" charset="0"/>
              </a:rPr>
              <a:t>вирішення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організаційних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соціальних</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правових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питань</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ветеранів</a:t>
            </a:r>
            <a:r>
              <a:rPr lang="ru-RU" sz="1600" dirty="0">
                <a:latin typeface="Times New Roman" pitchFamily="18" charset="0"/>
                <a:cs typeface="Times New Roman" pitchFamily="18" charset="0"/>
              </a:rPr>
              <a:t>;</a:t>
            </a:r>
          </a:p>
          <a:p>
            <a:pPr marL="342900" indent="-342900" algn="just"/>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створення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ветеранських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просторів</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спільнот</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асоціації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спілки</a:t>
            </a:r>
            <a:r>
              <a:rPr lang="ru-RU" sz="1600" dirty="0">
                <a:latin typeface="Times New Roman" pitchFamily="18" charset="0"/>
                <a:cs typeface="Times New Roman" pitchFamily="18" charset="0"/>
              </a:rPr>
              <a:t>, клуби, </a:t>
            </a:r>
            <a:r>
              <a:rPr lang="ru-RU" sz="1600" dirty="0" err="1">
                <a:latin typeface="Times New Roman" pitchFamily="18" charset="0"/>
                <a:cs typeface="Times New Roman" pitchFamily="18" charset="0"/>
              </a:rPr>
              <a:t>хаби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центри</a:t>
            </a:r>
            <a:r>
              <a:rPr lang="ru-RU" sz="1600" dirty="0">
                <a:latin typeface="Times New Roman" pitchFamily="18" charset="0"/>
                <a:cs typeface="Times New Roman" pitchFamily="18" charset="0"/>
              </a:rPr>
              <a:t>) для </a:t>
            </a:r>
            <a:r>
              <a:rPr lang="ru-RU" sz="1600" dirty="0" err="1">
                <a:latin typeface="Times New Roman" pitchFamily="18" charset="0"/>
                <a:cs typeface="Times New Roman" pitchFamily="18" charset="0"/>
              </a:rPr>
              <a:t>обміну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досвідом</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спілкування</a:t>
            </a:r>
            <a:r>
              <a:rPr lang="ru-RU" sz="1600" dirty="0">
                <a:latin typeface="Times New Roman" pitchFamily="18" charset="0"/>
                <a:cs typeface="Times New Roman" pitchFamily="18" charset="0"/>
              </a:rPr>
              <a:t>;</a:t>
            </a:r>
          </a:p>
          <a:p>
            <a:pPr marL="342900" indent="-342900" algn="just"/>
            <a:r>
              <a:rPr lang="ru-RU" sz="1600" dirty="0">
                <a:solidFill>
                  <a:srgbClr val="FF0000"/>
                </a:solidFill>
                <a:latin typeface="Times New Roman" pitchFamily="18" charset="0"/>
                <a:cs typeface="Times New Roman" pitchFamily="18" charset="0"/>
              </a:rPr>
              <a:t>2.   </a:t>
            </a:r>
            <a:r>
              <a:rPr lang="ru-RU" sz="1600" dirty="0" err="1">
                <a:solidFill>
                  <a:srgbClr val="FF0000"/>
                </a:solidFill>
                <a:latin typeface="Times New Roman" pitchFamily="18" charset="0"/>
                <a:cs typeface="Times New Roman" pitchFamily="18" charset="0"/>
              </a:rPr>
              <a:t>Відновлення</a:t>
            </a:r>
            <a:r>
              <a:rPr lang="ru-RU" sz="1600" dirty="0">
                <a:solidFill>
                  <a:srgbClr val="FF0000"/>
                </a:solidFill>
                <a:latin typeface="Times New Roman" pitchFamily="18" charset="0"/>
                <a:cs typeface="Times New Roman" pitchFamily="18" charset="0"/>
              </a:rPr>
              <a:t> та </a:t>
            </a:r>
            <a:r>
              <a:rPr lang="ru-RU" sz="1600" dirty="0" err="1">
                <a:solidFill>
                  <a:srgbClr val="FF0000"/>
                </a:solidFill>
                <a:latin typeface="Times New Roman" pitchFamily="18" charset="0"/>
                <a:cs typeface="Times New Roman" pitchFamily="18" charset="0"/>
              </a:rPr>
              <a:t>реабілітація</a:t>
            </a:r>
            <a:r>
              <a:rPr lang="ru-RU" sz="1600" dirty="0">
                <a:solidFill>
                  <a:srgbClr val="FF0000"/>
                </a:solidFill>
                <a:latin typeface="Times New Roman" pitchFamily="18" charset="0"/>
                <a:cs typeface="Times New Roman" pitchFamily="18" charset="0"/>
              </a:rPr>
              <a:t> </a:t>
            </a:r>
            <a:r>
              <a:rPr lang="ru-RU" sz="1600" dirty="0" err="1">
                <a:solidFill>
                  <a:srgbClr val="FF0000"/>
                </a:solidFill>
                <a:latin typeface="Times New Roman" pitchFamily="18" charset="0"/>
                <a:cs typeface="Times New Roman" pitchFamily="18" charset="0"/>
              </a:rPr>
              <a:t>ветеранів</a:t>
            </a:r>
            <a:r>
              <a:rPr lang="ru-RU" sz="1600" dirty="0">
                <a:latin typeface="Times New Roman" pitchFamily="18" charset="0"/>
                <a:cs typeface="Times New Roman" pitchFamily="18" charset="0"/>
              </a:rPr>
              <a:t>:</a:t>
            </a:r>
          </a:p>
          <a:p>
            <a:pPr marL="342900" indent="-342900" algn="just"/>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створення</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розширення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спеціалізованих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закладів</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установ</a:t>
            </a:r>
            <a:r>
              <a:rPr lang="ru-RU" sz="1600" dirty="0">
                <a:latin typeface="Times New Roman" pitchFamily="18" charset="0"/>
                <a:cs typeface="Times New Roman" pitchFamily="18" charset="0"/>
              </a:rPr>
              <a:t> для </a:t>
            </a:r>
            <a:r>
              <a:rPr lang="ru-RU" sz="1600" dirty="0" err="1">
                <a:latin typeface="Times New Roman" pitchFamily="18" charset="0"/>
                <a:cs typeface="Times New Roman" pitchFamily="18" charset="0"/>
              </a:rPr>
              <a:t>відновлення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фізичного</a:t>
            </a:r>
            <a:r>
              <a:rPr lang="ru-RU" sz="1600" dirty="0">
                <a:latin typeface="Times New Roman" pitchFamily="18" charset="0"/>
                <a:cs typeface="Times New Roman" pitchFamily="18" charset="0"/>
              </a:rPr>
              <a:t> та ментального здоров</a:t>
            </a:r>
            <a:r>
              <a:rPr lang="en-US" sz="1600" dirty="0">
                <a:latin typeface="Times New Roman" pitchFamily="18" charset="0"/>
                <a:cs typeface="Times New Roman" pitchFamily="18" charset="0"/>
              </a:rPr>
              <a:t>’</a:t>
            </a:r>
            <a:r>
              <a:rPr lang="ru-RU" sz="1600" dirty="0">
                <a:latin typeface="Times New Roman" pitchFamily="18" charset="0"/>
                <a:cs typeface="Times New Roman" pitchFamily="18" charset="0"/>
              </a:rPr>
              <a:t>я;</a:t>
            </a:r>
          </a:p>
          <a:p>
            <a:pPr marL="342900" indent="-342900" algn="just"/>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впровадження</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долучення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ветеранів</a:t>
            </a:r>
            <a:r>
              <a:rPr lang="ru-RU" sz="1600" dirty="0">
                <a:latin typeface="Times New Roman" pitchFamily="18" charset="0"/>
                <a:cs typeface="Times New Roman" pitchFamily="18" charset="0"/>
              </a:rPr>
              <a:t> до </a:t>
            </a:r>
            <a:r>
              <a:rPr lang="ru-RU" sz="1600" dirty="0" err="1">
                <a:latin typeface="Times New Roman" pitchFamily="18" charset="0"/>
                <a:cs typeface="Times New Roman" pitchFamily="18" charset="0"/>
              </a:rPr>
              <a:t>програм</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реабілітації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профілактичного</a:t>
            </a:r>
            <a:r>
              <a:rPr lang="ru-RU" sz="1600" dirty="0">
                <a:latin typeface="Times New Roman" pitchFamily="18" charset="0"/>
                <a:cs typeface="Times New Roman" pitchFamily="18" charset="0"/>
              </a:rPr>
              <a:t> та санаторного </a:t>
            </a:r>
            <a:r>
              <a:rPr lang="ru-RU" sz="1600" dirty="0" err="1">
                <a:latin typeface="Times New Roman" pitchFamily="18" charset="0"/>
                <a:cs typeface="Times New Roman" pitchFamily="18" charset="0"/>
              </a:rPr>
              <a:t>оздоровлення</a:t>
            </a:r>
            <a:r>
              <a:rPr lang="ru-RU" sz="1600" dirty="0">
                <a:latin typeface="Times New Roman" pitchFamily="18" charset="0"/>
                <a:cs typeface="Times New Roman" pitchFamily="18" charset="0"/>
              </a:rPr>
              <a:t>;</a:t>
            </a:r>
          </a:p>
          <a:p>
            <a:pPr marL="342900" indent="-342900" algn="just"/>
            <a:r>
              <a:rPr lang="ru-RU" sz="1600" dirty="0">
                <a:latin typeface="Times New Roman" pitchFamily="18" charset="0"/>
                <a:cs typeface="Times New Roman" pitchFamily="18" charset="0"/>
              </a:rPr>
              <a:t> - </a:t>
            </a:r>
            <a:r>
              <a:rPr lang="ru-RU" sz="1600" dirty="0" err="1">
                <a:latin typeface="Times New Roman" pitchFamily="18" charset="0"/>
                <a:cs typeface="Times New Roman" pitchFamily="18" charset="0"/>
              </a:rPr>
              <a:t>впровадження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програм</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фінансової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допомоги</a:t>
            </a:r>
            <a:r>
              <a:rPr lang="ru-RU" sz="1600" dirty="0">
                <a:latin typeface="Times New Roman" pitchFamily="18" charset="0"/>
                <a:cs typeface="Times New Roman" pitchFamily="18" charset="0"/>
              </a:rPr>
              <a:t> ветеранам на </a:t>
            </a:r>
            <a:r>
              <a:rPr lang="ru-RU" sz="1600" dirty="0" err="1">
                <a:latin typeface="Times New Roman" pitchFamily="18" charset="0"/>
                <a:cs typeface="Times New Roman" pitchFamily="18" charset="0"/>
              </a:rPr>
              <a:t>протезування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стоматологію</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подолання</a:t>
            </a:r>
            <a:r>
              <a:rPr lang="ru-RU" sz="1600" dirty="0">
                <a:latin typeface="Times New Roman" pitchFamily="18" charset="0"/>
                <a:cs typeface="Times New Roman" pitchFamily="18" charset="0"/>
              </a:rPr>
              <a:t>  проблем </a:t>
            </a:r>
            <a:r>
              <a:rPr lang="ru-RU" sz="1600" dirty="0" err="1">
                <a:latin typeface="Times New Roman" pitchFamily="18" charset="0"/>
                <a:cs typeface="Times New Roman" pitchFamily="18" charset="0"/>
              </a:rPr>
              <a:t>інклюзій</a:t>
            </a:r>
            <a:r>
              <a:rPr lang="ru-RU" sz="1600" dirty="0">
                <a:latin typeface="Times New Roman" pitchFamily="18" charset="0"/>
                <a:cs typeface="Times New Roman" pitchFamily="18" charset="0"/>
              </a:rPr>
              <a:t>.</a:t>
            </a:r>
          </a:p>
          <a:p>
            <a:pPr marL="342900" indent="-342900" algn="just"/>
            <a:endParaRPr lang="ru-RU" sz="1600" dirty="0">
              <a:latin typeface="Times New Roman" pitchFamily="18" charset="0"/>
              <a:cs typeface="Times New Roman" pitchFamily="18" charset="0"/>
            </a:endParaRPr>
          </a:p>
        </p:txBody>
      </p:sp>
      <p:pic>
        <p:nvPicPr>
          <p:cNvPr id="2" name="Рисунок 1">
            <a:extLst>
              <a:ext uri="{FF2B5EF4-FFF2-40B4-BE49-F238E27FC236}">
                <a16:creationId xmlns:a16="http://schemas.microsoft.com/office/drawing/2014/main" id="{7848A403-A57F-4871-9885-A52887328286}"/>
              </a:ext>
            </a:extLst>
          </p:cNvPr>
          <p:cNvPicPr>
            <a:picLocks noChangeAspect="1"/>
          </p:cNvPicPr>
          <p:nvPr/>
        </p:nvPicPr>
        <p:blipFill>
          <a:blip r:embed="rId2"/>
          <a:stretch>
            <a:fillRect/>
          </a:stretch>
        </p:blipFill>
        <p:spPr>
          <a:xfrm>
            <a:off x="6530340" y="5303520"/>
            <a:ext cx="3139109" cy="1283547"/>
          </a:xfrm>
          <a:prstGeom prst="rect">
            <a:avLst/>
          </a:prstGeom>
        </p:spPr>
      </p:pic>
      <p:pic>
        <p:nvPicPr>
          <p:cNvPr id="4" name="Рисунок 3">
            <a:extLst>
              <a:ext uri="{FF2B5EF4-FFF2-40B4-BE49-F238E27FC236}">
                <a16:creationId xmlns:a16="http://schemas.microsoft.com/office/drawing/2014/main" id="{1E941C24-1E53-46AA-8675-79BD5190DFCD}"/>
              </a:ext>
            </a:extLst>
          </p:cNvPr>
          <p:cNvPicPr>
            <a:picLocks noChangeAspect="1"/>
          </p:cNvPicPr>
          <p:nvPr/>
        </p:nvPicPr>
        <p:blipFill>
          <a:blip r:embed="rId3"/>
          <a:stretch>
            <a:fillRect/>
          </a:stretch>
        </p:blipFill>
        <p:spPr>
          <a:xfrm>
            <a:off x="1611935" y="5242462"/>
            <a:ext cx="2838145" cy="1443239"/>
          </a:xfrm>
          <a:prstGeom prst="rect">
            <a:avLst/>
          </a:prstGeom>
        </p:spPr>
      </p:pic>
    </p:spTree>
    <p:extLst>
      <p:ext uri="{BB962C8B-B14F-4D97-AF65-F5344CB8AC3E}">
        <p14:creationId xmlns:p14="http://schemas.microsoft.com/office/powerpoint/2010/main" val="3249771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F7C7E93-3576-42C8-8DA5-2B742A5EA6CF}"/>
              </a:ext>
            </a:extLst>
          </p:cNvPr>
          <p:cNvSpPr/>
          <p:nvPr/>
        </p:nvSpPr>
        <p:spPr>
          <a:xfrm>
            <a:off x="546671" y="341789"/>
            <a:ext cx="10963922" cy="6194003"/>
          </a:xfrm>
          <a:prstGeom prst="rect">
            <a:avLst/>
          </a:prstGeom>
        </p:spPr>
        <p:txBody>
          <a:bodyPr wrap="square">
            <a:spAutoFit/>
          </a:bodyPr>
          <a:lstStyle/>
          <a:p>
            <a:pPr marL="342900" indent="-342900" algn="just"/>
            <a:r>
              <a:rPr lang="ru-RU" dirty="0">
                <a:solidFill>
                  <a:srgbClr val="FF0000"/>
                </a:solidFill>
                <a:latin typeface="Times New Roman" pitchFamily="18" charset="0"/>
                <a:cs typeface="Times New Roman" pitchFamily="18" charset="0"/>
              </a:rPr>
              <a:t>3.   </a:t>
            </a:r>
            <a:r>
              <a:rPr lang="ru-RU" dirty="0" err="1">
                <a:solidFill>
                  <a:srgbClr val="FF0000"/>
                </a:solidFill>
                <a:latin typeface="Times New Roman" pitchFamily="18" charset="0"/>
                <a:cs typeface="Times New Roman" pitchFamily="18" charset="0"/>
              </a:rPr>
              <a:t>Інтеграція</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ветеранів</a:t>
            </a:r>
            <a:r>
              <a:rPr lang="ru-RU" dirty="0">
                <a:solidFill>
                  <a:srgbClr val="FF0000"/>
                </a:solidFill>
                <a:latin typeface="Times New Roman" pitchFamily="18" charset="0"/>
                <a:cs typeface="Times New Roman" pitchFamily="18" charset="0"/>
              </a:rPr>
              <a:t> в </a:t>
            </a:r>
            <a:r>
              <a:rPr lang="ru-RU" dirty="0" err="1">
                <a:solidFill>
                  <a:srgbClr val="FF0000"/>
                </a:solidFill>
                <a:latin typeface="Times New Roman" pitchFamily="18" charset="0"/>
                <a:cs typeface="Times New Roman" pitchFamily="18" charset="0"/>
              </a:rPr>
              <a:t>цивільне</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життя</a:t>
            </a:r>
            <a:r>
              <a:rPr lang="ru-RU" dirty="0">
                <a:solidFill>
                  <a:srgbClr val="FF0000"/>
                </a:solidFill>
                <a:latin typeface="Times New Roman" pitchFamily="18" charset="0"/>
                <a:cs typeface="Times New Roman" pitchFamily="18" charset="0"/>
              </a:rPr>
              <a:t>:</a:t>
            </a:r>
          </a:p>
          <a:p>
            <a:pPr marL="342900" indent="-342900" algn="just"/>
            <a:r>
              <a:rPr lang="ru-RU" dirty="0">
                <a:latin typeface="Times New Roman" pitchFamily="18" charset="0"/>
                <a:cs typeface="Times New Roman" pitchFamily="18" charset="0"/>
              </a:rPr>
              <a:t> -  </a:t>
            </a:r>
            <a:r>
              <a:rPr lang="ru-RU" dirty="0" err="1">
                <a:latin typeface="Times New Roman" pitchFamily="18" charset="0"/>
                <a:cs typeface="Times New Roman" pitchFamily="18" charset="0"/>
              </a:rPr>
              <a:t>залучення</a:t>
            </a:r>
            <a:r>
              <a:rPr lang="ru-RU" dirty="0">
                <a:latin typeface="Times New Roman" pitchFamily="18" charset="0"/>
                <a:cs typeface="Times New Roman" pitchFamily="18" charset="0"/>
              </a:rPr>
              <a:t> до </a:t>
            </a:r>
            <a:r>
              <a:rPr lang="ru-RU" dirty="0" err="1">
                <a:latin typeface="Times New Roman" pitchFamily="18" charset="0"/>
                <a:cs typeface="Times New Roman" pitchFamily="18" charset="0"/>
              </a:rPr>
              <a:t>громадських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ініціатив</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публічних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заходів</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громади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спортивні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культурні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просвітницько-виховні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тощо</a:t>
            </a:r>
            <a:r>
              <a:rPr lang="ru-RU" dirty="0">
                <a:latin typeface="Times New Roman" pitchFamily="18" charset="0"/>
                <a:cs typeface="Times New Roman" pitchFamily="18" charset="0"/>
              </a:rPr>
              <a:t>) ;</a:t>
            </a:r>
          </a:p>
          <a:p>
            <a:pPr marL="342900" indent="-342900" algn="just"/>
            <a:r>
              <a:rPr lang="ru-RU" dirty="0">
                <a:latin typeface="Times New Roman" pitchFamily="18" charset="0"/>
                <a:cs typeface="Times New Roman" pitchFamily="18" charset="0"/>
              </a:rPr>
              <a:t> -  </a:t>
            </a:r>
            <a:r>
              <a:rPr lang="uk-UA" dirty="0">
                <a:latin typeface="Times New Roman" pitchFamily="18" charset="0"/>
                <a:cs typeface="Times New Roman" pitchFamily="18" charset="0"/>
              </a:rPr>
              <a:t>визначення навичок та побажань для самореалізації ветеранів, узагальнення пропозицій та створення можливостей;</a:t>
            </a:r>
          </a:p>
          <a:p>
            <a:pPr marL="342900" indent="-342900" algn="just"/>
            <a:r>
              <a:rPr lang="uk-UA" dirty="0">
                <a:latin typeface="Times New Roman" pitchFamily="18" charset="0"/>
                <a:cs typeface="Times New Roman" pitchFamily="18" charset="0"/>
              </a:rPr>
              <a:t> -  впровадження навчальних та адаптивних програм </a:t>
            </a:r>
            <a:r>
              <a:rPr lang="uk-UA" dirty="0" err="1">
                <a:latin typeface="Times New Roman" pitchFamily="18" charset="0"/>
                <a:cs typeface="Times New Roman" pitchFamily="18" charset="0"/>
              </a:rPr>
              <a:t>профнавчання</a:t>
            </a:r>
            <a:r>
              <a:rPr lang="uk-UA" dirty="0">
                <a:latin typeface="Times New Roman" pitchFamily="18" charset="0"/>
                <a:cs typeface="Times New Roman" pitchFamily="18" charset="0"/>
              </a:rPr>
              <a:t> та </a:t>
            </a:r>
            <a:r>
              <a:rPr lang="uk-UA" dirty="0" err="1">
                <a:latin typeface="Times New Roman" pitchFamily="18" charset="0"/>
                <a:cs typeface="Times New Roman" pitchFamily="18" charset="0"/>
              </a:rPr>
              <a:t>профорієнтаціії</a:t>
            </a:r>
            <a:r>
              <a:rPr lang="uk-UA" dirty="0">
                <a:latin typeface="Times New Roman" pitchFamily="18" charset="0"/>
                <a:cs typeface="Times New Roman" pitchFamily="18" charset="0"/>
              </a:rPr>
              <a:t> (в залежності від можливостей);</a:t>
            </a:r>
          </a:p>
          <a:p>
            <a:pPr marL="342900" indent="-342900" algn="just"/>
            <a:r>
              <a:rPr lang="uk-UA" dirty="0">
                <a:latin typeface="Times New Roman" pitchFamily="18" charset="0"/>
                <a:cs typeface="Times New Roman" pitchFamily="18" charset="0"/>
              </a:rPr>
              <a:t> -  методологічна допомога у відкритті власної справи та долучення до участі в програмах грантової підтримки бізнесу;</a:t>
            </a:r>
          </a:p>
          <a:p>
            <a:pPr marL="342900" indent="-342900" algn="just"/>
            <a:r>
              <a:rPr lang="uk-UA" dirty="0">
                <a:latin typeface="Times New Roman" pitchFamily="18" charset="0"/>
                <a:cs typeface="Times New Roman" pitchFamily="18" charset="0"/>
              </a:rPr>
              <a:t> -  </a:t>
            </a:r>
            <a:r>
              <a:rPr lang="ru-RU" dirty="0" err="1">
                <a:latin typeface="Times New Roman" pitchFamily="18" charset="0"/>
                <a:cs typeface="Times New Roman" pitchFamily="18" charset="0"/>
              </a:rPr>
              <a:t>створення</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належних</a:t>
            </a:r>
            <a:r>
              <a:rPr lang="ru-RU" dirty="0">
                <a:latin typeface="Times New Roman" pitchFamily="18" charset="0"/>
                <a:cs typeface="Times New Roman" pitchFamily="18" charset="0"/>
              </a:rPr>
              <a:t> умов на </a:t>
            </a:r>
            <a:r>
              <a:rPr lang="ru-RU" dirty="0" err="1">
                <a:latin typeface="Times New Roman" pitchFamily="18" charset="0"/>
                <a:cs typeface="Times New Roman" pitchFamily="18" charset="0"/>
              </a:rPr>
              <a:t>робочому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місці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безбар</a:t>
            </a:r>
            <a:r>
              <a:rPr lang="en-US" dirty="0">
                <a:latin typeface="Times New Roman" pitchFamily="18" charset="0"/>
                <a:cs typeface="Times New Roman" pitchFamily="18" charset="0"/>
              </a:rPr>
              <a:t>’</a:t>
            </a:r>
            <a:r>
              <a:rPr lang="ru-RU" dirty="0" err="1">
                <a:latin typeface="Times New Roman" pitchFamily="18" charset="0"/>
                <a:cs typeface="Times New Roman" pitchFamily="18" charset="0"/>
              </a:rPr>
              <a:t>єрність</a:t>
            </a:r>
            <a:r>
              <a:rPr lang="ru-RU" dirty="0">
                <a:latin typeface="Times New Roman" pitchFamily="18" charset="0"/>
                <a:cs typeface="Times New Roman" pitchFamily="18" charset="0"/>
              </a:rPr>
              <a:t>) та </a:t>
            </a:r>
            <a:r>
              <a:rPr lang="ru-RU" dirty="0" err="1">
                <a:latin typeface="Times New Roman" pitchFamily="18" charset="0"/>
                <a:cs typeface="Times New Roman" pitchFamily="18" charset="0"/>
              </a:rPr>
              <a:t>психоемоційного</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клімату</a:t>
            </a:r>
            <a:r>
              <a:rPr lang="ru-RU" dirty="0">
                <a:latin typeface="Times New Roman" pitchFamily="18" charset="0"/>
                <a:cs typeface="Times New Roman" pitchFamily="18" charset="0"/>
              </a:rPr>
              <a:t> в </a:t>
            </a:r>
            <a:r>
              <a:rPr lang="ru-RU" dirty="0" err="1">
                <a:latin typeface="Times New Roman" pitchFamily="18" charset="0"/>
                <a:cs typeface="Times New Roman" pitchFamily="18" charset="0"/>
              </a:rPr>
              <a:t>колективі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наставництво</a:t>
            </a:r>
            <a:r>
              <a:rPr lang="ru-RU" dirty="0">
                <a:latin typeface="Times New Roman" pitchFamily="18" charset="0"/>
                <a:cs typeface="Times New Roman" pitchFamily="18" charset="0"/>
              </a:rPr>
              <a:t>;</a:t>
            </a:r>
          </a:p>
          <a:p>
            <a:pPr marL="342900" indent="-342900" algn="just"/>
            <a:r>
              <a:rPr lang="ru-RU" dirty="0">
                <a:latin typeface="Times New Roman" pitchFamily="18" charset="0"/>
                <a:cs typeface="Times New Roman" pitchFamily="18" charset="0"/>
              </a:rPr>
              <a:t> </a:t>
            </a:r>
            <a:r>
              <a:rPr lang="ru-RU" dirty="0">
                <a:solidFill>
                  <a:srgbClr val="FF0000"/>
                </a:solidFill>
                <a:latin typeface="Times New Roman" pitchFamily="18" charset="0"/>
                <a:cs typeface="Times New Roman" pitchFamily="18" charset="0"/>
              </a:rPr>
              <a:t>4</a:t>
            </a:r>
            <a:r>
              <a:rPr lang="ru-RU" b="1" dirty="0">
                <a:solidFill>
                  <a:srgbClr val="FF0000"/>
                </a:solidFill>
                <a:latin typeface="Times New Roman" pitchFamily="18" charset="0"/>
                <a:cs typeface="Times New Roman" pitchFamily="18" charset="0"/>
              </a:rPr>
              <a:t>.</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Вшанування</a:t>
            </a:r>
            <a:r>
              <a:rPr lang="ru-RU" dirty="0">
                <a:solidFill>
                  <a:srgbClr val="FF0000"/>
                </a:solidFill>
                <a:latin typeface="Times New Roman" pitchFamily="18" charset="0"/>
                <a:cs typeface="Times New Roman" pitchFamily="18" charset="0"/>
              </a:rPr>
              <a:t> та </a:t>
            </a:r>
            <a:r>
              <a:rPr lang="ru-RU" dirty="0" err="1">
                <a:solidFill>
                  <a:srgbClr val="FF0000"/>
                </a:solidFill>
                <a:latin typeface="Times New Roman" pitchFamily="18" charset="0"/>
                <a:cs typeface="Times New Roman" pitchFamily="18" charset="0"/>
              </a:rPr>
              <a:t>зворотній</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зв</a:t>
            </a:r>
            <a:r>
              <a:rPr lang="en-US" dirty="0">
                <a:solidFill>
                  <a:srgbClr val="FF0000"/>
                </a:solidFill>
                <a:latin typeface="Times New Roman" pitchFamily="18" charset="0"/>
                <a:cs typeface="Times New Roman" pitchFamily="18" charset="0"/>
              </a:rPr>
              <a:t>’</a:t>
            </a:r>
            <a:r>
              <a:rPr lang="ru-RU" dirty="0" err="1">
                <a:solidFill>
                  <a:srgbClr val="FF0000"/>
                </a:solidFill>
                <a:latin typeface="Times New Roman" pitchFamily="18" charset="0"/>
                <a:cs typeface="Times New Roman" pitchFamily="18" charset="0"/>
              </a:rPr>
              <a:t>язок</a:t>
            </a:r>
            <a:r>
              <a:rPr lang="ru-RU" dirty="0">
                <a:solidFill>
                  <a:srgbClr val="FF0000"/>
                </a:solidFill>
                <a:latin typeface="Times New Roman" pitchFamily="18" charset="0"/>
                <a:cs typeface="Times New Roman" pitchFamily="18" charset="0"/>
              </a:rPr>
              <a:t> з ветераном (</a:t>
            </a:r>
            <a:r>
              <a:rPr lang="ru-RU" dirty="0" err="1">
                <a:solidFill>
                  <a:srgbClr val="FF0000"/>
                </a:solidFill>
                <a:latin typeface="Times New Roman" pitchFamily="18" charset="0"/>
                <a:cs typeface="Times New Roman" pitchFamily="18" charset="0"/>
              </a:rPr>
              <a:t>аналіз</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ефективності</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впроваджених</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ініціатив</a:t>
            </a:r>
            <a:r>
              <a:rPr lang="ru-RU" dirty="0">
                <a:solidFill>
                  <a:srgbClr val="FF0000"/>
                </a:solidFill>
                <a:latin typeface="Times New Roman" pitchFamily="18" charset="0"/>
                <a:cs typeface="Times New Roman" pitchFamily="18" charset="0"/>
              </a:rPr>
              <a:t> та </a:t>
            </a:r>
            <a:r>
              <a:rPr lang="ru-RU" dirty="0" err="1">
                <a:solidFill>
                  <a:srgbClr val="FF0000"/>
                </a:solidFill>
                <a:latin typeface="Times New Roman" pitchFamily="18" charset="0"/>
                <a:cs typeface="Times New Roman" pitchFamily="18" charset="0"/>
              </a:rPr>
              <a:t>їх</a:t>
            </a:r>
            <a:r>
              <a:rPr lang="ru-RU" dirty="0">
                <a:solidFill>
                  <a:srgbClr val="FF0000"/>
                </a:solidFill>
                <a:latin typeface="Times New Roman" pitchFamily="18" charset="0"/>
                <a:cs typeface="Times New Roman" pitchFamily="18" charset="0"/>
              </a:rPr>
              <a:t> </a:t>
            </a:r>
            <a:r>
              <a:rPr lang="ru-RU" dirty="0" err="1">
                <a:solidFill>
                  <a:srgbClr val="FF0000"/>
                </a:solidFill>
                <a:latin typeface="Times New Roman" pitchFamily="18" charset="0"/>
                <a:cs typeface="Times New Roman" pitchFamily="18" charset="0"/>
              </a:rPr>
              <a:t>коригування</a:t>
            </a:r>
            <a:r>
              <a:rPr lang="ru-RU" dirty="0">
                <a:solidFill>
                  <a:srgbClr val="FF0000"/>
                </a:solidFill>
                <a:latin typeface="Times New Roman" pitchFamily="18" charset="0"/>
                <a:cs typeface="Times New Roman" pitchFamily="18" charset="0"/>
              </a:rPr>
              <a:t>).    </a:t>
            </a:r>
          </a:p>
          <a:p>
            <a:pPr marL="342900" indent="-342900" algn="just"/>
            <a:endParaRPr lang="ru-RU" sz="1000" dirty="0">
              <a:latin typeface="Times New Roman" pitchFamily="18" charset="0"/>
              <a:ea typeface="Calibri" panose="020F0502020204030204" pitchFamily="34" charset="0"/>
              <a:cs typeface="Times New Roman" pitchFamily="18" charset="0"/>
            </a:endParaRPr>
          </a:p>
          <a:p>
            <a:pPr marL="342900" indent="-342900" algn="just"/>
            <a:endParaRPr lang="ru-RU" sz="1000" dirty="0">
              <a:latin typeface="Arial" panose="020B0604020202020204" pitchFamily="34" charset="0"/>
              <a:ea typeface="Calibri" panose="020F0502020204030204" pitchFamily="34" charset="0"/>
            </a:endParaRPr>
          </a:p>
          <a:p>
            <a:pPr marL="25400" algn="just">
              <a:spcBef>
                <a:spcPts val="700"/>
              </a:spcBef>
              <a:spcAft>
                <a:spcPts val="0"/>
              </a:spcAft>
            </a:pPr>
            <a:endParaRPr lang="ru-RU" sz="1000" dirty="0">
              <a:effectLst/>
              <a:latin typeface="Arial" panose="020B0604020202020204" pitchFamily="34" charset="0"/>
              <a:ea typeface="Calibri" panose="020F0502020204030204" pitchFamily="34" charset="0"/>
            </a:endParaRPr>
          </a:p>
          <a:p>
            <a:pPr marL="25400" algn="just">
              <a:spcBef>
                <a:spcPts val="700"/>
              </a:spcBef>
              <a:spcAft>
                <a:spcPts val="0"/>
              </a:spcAft>
            </a:pPr>
            <a:endParaRPr lang="ru-RU" sz="1000" dirty="0">
              <a:latin typeface="Arial" panose="020B0604020202020204" pitchFamily="34" charset="0"/>
              <a:ea typeface="Calibri" panose="020F0502020204030204" pitchFamily="34" charset="0"/>
            </a:endParaRPr>
          </a:p>
          <a:p>
            <a:pPr marL="25400" algn="just">
              <a:spcBef>
                <a:spcPts val="700"/>
              </a:spcBef>
              <a:spcAft>
                <a:spcPts val="0"/>
              </a:spcAft>
            </a:pPr>
            <a:endParaRPr lang="ru-RU" sz="1000" dirty="0">
              <a:effectLst/>
              <a:latin typeface="Arial" panose="020B0604020202020204" pitchFamily="34" charset="0"/>
              <a:ea typeface="Calibri" panose="020F0502020204030204" pitchFamily="34" charset="0"/>
            </a:endParaRPr>
          </a:p>
          <a:p>
            <a:pPr marL="25400" algn="just">
              <a:spcBef>
                <a:spcPts val="700"/>
              </a:spcBef>
              <a:spcAft>
                <a:spcPts val="0"/>
              </a:spcAft>
            </a:pPr>
            <a:endParaRPr lang="ru-RU" sz="1000" dirty="0">
              <a:latin typeface="Arial" panose="020B0604020202020204" pitchFamily="34" charset="0"/>
              <a:ea typeface="Calibri" panose="020F0502020204030204" pitchFamily="34" charset="0"/>
            </a:endParaRPr>
          </a:p>
          <a:p>
            <a:pPr marL="25400" algn="just">
              <a:spcBef>
                <a:spcPts val="700"/>
              </a:spcBef>
              <a:spcAft>
                <a:spcPts val="0"/>
              </a:spcAft>
            </a:pPr>
            <a:endParaRPr lang="ru-RU" sz="1000" dirty="0">
              <a:effectLst/>
              <a:latin typeface="Arial" panose="020B0604020202020204" pitchFamily="34" charset="0"/>
              <a:ea typeface="Calibri" panose="020F0502020204030204" pitchFamily="34" charset="0"/>
            </a:endParaRPr>
          </a:p>
          <a:p>
            <a:pPr marL="25400" algn="just">
              <a:spcBef>
                <a:spcPts val="700"/>
              </a:spcBef>
              <a:spcAft>
                <a:spcPts val="0"/>
              </a:spcAft>
            </a:pPr>
            <a:endParaRPr lang="ru-RU" sz="1000" dirty="0">
              <a:latin typeface="Arial" panose="020B0604020202020204" pitchFamily="34" charset="0"/>
              <a:ea typeface="Calibri" panose="020F0502020204030204" pitchFamily="34" charset="0"/>
            </a:endParaRPr>
          </a:p>
          <a:p>
            <a:pPr marL="25400" algn="just">
              <a:spcBef>
                <a:spcPts val="700"/>
              </a:spcBef>
              <a:spcAft>
                <a:spcPts val="0"/>
              </a:spcAft>
            </a:pPr>
            <a:endParaRPr lang="ru-RU" sz="1000" dirty="0">
              <a:effectLst/>
              <a:latin typeface="Arial" panose="020B0604020202020204" pitchFamily="34" charset="0"/>
              <a:ea typeface="Calibri" panose="020F0502020204030204" pitchFamily="34" charset="0"/>
            </a:endParaRPr>
          </a:p>
          <a:p>
            <a:pPr marL="25400" algn="just">
              <a:spcBef>
                <a:spcPts val="700"/>
              </a:spcBef>
              <a:spcAft>
                <a:spcPts val="0"/>
              </a:spcAft>
            </a:pPr>
            <a:endParaRPr lang="ru-RU" sz="1000" dirty="0">
              <a:latin typeface="Arial" panose="020B0604020202020204" pitchFamily="34" charset="0"/>
              <a:ea typeface="Calibri" panose="020F0502020204030204" pitchFamily="34" charset="0"/>
            </a:endParaRPr>
          </a:p>
          <a:p>
            <a:pPr marL="25400" algn="just">
              <a:spcBef>
                <a:spcPts val="700"/>
              </a:spcBef>
              <a:spcAft>
                <a:spcPts val="0"/>
              </a:spcAft>
            </a:pPr>
            <a:endParaRPr lang="ru-RU" sz="1000" dirty="0">
              <a:effectLst/>
              <a:latin typeface="Arial" panose="020B0604020202020204" pitchFamily="34" charset="0"/>
              <a:ea typeface="Calibri" panose="020F0502020204030204" pitchFamily="34" charset="0"/>
            </a:endParaRPr>
          </a:p>
        </p:txBody>
      </p:sp>
      <p:pic>
        <p:nvPicPr>
          <p:cNvPr id="3" name="Рисунок 2">
            <a:extLst>
              <a:ext uri="{FF2B5EF4-FFF2-40B4-BE49-F238E27FC236}">
                <a16:creationId xmlns:a16="http://schemas.microsoft.com/office/drawing/2014/main" id="{7DB57601-E7ED-4CB6-A67F-689CB3219D18}"/>
              </a:ext>
            </a:extLst>
          </p:cNvPr>
          <p:cNvPicPr>
            <a:picLocks noChangeAspect="1"/>
          </p:cNvPicPr>
          <p:nvPr/>
        </p:nvPicPr>
        <p:blipFill>
          <a:blip r:embed="rId2"/>
          <a:stretch>
            <a:fillRect/>
          </a:stretch>
        </p:blipFill>
        <p:spPr>
          <a:xfrm>
            <a:off x="6096000" y="3892858"/>
            <a:ext cx="5416164" cy="2831977"/>
          </a:xfrm>
          <a:prstGeom prst="rect">
            <a:avLst/>
          </a:prstGeom>
        </p:spPr>
      </p:pic>
      <p:pic>
        <p:nvPicPr>
          <p:cNvPr id="4" name="Рисунок 3">
            <a:extLst>
              <a:ext uri="{FF2B5EF4-FFF2-40B4-BE49-F238E27FC236}">
                <a16:creationId xmlns:a16="http://schemas.microsoft.com/office/drawing/2014/main" id="{B2D34264-48B2-4156-8D7E-F1A9FC3F1D42}"/>
              </a:ext>
            </a:extLst>
          </p:cNvPr>
          <p:cNvPicPr>
            <a:picLocks noChangeAspect="1"/>
          </p:cNvPicPr>
          <p:nvPr/>
        </p:nvPicPr>
        <p:blipFill>
          <a:blip r:embed="rId3"/>
          <a:stretch>
            <a:fillRect/>
          </a:stretch>
        </p:blipFill>
        <p:spPr>
          <a:xfrm>
            <a:off x="897964" y="4101484"/>
            <a:ext cx="3998230" cy="2414727"/>
          </a:xfrm>
          <a:prstGeom prst="rect">
            <a:avLst/>
          </a:prstGeom>
        </p:spPr>
      </p:pic>
    </p:spTree>
    <p:extLst>
      <p:ext uri="{BB962C8B-B14F-4D97-AF65-F5344CB8AC3E}">
        <p14:creationId xmlns:p14="http://schemas.microsoft.com/office/powerpoint/2010/main" val="3485795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675503" y="702734"/>
            <a:ext cx="11055177" cy="338554"/>
          </a:xfrm>
          <a:prstGeom prst="rect">
            <a:avLst/>
          </a:prstGeom>
        </p:spPr>
        <p:txBody>
          <a:bodyPr wrap="square">
            <a:spAutoFit/>
          </a:bodyPr>
          <a:lstStyle/>
          <a:p>
            <a:pPr algn="just"/>
            <a:r>
              <a:rPr lang="uk-UA" sz="1600" dirty="0">
                <a:latin typeface="Times New Roman" pitchFamily="18" charset="0"/>
                <a:cs typeface="Times New Roman" pitchFamily="18" charset="0"/>
              </a:rPr>
              <a:t>        </a:t>
            </a:r>
            <a:endParaRPr lang="ru-RU" sz="1600" dirty="0">
              <a:latin typeface="Times New Roman" pitchFamily="18" charset="0"/>
              <a:cs typeface="Times New Roman" pitchFamily="18" charset="0"/>
            </a:endParaRPr>
          </a:p>
        </p:txBody>
      </p:sp>
      <p:sp>
        <p:nvSpPr>
          <p:cNvPr id="2" name="Прямоугольник 1">
            <a:extLst>
              <a:ext uri="{FF2B5EF4-FFF2-40B4-BE49-F238E27FC236}">
                <a16:creationId xmlns:a16="http://schemas.microsoft.com/office/drawing/2014/main" id="{9D2C0289-D8DC-4C07-87FB-7FD4F6A5B101}"/>
              </a:ext>
            </a:extLst>
          </p:cNvPr>
          <p:cNvSpPr/>
          <p:nvPr/>
        </p:nvSpPr>
        <p:spPr>
          <a:xfrm>
            <a:off x="675503" y="437155"/>
            <a:ext cx="10840994" cy="6260688"/>
          </a:xfrm>
          <a:prstGeom prst="rect">
            <a:avLst/>
          </a:prstGeom>
        </p:spPr>
        <p:txBody>
          <a:bodyPr wrap="square">
            <a:spAutoFit/>
          </a:bodyPr>
          <a:lstStyle/>
          <a:p>
            <a:pPr marL="25400" algn="just">
              <a:spcBef>
                <a:spcPts val="700"/>
              </a:spcBef>
            </a:pPr>
            <a:r>
              <a:rPr lang="uk-UA" dirty="0">
                <a:latin typeface="Times New Roman" panose="02020603050405020304" pitchFamily="18" charset="0"/>
                <a:cs typeface="Times New Roman" panose="02020603050405020304" pitchFamily="18" charset="0"/>
              </a:rPr>
              <a:t> Затверджено зміни до </a:t>
            </a:r>
            <a:r>
              <a:rPr lang="uk-UA" b="1" dirty="0">
                <a:latin typeface="Times New Roman" panose="02020603050405020304" pitchFamily="18" charset="0"/>
                <a:cs typeface="Times New Roman" panose="02020603050405020304" pitchFamily="18" charset="0"/>
              </a:rPr>
              <a:t>«Комплексної програми зайнятості населення Сєвєродонецької міської територіальної громади на 2023-2025 роки»</a:t>
            </a:r>
            <a:r>
              <a:rPr lang="uk-UA" dirty="0">
                <a:latin typeface="Times New Roman" panose="02020603050405020304" pitchFamily="18" charset="0"/>
                <a:cs typeface="Times New Roman" panose="02020603050405020304" pitchFamily="18" charset="0"/>
              </a:rPr>
              <a:t> (прийнято у новій редакції), якою передбачено фінансування заходів з місцевого бюджету в сумі 2 482 </a:t>
            </a:r>
            <a:r>
              <a:rPr lang="uk-UA" dirty="0" err="1">
                <a:latin typeface="Times New Roman" panose="02020603050405020304" pitchFamily="18" charset="0"/>
                <a:cs typeface="Times New Roman" panose="02020603050405020304" pitchFamily="18" charset="0"/>
              </a:rPr>
              <a:t>тис.грн</a:t>
            </a:r>
            <a:r>
              <a:rPr lang="uk-UA" dirty="0">
                <a:latin typeface="Times New Roman" panose="02020603050405020304" pitchFamily="18" charset="0"/>
                <a:cs typeface="Times New Roman" panose="02020603050405020304" pitchFamily="18" charset="0"/>
              </a:rPr>
              <a:t>, для забезпечення максимального розширення сфери застосування праці, зокрема стимулювання населення з працевлаштування за місцем проживання або переїзду в інші регіони, де є наявні вакансії. Серед потенційних учасників програми визначено ветеранів війни та членів їх сімей, а також членів сімей загиблих (померлих) захисників та захисниць України. Ознайомитись з програмою можна за посиланням : </a:t>
            </a:r>
            <a:r>
              <a:rPr lang="pl-PL" dirty="0">
                <a:latin typeface="Times New Roman" panose="02020603050405020304" pitchFamily="18" charset="0"/>
                <a:cs typeface="Times New Roman" panose="02020603050405020304" pitchFamily="18" charset="0"/>
                <a:hlinkClick r:id="rId2"/>
              </a:rPr>
              <a:t>https://sed-rada.gov.ua/rozporyadzhennya-nachalnika-sievierodoneckoyi-mva-no1142-va</a:t>
            </a:r>
            <a:r>
              <a:rPr lang="uk-UA" dirty="0">
                <a:latin typeface="Times New Roman" panose="02020603050405020304" pitchFamily="18" charset="0"/>
                <a:cs typeface="Times New Roman" panose="02020603050405020304" pitchFamily="18" charset="0"/>
              </a:rPr>
              <a:t>.</a:t>
            </a:r>
          </a:p>
          <a:p>
            <a:pPr marL="25400" algn="just">
              <a:spcBef>
                <a:spcPts val="700"/>
              </a:spcBef>
            </a:pPr>
            <a:r>
              <a:rPr lang="uk-UA" dirty="0">
                <a:latin typeface="Times New Roman" panose="02020603050405020304" pitchFamily="18" charset="0"/>
                <a:cs typeface="Times New Roman" panose="02020603050405020304" pitchFamily="18" charset="0"/>
              </a:rPr>
              <a:t>«</a:t>
            </a:r>
            <a:r>
              <a:rPr lang="uk-UA" b="1" dirty="0">
                <a:latin typeface="Times New Roman" panose="02020603050405020304" pitchFamily="18" charset="0"/>
                <a:cs typeface="Times New Roman" panose="02020603050405020304" pitchFamily="18" charset="0"/>
              </a:rPr>
              <a:t>Комплексна програма підтримки Сєвєродонецькою міською територіальною громадою Захисників та Захисниць України та членів їх сімей на 2025 рік».</a:t>
            </a:r>
            <a:r>
              <a:rPr lang="uk-UA" dirty="0">
                <a:latin typeface="Times New Roman" panose="02020603050405020304" pitchFamily="18" charset="0"/>
                <a:cs typeface="Times New Roman" panose="02020603050405020304" pitchFamily="18" charset="0"/>
              </a:rPr>
              <a:t> Соціальний захист військовослужбовців - один із пріоритетних напрямків діяльності держави, який спрямований на встановлення правових і соціальних гарантій, прав та пільг як військовослужбовців, так і членів їх сімей, а також задоволення матеріальних і духовних потреб військовослужбовців (фінансова допомога </a:t>
            </a:r>
          </a:p>
          <a:p>
            <a:pPr marL="25400" algn="just">
              <a:spcBef>
                <a:spcPts val="700"/>
              </a:spcBef>
            </a:pPr>
            <a:r>
              <a:rPr lang="uk-UA" dirty="0">
                <a:latin typeface="Times New Roman" panose="02020603050405020304" pitchFamily="18" charset="0"/>
                <a:cs typeface="Times New Roman" panose="02020603050405020304" pitchFamily="18" charset="0"/>
              </a:rPr>
              <a:t>добровільно мобілізованим до ЗСУ – 20 тис./особі, матеріальна           </a:t>
            </a:r>
          </a:p>
          <a:p>
            <a:pPr marL="25400" algn="just">
              <a:spcBef>
                <a:spcPts val="700"/>
              </a:spcBef>
            </a:pPr>
            <a:r>
              <a:rPr lang="uk-UA" dirty="0">
                <a:latin typeface="Times New Roman" panose="02020603050405020304" pitchFamily="18" charset="0"/>
                <a:cs typeface="Times New Roman" panose="02020603050405020304" pitchFamily="18" charset="0"/>
              </a:rPr>
              <a:t>допомога при пораненні – 25 тис./особі, матеріальна допомога УБД- –</a:t>
            </a:r>
          </a:p>
          <a:p>
            <a:pPr marL="25400" algn="just">
              <a:spcBef>
                <a:spcPts val="700"/>
              </a:spcBef>
            </a:pPr>
            <a:r>
              <a:rPr lang="uk-UA" dirty="0">
                <a:latin typeface="Times New Roman" panose="02020603050405020304" pitchFamily="18" charset="0"/>
                <a:cs typeface="Times New Roman" panose="02020603050405020304" pitchFamily="18" charset="0"/>
              </a:rPr>
              <a:t>15 тис./особі, захисникам, які втратили кінцівки – 30 тис./особі,</a:t>
            </a:r>
          </a:p>
          <a:p>
            <a:pPr marL="25400" algn="just">
              <a:spcBef>
                <a:spcPts val="700"/>
              </a:spcBef>
            </a:pPr>
            <a:r>
              <a:rPr lang="uk-UA" dirty="0">
                <a:latin typeface="Times New Roman" panose="02020603050405020304" pitchFamily="18" charset="0"/>
                <a:cs typeface="Times New Roman" panose="02020603050405020304" pitchFamily="18" charset="0"/>
              </a:rPr>
              <a:t>сім’ям загиблих захисників – 15 тис., при звільненні з полону</a:t>
            </a:r>
          </a:p>
          <a:p>
            <a:pPr marL="25400" algn="just">
              <a:spcBef>
                <a:spcPts val="700"/>
              </a:spcBef>
            </a:pPr>
            <a:r>
              <a:rPr lang="uk-UA" dirty="0">
                <a:latin typeface="Times New Roman" panose="02020603050405020304" pitchFamily="18" charset="0"/>
                <a:cs typeface="Times New Roman" panose="02020603050405020304" pitchFamily="18" charset="0"/>
              </a:rPr>
              <a:t> – 20 тис. тощо). </a:t>
            </a:r>
          </a:p>
          <a:p>
            <a:pPr marL="25400" algn="just">
              <a:spcBef>
                <a:spcPts val="700"/>
              </a:spcBef>
            </a:pPr>
            <a:r>
              <a:rPr lang="uk-UA" dirty="0">
                <a:latin typeface="Times New Roman" panose="02020603050405020304" pitchFamily="18" charset="0"/>
                <a:cs typeface="Times New Roman" panose="02020603050405020304" pitchFamily="18" charset="0"/>
              </a:rPr>
              <a:t>Ознайомитись з програмою можна за посиланням : </a:t>
            </a:r>
            <a:r>
              <a:rPr lang="pl-PL" dirty="0">
                <a:latin typeface="Times New Roman" panose="02020603050405020304" pitchFamily="18" charset="0"/>
                <a:cs typeface="Times New Roman" panose="02020603050405020304" pitchFamily="18" charset="0"/>
                <a:hlinkClick r:id="rId3"/>
              </a:rPr>
              <a:t>https://sed-rada.gov.ua/rozporyadzhennya-nachalnika-sievierodoneckoyi-mva-no1092-va</a:t>
            </a:r>
            <a:r>
              <a:rPr lang="uk-UA"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ea typeface="Calibri" panose="020F0502020204030204" pitchFamily="34" charset="0"/>
            </a:endParaRPr>
          </a:p>
        </p:txBody>
      </p:sp>
      <p:pic>
        <p:nvPicPr>
          <p:cNvPr id="3" name="Рисунок 2">
            <a:extLst>
              <a:ext uri="{FF2B5EF4-FFF2-40B4-BE49-F238E27FC236}">
                <a16:creationId xmlns:a16="http://schemas.microsoft.com/office/drawing/2014/main" id="{D808302F-03A3-4A0B-B7AE-0FCBFD2D9EA9}"/>
              </a:ext>
            </a:extLst>
          </p:cNvPr>
          <p:cNvPicPr>
            <a:picLocks noChangeAspect="1"/>
          </p:cNvPicPr>
          <p:nvPr/>
        </p:nvPicPr>
        <p:blipFill>
          <a:blip r:embed="rId4"/>
          <a:stretch>
            <a:fillRect/>
          </a:stretch>
        </p:blipFill>
        <p:spPr>
          <a:xfrm>
            <a:off x="7452360" y="3837890"/>
            <a:ext cx="3963616" cy="2947387"/>
          </a:xfrm>
          <a:prstGeom prst="rect">
            <a:avLst/>
          </a:prstGeom>
        </p:spPr>
      </p:pic>
    </p:spTree>
    <p:extLst>
      <p:ext uri="{BB962C8B-B14F-4D97-AF65-F5344CB8AC3E}">
        <p14:creationId xmlns:p14="http://schemas.microsoft.com/office/powerpoint/2010/main" val="2630002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675503" y="702734"/>
            <a:ext cx="11055177" cy="338554"/>
          </a:xfrm>
          <a:prstGeom prst="rect">
            <a:avLst/>
          </a:prstGeom>
        </p:spPr>
        <p:txBody>
          <a:bodyPr wrap="square">
            <a:spAutoFit/>
          </a:bodyPr>
          <a:lstStyle/>
          <a:p>
            <a:pPr algn="just"/>
            <a:r>
              <a:rPr lang="uk-UA" sz="1600" dirty="0">
                <a:latin typeface="Times New Roman" pitchFamily="18" charset="0"/>
                <a:cs typeface="Times New Roman" pitchFamily="18" charset="0"/>
              </a:rPr>
              <a:t>        </a:t>
            </a:r>
            <a:endParaRPr lang="ru-RU" sz="1600" dirty="0">
              <a:latin typeface="Times New Roman" pitchFamily="18" charset="0"/>
              <a:cs typeface="Times New Roman" pitchFamily="18" charset="0"/>
            </a:endParaRPr>
          </a:p>
        </p:txBody>
      </p:sp>
      <p:sp>
        <p:nvSpPr>
          <p:cNvPr id="2" name="Прямоугольник 1">
            <a:extLst>
              <a:ext uri="{FF2B5EF4-FFF2-40B4-BE49-F238E27FC236}">
                <a16:creationId xmlns:a16="http://schemas.microsoft.com/office/drawing/2014/main" id="{9D2C0289-D8DC-4C07-87FB-7FD4F6A5B101}"/>
              </a:ext>
            </a:extLst>
          </p:cNvPr>
          <p:cNvSpPr/>
          <p:nvPr/>
        </p:nvSpPr>
        <p:spPr>
          <a:xfrm>
            <a:off x="675504" y="384577"/>
            <a:ext cx="11055176" cy="5632311"/>
          </a:xfrm>
          <a:prstGeom prst="rect">
            <a:avLst/>
          </a:prstGeom>
        </p:spPr>
        <p:txBody>
          <a:bodyPr wrap="square">
            <a:spAutoFit/>
          </a:bodyPr>
          <a:lstStyle/>
          <a:p>
            <a:pPr marL="25400" algn="just">
              <a:spcBef>
                <a:spcPts val="700"/>
              </a:spcBef>
            </a:pPr>
            <a:r>
              <a:rPr lang="uk-UA" dirty="0">
                <a:latin typeface="Times New Roman" panose="02020603050405020304" pitchFamily="18" charset="0"/>
                <a:cs typeface="Times New Roman" panose="02020603050405020304" pitchFamily="18" charset="0"/>
              </a:rPr>
              <a:t>Розроблено та затверджено </a:t>
            </a:r>
            <a:r>
              <a:rPr lang="uk-UA" b="1" dirty="0">
                <a:latin typeface="Times New Roman" panose="02020603050405020304" pitchFamily="18" charset="0"/>
                <a:cs typeface="Times New Roman" panose="02020603050405020304" pitchFamily="18" charset="0"/>
              </a:rPr>
              <a:t>«Комплексну програму підтримки ветеранів та </a:t>
            </a:r>
            <a:r>
              <a:rPr lang="uk-UA" b="1" dirty="0" err="1">
                <a:latin typeface="Times New Roman" panose="02020603050405020304" pitchFamily="18" charset="0"/>
                <a:cs typeface="Times New Roman" panose="02020603050405020304" pitchFamily="18" charset="0"/>
              </a:rPr>
              <a:t>ветеранок</a:t>
            </a:r>
            <a:r>
              <a:rPr lang="uk-UA" b="1" dirty="0">
                <a:latin typeface="Times New Roman" panose="02020603050405020304" pitchFamily="18" charset="0"/>
                <a:cs typeface="Times New Roman" panose="02020603050405020304" pitchFamily="18" charset="0"/>
              </a:rPr>
              <a:t> (з числа учасників АТО/ООС, захисників/захисниць України) та членів їх сімей на створення (розвиток) власного бізнесу на 2025 рік»</a:t>
            </a:r>
            <a:r>
              <a:rPr lang="uk-UA" dirty="0">
                <a:latin typeface="Times New Roman" panose="02020603050405020304" pitchFamily="18" charset="0"/>
                <a:cs typeface="Times New Roman" panose="02020603050405020304" pitchFamily="18" charset="0"/>
              </a:rPr>
              <a:t>,</a:t>
            </a:r>
            <a:r>
              <a:rPr lang="uk-UA" b="1"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якою передбачено загальний обсяг фінансування 5 100 тис. грн., для забезпечення фінансової підтримки ветеранів/</a:t>
            </a:r>
            <a:r>
              <a:rPr lang="uk-UA" dirty="0" err="1">
                <a:latin typeface="Times New Roman" panose="02020603050405020304" pitchFamily="18" charset="0"/>
                <a:cs typeface="Times New Roman" panose="02020603050405020304" pitchFamily="18" charset="0"/>
              </a:rPr>
              <a:t>ветеранок</a:t>
            </a:r>
            <a:r>
              <a:rPr lang="uk-UA" dirty="0">
                <a:latin typeface="Times New Roman" panose="02020603050405020304" pitchFamily="18" charset="0"/>
                <a:cs typeface="Times New Roman" panose="02020603050405020304" pitchFamily="18" charset="0"/>
              </a:rPr>
              <a:t> та членів їх сімей, загиблих (померлих, зниклих безвісти за особливих обставин, полонених) ветеранів/</a:t>
            </a:r>
            <a:r>
              <a:rPr lang="uk-UA" dirty="0" err="1">
                <a:latin typeface="Times New Roman" panose="02020603050405020304" pitchFamily="18" charset="0"/>
                <a:cs typeface="Times New Roman" panose="02020603050405020304" pitchFamily="18" charset="0"/>
              </a:rPr>
              <a:t>ветеранок</a:t>
            </a:r>
            <a:r>
              <a:rPr lang="uk-UA" dirty="0">
                <a:latin typeface="Times New Roman" panose="02020603050405020304" pitchFamily="18" charset="0"/>
                <a:cs typeface="Times New Roman" panose="02020603050405020304" pitchFamily="18" charset="0"/>
              </a:rPr>
              <a:t> війни щодо створення сприятливих умов для започаткування, розвитку та відновлення ветеранського підприємництва, підвищення конкурентоспроможності, вирішення проблем реінтеграції в цивільне життя та сприяння сталому розвитку громади. Ознайомитись з програмою можна за посиланням : </a:t>
            </a:r>
            <a:r>
              <a:rPr lang="pl-PL" dirty="0">
                <a:latin typeface="Times New Roman" panose="02020603050405020304" pitchFamily="18" charset="0"/>
                <a:cs typeface="Times New Roman" panose="02020603050405020304" pitchFamily="18" charset="0"/>
                <a:hlinkClick r:id="rId2"/>
              </a:rPr>
              <a:t>https://sed-rada.gov.ua/rozporyadzhennya-nachalnika-sievierodoneckoyi-mva-no1102-va</a:t>
            </a:r>
            <a:r>
              <a:rPr lang="uk-UA" dirty="0">
                <a:latin typeface="Times New Roman" panose="02020603050405020304" pitchFamily="18" charset="0"/>
                <a:cs typeface="Times New Roman" panose="02020603050405020304" pitchFamily="18" charset="0"/>
              </a:rPr>
              <a:t>.</a:t>
            </a:r>
          </a:p>
          <a:p>
            <a:pPr algn="just"/>
            <a:r>
              <a:rPr lang="uk-UA" dirty="0">
                <a:latin typeface="Times New Roman" panose="02020603050405020304" pitchFamily="18" charset="0"/>
                <a:cs typeface="Times New Roman" panose="02020603050405020304" pitchFamily="18" charset="0"/>
              </a:rPr>
              <a:t>Сєвєродонецькою МВА затверджено </a:t>
            </a:r>
            <a:r>
              <a:rPr lang="uk-UA" b="1" dirty="0">
                <a:latin typeface="Times New Roman" panose="02020603050405020304" pitchFamily="18" charset="0"/>
                <a:cs typeface="Times New Roman" panose="02020603050405020304" pitchFamily="18" charset="0"/>
              </a:rPr>
              <a:t>Порядок участі у конкурсі </a:t>
            </a:r>
            <a:r>
              <a:rPr lang="uk-UA" b="1" dirty="0" err="1">
                <a:latin typeface="Times New Roman" panose="02020603050405020304" pitchFamily="18" charset="0"/>
                <a:cs typeface="Times New Roman" panose="02020603050405020304" pitchFamily="18" charset="0"/>
              </a:rPr>
              <a:t>проєктних</a:t>
            </a:r>
            <a:r>
              <a:rPr lang="uk-UA" b="1" dirty="0">
                <a:latin typeface="Times New Roman" panose="02020603050405020304" pitchFamily="18" charset="0"/>
                <a:cs typeface="Times New Roman" panose="02020603050405020304" pitchFamily="18" charset="0"/>
              </a:rPr>
              <a:t> заявок ветеранів/</a:t>
            </a:r>
            <a:r>
              <a:rPr lang="uk-UA" b="1" dirty="0" err="1">
                <a:latin typeface="Times New Roman" panose="02020603050405020304" pitchFamily="18" charset="0"/>
                <a:cs typeface="Times New Roman" panose="02020603050405020304" pitchFamily="18" charset="0"/>
              </a:rPr>
              <a:t>ветеранок</a:t>
            </a:r>
            <a:r>
              <a:rPr lang="uk-UA" dirty="0">
                <a:latin typeface="Times New Roman" panose="02020603050405020304" pitchFamily="18" charset="0"/>
                <a:cs typeface="Times New Roman" panose="02020603050405020304" pitchFamily="18" charset="0"/>
              </a:rPr>
              <a:t> (з числа учасників АТО/ООС, захисників/захисниць України) та членів їх сімей на створення (розвиток) власного бізнесу у 2025 році, створено конкурсну комісію та затверджено склад та положення про її діяльність.</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Для </a:t>
            </a:r>
            <a:r>
              <a:rPr lang="ru-RU" dirty="0" err="1">
                <a:latin typeface="Times New Roman" panose="02020603050405020304" pitchFamily="18" charset="0"/>
                <a:cs typeface="Times New Roman" panose="02020603050405020304" pitchFamily="18" charset="0"/>
              </a:rPr>
              <a:t>участі</a:t>
            </a:r>
            <a:r>
              <a:rPr lang="ru-RU" dirty="0">
                <a:latin typeface="Times New Roman" panose="02020603050405020304" pitchFamily="18" charset="0"/>
                <a:cs typeface="Times New Roman" panose="02020603050405020304" pitchFamily="18" charset="0"/>
              </a:rPr>
              <a:t> у </a:t>
            </a:r>
            <a:r>
              <a:rPr lang="uk-UA" dirty="0">
                <a:latin typeface="Times New Roman" panose="02020603050405020304" pitchFamily="18" charset="0"/>
                <a:cs typeface="Times New Roman" panose="02020603050405020304" pitchFamily="18" charset="0"/>
              </a:rPr>
              <a:t>конкурсі </a:t>
            </a:r>
            <a:r>
              <a:rPr lang="uk-UA" dirty="0" err="1">
                <a:latin typeface="Times New Roman" panose="02020603050405020304" pitchFamily="18" charset="0"/>
                <a:cs typeface="Times New Roman" panose="02020603050405020304" pitchFamily="18" charset="0"/>
              </a:rPr>
              <a:t>проєктних</a:t>
            </a:r>
            <a:r>
              <a:rPr lang="uk-UA" dirty="0">
                <a:latin typeface="Times New Roman" panose="02020603050405020304" pitchFamily="18" charset="0"/>
                <a:cs typeface="Times New Roman" panose="02020603050405020304" pitchFamily="18" charset="0"/>
              </a:rPr>
              <a:t> заявок</a:t>
            </a:r>
            <a:r>
              <a:rPr lang="ru-RU" dirty="0">
                <a:latin typeface="Times New Roman" panose="02020603050405020304" pitchFamily="18" charset="0"/>
                <a:cs typeface="Times New Roman" panose="02020603050405020304" pitchFamily="18" charset="0"/>
              </a:rPr>
              <a:t> особа, яка </a:t>
            </a:r>
            <a:r>
              <a:rPr lang="ru-RU" dirty="0" err="1">
                <a:latin typeface="Times New Roman" panose="02020603050405020304" pitchFamily="18" charset="0"/>
                <a:cs typeface="Times New Roman" panose="02020603050405020304" pitchFamily="18" charset="0"/>
              </a:rPr>
              <a:t>відповідає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вимогам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щодо</a:t>
            </a:r>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у</a:t>
            </a:r>
            <a:r>
              <a:rPr lang="ru-RU" dirty="0" err="1">
                <a:latin typeface="Times New Roman" panose="02020603050405020304" pitchFamily="18" charset="0"/>
                <a:cs typeface="Times New Roman" panose="02020603050405020304" pitchFamily="18" charset="0"/>
              </a:rPr>
              <a:t>часників</a:t>
            </a:r>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конкурсу 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бізнес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ідею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власний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бізнес</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виявила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бажання</a:t>
            </a:r>
            <a:r>
              <a:rPr lang="ru-RU" dirty="0">
                <a:latin typeface="Times New Roman" panose="02020603050405020304" pitchFamily="18" charset="0"/>
                <a:cs typeface="Times New Roman" panose="02020603050405020304" pitchFamily="18" charset="0"/>
              </a:rPr>
              <a:t> стати </a:t>
            </a:r>
            <a:r>
              <a:rPr lang="uk-UA" dirty="0">
                <a:latin typeface="Times New Roman" panose="02020603050405020304" pitchFamily="18" charset="0"/>
                <a:cs typeface="Times New Roman" panose="02020603050405020304" pitchFamily="18" charset="0"/>
              </a:rPr>
              <a:t>у</a:t>
            </a:r>
            <a:r>
              <a:rPr lang="ru-RU" dirty="0" err="1">
                <a:latin typeface="Times New Roman" panose="02020603050405020304" pitchFamily="18" charset="0"/>
                <a:cs typeface="Times New Roman" panose="02020603050405020304" pitchFamily="18" charset="0"/>
              </a:rPr>
              <a:t>часником</a:t>
            </a:r>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Програми, </a:t>
            </a:r>
            <a:r>
              <a:rPr lang="ru-RU" dirty="0" err="1">
                <a:latin typeface="Times New Roman" panose="02020603050405020304" pitchFamily="18" charset="0"/>
                <a:cs typeface="Times New Roman" panose="02020603050405020304" pitchFamily="18" charset="0"/>
              </a:rPr>
              <a:t>подає</a:t>
            </a:r>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заяву на участь у конкурсі </a:t>
            </a:r>
            <a:r>
              <a:rPr lang="uk-UA" dirty="0" err="1">
                <a:latin typeface="Times New Roman" panose="02020603050405020304" pitchFamily="18" charset="0"/>
                <a:cs typeface="Times New Roman" panose="02020603050405020304" pitchFamily="18" charset="0"/>
              </a:rPr>
              <a:t>проєктних</a:t>
            </a:r>
            <a:r>
              <a:rPr lang="uk-UA" dirty="0">
                <a:latin typeface="Times New Roman" panose="02020603050405020304" pitchFamily="18" charset="0"/>
                <a:cs typeface="Times New Roman" panose="02020603050405020304" pitchFamily="18" charset="0"/>
              </a:rPr>
              <a:t> заявок за встановленою формою.</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Особа визнається учасником та допускається до участі в конкурсі </a:t>
            </a:r>
            <a:r>
              <a:rPr lang="uk-UA" dirty="0" err="1">
                <a:latin typeface="Times New Roman" panose="02020603050405020304" pitchFamily="18" charset="0"/>
                <a:cs typeface="Times New Roman" panose="02020603050405020304" pitchFamily="18" charset="0"/>
              </a:rPr>
              <a:t>проєктних</a:t>
            </a:r>
            <a:r>
              <a:rPr lang="uk-UA" dirty="0">
                <a:latin typeface="Times New Roman" panose="02020603050405020304" pitchFamily="18" charset="0"/>
                <a:cs typeface="Times New Roman" panose="02020603050405020304" pitchFamily="18" charset="0"/>
              </a:rPr>
              <a:t> заявок за результатами онлайн реєстрації, шляхом заповнення </a:t>
            </a:r>
            <a:r>
              <a:rPr lang="ru-RU" dirty="0" err="1">
                <a:latin typeface="Times New Roman" panose="02020603050405020304" pitchFamily="18" charset="0"/>
                <a:cs typeface="Times New Roman" panose="02020603050405020304" pitchFamily="18" charset="0"/>
              </a:rPr>
              <a:t>Google</a:t>
            </a:r>
            <a:r>
              <a:rPr lang="ru-RU" dirty="0">
                <a:latin typeface="Times New Roman" panose="02020603050405020304" pitchFamily="18" charset="0"/>
                <a:cs typeface="Times New Roman" panose="02020603050405020304" pitchFamily="18" charset="0"/>
              </a:rPr>
              <a:t>-форм</a:t>
            </a:r>
            <a:r>
              <a:rPr lang="uk-UA" dirty="0">
                <a:latin typeface="Times New Roman" panose="02020603050405020304" pitchFamily="18" charset="0"/>
                <a:cs typeface="Times New Roman" panose="02020603050405020304" pitchFamily="18" charset="0"/>
              </a:rPr>
              <a:t>и. </a:t>
            </a:r>
            <a:r>
              <a:rPr lang="ru-RU" dirty="0" err="1">
                <a:latin typeface="Times New Roman" panose="02020603050405020304" pitchFamily="18" charset="0"/>
                <a:ea typeface="Calibri" panose="020F0502020204030204" pitchFamily="34" charset="0"/>
              </a:rPr>
              <a:t>Розмір</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допомоги</a:t>
            </a:r>
            <a:r>
              <a:rPr lang="ru-RU" dirty="0">
                <a:latin typeface="Times New Roman" panose="02020603050405020304" pitchFamily="18" charset="0"/>
                <a:ea typeface="Calibri" panose="020F0502020204030204" pitchFamily="34" charset="0"/>
              </a:rPr>
              <a:t> на </a:t>
            </a:r>
            <a:r>
              <a:rPr lang="ru-RU" dirty="0" err="1">
                <a:latin typeface="Times New Roman" panose="02020603050405020304" pitchFamily="18" charset="0"/>
                <a:ea typeface="Calibri" panose="020F0502020204030204" pitchFamily="34" charset="0"/>
              </a:rPr>
              <a:t>реалізацію</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однієї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проєктної</a:t>
            </a:r>
            <a:r>
              <a:rPr lang="ru-RU" dirty="0">
                <a:latin typeface="Times New Roman" panose="02020603050405020304" pitchFamily="18" charset="0"/>
                <a:ea typeface="Calibri" panose="020F0502020204030204" pitchFamily="34" charset="0"/>
              </a:rPr>
              <a:t> заявки </a:t>
            </a:r>
            <a:r>
              <a:rPr lang="ru-RU" dirty="0" err="1">
                <a:latin typeface="Times New Roman" panose="02020603050405020304" pitchFamily="18" charset="0"/>
                <a:ea typeface="Calibri" panose="020F0502020204030204" pitchFamily="34" charset="0"/>
              </a:rPr>
              <a:t>визначається</a:t>
            </a:r>
            <a:r>
              <a:rPr lang="ru-RU" dirty="0">
                <a:latin typeface="Times New Roman" panose="02020603050405020304" pitchFamily="18" charset="0"/>
                <a:ea typeface="Calibri" panose="020F0502020204030204" pitchFamily="34" charset="0"/>
              </a:rPr>
              <a:t> у </a:t>
            </a:r>
            <a:r>
              <a:rPr lang="ru-RU" dirty="0" err="1">
                <a:latin typeface="Times New Roman" panose="02020603050405020304" pitchFamily="18" charset="0"/>
                <a:ea typeface="Calibri" panose="020F0502020204030204" pitchFamily="34" charset="0"/>
              </a:rPr>
              <a:t>відповідності</a:t>
            </a:r>
            <a:r>
              <a:rPr lang="ru-RU" dirty="0">
                <a:latin typeface="Times New Roman" panose="02020603050405020304" pitchFamily="18" charset="0"/>
                <a:ea typeface="Calibri" panose="020F0502020204030204" pitchFamily="34" charset="0"/>
              </a:rPr>
              <a:t> до </a:t>
            </a:r>
            <a:r>
              <a:rPr lang="ru-RU" dirty="0" err="1">
                <a:latin typeface="Times New Roman" panose="02020603050405020304" pitchFamily="18" charset="0"/>
                <a:ea typeface="Calibri" panose="020F0502020204030204" pitchFamily="34" charset="0"/>
              </a:rPr>
              <a:t>розрахункових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документів</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наданих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заявником</a:t>
            </a:r>
            <a:r>
              <a:rPr lang="ru-RU" dirty="0">
                <a:latin typeface="Times New Roman" panose="02020603050405020304" pitchFamily="18" charset="0"/>
                <a:ea typeface="Calibri" panose="020F0502020204030204" pitchFamily="34" charset="0"/>
              </a:rPr>
              <a:t>, та не </a:t>
            </a:r>
            <a:r>
              <a:rPr lang="ru-RU" dirty="0" err="1">
                <a:latin typeface="Times New Roman" panose="02020603050405020304" pitchFamily="18" charset="0"/>
                <a:ea typeface="Calibri" panose="020F0502020204030204" pitchFamily="34" charset="0"/>
              </a:rPr>
              <a:t>може</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перевищувати</a:t>
            </a:r>
            <a:r>
              <a:rPr lang="ru-RU" dirty="0">
                <a:latin typeface="Times New Roman" panose="02020603050405020304" pitchFamily="18" charset="0"/>
                <a:ea typeface="Calibri" panose="020F0502020204030204" pitchFamily="34" charset="0"/>
              </a:rPr>
              <a:t>    150 000,00 грн. </a:t>
            </a:r>
            <a:r>
              <a:rPr lang="ru-RU" dirty="0" err="1">
                <a:latin typeface="Times New Roman" panose="02020603050405020304" pitchFamily="18" charset="0"/>
                <a:ea typeface="Calibri" panose="020F0502020204030204" pitchFamily="34" charset="0"/>
              </a:rPr>
              <a:t>Кошти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допомоги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можна</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витрачати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тільки</a:t>
            </a:r>
            <a:r>
              <a:rPr lang="ru-RU" dirty="0">
                <a:latin typeface="Times New Roman" panose="02020603050405020304" pitchFamily="18" charset="0"/>
                <a:ea typeface="Calibri" panose="020F0502020204030204" pitchFamily="34" charset="0"/>
              </a:rPr>
              <a:t> на </a:t>
            </a:r>
            <a:r>
              <a:rPr lang="ru-RU" dirty="0" err="1">
                <a:latin typeface="Times New Roman" panose="02020603050405020304" pitchFamily="18" charset="0"/>
                <a:ea typeface="Calibri" panose="020F0502020204030204" pitchFamily="34" charset="0"/>
              </a:rPr>
              <a:t>закупівлю</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обладнання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устаткування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сировини</a:t>
            </a:r>
            <a:r>
              <a:rPr lang="ru-RU" dirty="0">
                <a:latin typeface="Times New Roman" panose="02020603050405020304" pitchFamily="18" charset="0"/>
                <a:ea typeface="Calibri" panose="020F0502020204030204" pitchFamily="34" charset="0"/>
              </a:rPr>
              <a:t> та </a:t>
            </a:r>
            <a:r>
              <a:rPr lang="ru-RU" dirty="0" err="1">
                <a:latin typeface="Times New Roman" panose="02020603050405020304" pitchFamily="18" charset="0"/>
                <a:ea typeface="Calibri" panose="020F0502020204030204" pitchFamily="34" charset="0"/>
              </a:rPr>
              <a:t>сплату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орендних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платежів</a:t>
            </a:r>
            <a:r>
              <a:rPr lang="ru-RU" dirty="0">
                <a:latin typeface="Times New Roman" panose="02020603050405020304" pitchFamily="18" charset="0"/>
                <a:ea typeface="Calibri" panose="020F0502020204030204" pitchFamily="34" charset="0"/>
              </a:rPr>
              <a:t>. </a:t>
            </a:r>
            <a:r>
              <a:rPr lang="uk-UA" dirty="0">
                <a:latin typeface="Times New Roman" panose="02020603050405020304" pitchFamily="18" charset="0"/>
                <a:cs typeface="Times New Roman" panose="02020603050405020304" pitchFamily="18" charset="0"/>
              </a:rPr>
              <a:t>Ознайомитись з цим документом можна за посиланням : </a:t>
            </a:r>
            <a:r>
              <a:rPr lang="pl-PL" dirty="0">
                <a:latin typeface="Times New Roman" panose="02020603050405020304" pitchFamily="18" charset="0"/>
                <a:cs typeface="Times New Roman" panose="02020603050405020304" pitchFamily="18" charset="0"/>
                <a:hlinkClick r:id="rId3"/>
              </a:rPr>
              <a:t>https://sed-rada.gov.ua/rozporyadzhennya-nachalnika-sievierodoneckoyi-mva-no100-va</a:t>
            </a:r>
            <a:r>
              <a:rPr lang="uk-UA"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44756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9B13C834-DC65-4AD2-BA28-CEB78FFE5403}"/>
              </a:ext>
            </a:extLst>
          </p:cNvPr>
          <p:cNvSpPr/>
          <p:nvPr/>
        </p:nvSpPr>
        <p:spPr>
          <a:xfrm>
            <a:off x="488272" y="612559"/>
            <a:ext cx="10759736" cy="369332"/>
          </a:xfrm>
          <a:prstGeom prst="rect">
            <a:avLst/>
          </a:prstGeom>
        </p:spPr>
        <p:txBody>
          <a:bodyPr wrap="square">
            <a:spAutoFit/>
          </a:bodyPr>
          <a:lstStyle/>
          <a:p>
            <a:pPr algn="just"/>
            <a:r>
              <a:rPr lang="ru-RU" dirty="0">
                <a:solidFill>
                  <a:srgbClr val="000000"/>
                </a:solidFill>
                <a:latin typeface="Times New Roman" panose="02020603050405020304" pitchFamily="18" charset="0"/>
              </a:rPr>
              <a:t>       </a:t>
            </a:r>
            <a:endParaRPr lang="ru-RU" dirty="0"/>
          </a:p>
        </p:txBody>
      </p:sp>
      <p:sp>
        <p:nvSpPr>
          <p:cNvPr id="6" name="Прямоугольник 5"/>
          <p:cNvSpPr/>
          <p:nvPr/>
        </p:nvSpPr>
        <p:spPr>
          <a:xfrm>
            <a:off x="869529" y="303426"/>
            <a:ext cx="7643887" cy="646331"/>
          </a:xfrm>
          <a:prstGeom prst="rect">
            <a:avLst/>
          </a:prstGeom>
        </p:spPr>
        <p:txBody>
          <a:bodyPr wrap="none">
            <a:spAutoFit/>
          </a:bodyPr>
          <a:lstStyle/>
          <a:p>
            <a:r>
              <a:rPr lang="uk-UA" b="1" dirty="0">
                <a:latin typeface="Times New Roman" panose="02020603050405020304" pitchFamily="18" charset="0"/>
                <a:cs typeface="Times New Roman" pitchFamily="18" charset="0"/>
              </a:rPr>
              <a:t>Стратегічний пріоритет розвитку № 2 </a:t>
            </a:r>
          </a:p>
          <a:p>
            <a:r>
              <a:rPr lang="uk-UA" b="1" kern="0" spc="-36" dirty="0">
                <a:latin typeface="Times New Roman" pitchFamily="18" charset="0"/>
                <a:ea typeface="Inter" pitchFamily="34" charset="-122"/>
                <a:cs typeface="Times New Roman" pitchFamily="18" charset="0"/>
              </a:rPr>
              <a:t>Створення центрів згуртованості та підтримки ВПО – гуманітарних хабів</a:t>
            </a:r>
            <a:endParaRPr lang="uk-UA" dirty="0">
              <a:latin typeface="Times New Roman" pitchFamily="18" charset="0"/>
              <a:cs typeface="Times New Roman" pitchFamily="18" charset="0"/>
            </a:endParaRPr>
          </a:p>
        </p:txBody>
      </p:sp>
      <p:sp>
        <p:nvSpPr>
          <p:cNvPr id="7" name="Прямоугольник 6"/>
          <p:cNvSpPr/>
          <p:nvPr/>
        </p:nvSpPr>
        <p:spPr>
          <a:xfrm>
            <a:off x="693717" y="949757"/>
            <a:ext cx="10972799" cy="3046988"/>
          </a:xfrm>
          <a:prstGeom prst="rect">
            <a:avLst/>
          </a:prstGeom>
        </p:spPr>
        <p:txBody>
          <a:bodyPr wrap="square">
            <a:spAutoFit/>
          </a:bodyPr>
          <a:lstStyle/>
          <a:p>
            <a:pPr algn="just"/>
            <a:r>
              <a:rPr lang="uk-UA" sz="1600" dirty="0">
                <a:latin typeface="Times New Roman" pitchFamily="18" charset="0"/>
                <a:cs typeface="Times New Roman" pitchFamily="18" charset="0"/>
              </a:rPr>
              <a:t>    На сьогоднішній день Сєвєродонецькою міською військовою адміністрацією у відносно безпечних регіонах України: в </a:t>
            </a:r>
            <a:r>
              <a:rPr lang="uk-UA" sz="1600" dirty="0" err="1">
                <a:latin typeface="Times New Roman" pitchFamily="18" charset="0"/>
                <a:cs typeface="Times New Roman" pitchFamily="18" charset="0"/>
              </a:rPr>
              <a:t>м.Дніпро</a:t>
            </a:r>
            <a:r>
              <a:rPr lang="uk-UA" sz="1600" dirty="0">
                <a:latin typeface="Times New Roman" pitchFamily="18" charset="0"/>
                <a:cs typeface="Times New Roman" pitchFamily="18" charset="0"/>
              </a:rPr>
              <a:t> та </a:t>
            </a:r>
            <a:r>
              <a:rPr lang="uk-UA" sz="1600" dirty="0" err="1">
                <a:latin typeface="Times New Roman" pitchFamily="18" charset="0"/>
                <a:cs typeface="Times New Roman" pitchFamily="18" charset="0"/>
              </a:rPr>
              <a:t>м.Тернопіль</a:t>
            </a:r>
            <a:r>
              <a:rPr lang="uk-UA" sz="1600" dirty="0">
                <a:latin typeface="Times New Roman" pitchFamily="18" charset="0"/>
                <a:cs typeface="Times New Roman" pitchFamily="18" charset="0"/>
              </a:rPr>
              <a:t> облаштовано та </a:t>
            </a:r>
            <a:r>
              <a:rPr lang="uk-UA" sz="1600" dirty="0" err="1">
                <a:latin typeface="Times New Roman" pitchFamily="18" charset="0"/>
                <a:cs typeface="Times New Roman" pitchFamily="18" charset="0"/>
              </a:rPr>
              <a:t>забезбечено</a:t>
            </a:r>
            <a:r>
              <a:rPr lang="uk-UA" sz="1600" dirty="0">
                <a:latin typeface="Times New Roman" pitchFamily="18" charset="0"/>
                <a:cs typeface="Times New Roman" pitchFamily="18" charset="0"/>
              </a:rPr>
              <a:t> функціонування двох хабів для задоволення гуманітарних, соціальних, культурних потреб внутрішньо переміщених осіб Луганської області, які виїхали з регіонів ведення активних бойових дій та окупації - орієнтовно 2 400 родин, з яких більшість жінки, діти та люди похилого віку.</a:t>
            </a:r>
          </a:p>
          <a:p>
            <a:pPr algn="just"/>
            <a:r>
              <a:rPr lang="uk-UA" sz="1600" dirty="0">
                <a:latin typeface="Times New Roman" pitchFamily="18" charset="0"/>
                <a:cs typeface="Times New Roman" pitchFamily="18" charset="0"/>
              </a:rPr>
              <a:t>Зареєстровано 10 844 особи, з них: діти – 1 468 осіб , особи з інвалідністю - 405, особи віком понад 60 років – 2 243;</a:t>
            </a:r>
          </a:p>
          <a:p>
            <a:pPr algn="just"/>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Враховуючи</a:t>
            </a:r>
            <a:r>
              <a:rPr lang="ru-RU" sz="1600" dirty="0">
                <a:latin typeface="Times New Roman" pitchFamily="18" charset="0"/>
                <a:cs typeface="Times New Roman" pitchFamily="18" charset="0"/>
              </a:rPr>
              <a:t> потреби в </a:t>
            </a:r>
            <a:r>
              <a:rPr lang="ru-RU" sz="1600" dirty="0" err="1">
                <a:latin typeface="Times New Roman" pitchFamily="18" charset="0"/>
                <a:cs typeface="Times New Roman" pitchFamily="18" charset="0"/>
              </a:rPr>
              <a:t>забезпеченні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цих</a:t>
            </a:r>
            <a:r>
              <a:rPr lang="ru-RU" sz="1600" dirty="0">
                <a:latin typeface="Times New Roman" pitchFamily="18" charset="0"/>
                <a:cs typeface="Times New Roman" pitchFamily="18" charset="0"/>
              </a:rPr>
              <a:t> людей продуктами </a:t>
            </a:r>
            <a:r>
              <a:rPr lang="ru-RU" sz="1600" dirty="0" err="1">
                <a:latin typeface="Times New Roman" pitchFamily="18" charset="0"/>
                <a:cs typeface="Times New Roman" pitchFamily="18" charset="0"/>
              </a:rPr>
              <a:t>харчування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засобами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гігієни</a:t>
            </a:r>
            <a:r>
              <a:rPr lang="ru-RU" sz="1600" dirty="0">
                <a:latin typeface="Times New Roman" pitchFamily="18" charset="0"/>
                <a:cs typeface="Times New Roman" pitchFamily="18" charset="0"/>
              </a:rPr>
              <a:t>, медикаментами, речами </a:t>
            </a:r>
            <a:r>
              <a:rPr lang="ru-RU" sz="1600" dirty="0" err="1">
                <a:latin typeface="Times New Roman" pitchFamily="18" charset="0"/>
                <a:cs typeface="Times New Roman" pitchFamily="18" charset="0"/>
              </a:rPr>
              <a:t>особистого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вжитку</a:t>
            </a:r>
            <a:r>
              <a:rPr lang="ru-RU" sz="1600" dirty="0">
                <a:latin typeface="Times New Roman" pitchFamily="18" charset="0"/>
                <a:cs typeface="Times New Roman" pitchFamily="18" charset="0"/>
              </a:rPr>
              <a:t>, </a:t>
            </a:r>
            <a:r>
              <a:rPr lang="uk-UA" sz="1600" dirty="0">
                <a:latin typeface="Times New Roman" pitchFamily="18" charset="0"/>
                <a:cs typeface="Times New Roman" pitchFamily="18" charset="0"/>
              </a:rPr>
              <a:t>проводиться системна та активна робота з благодійними організаціями, міжнародними фондами, волонтерами щодо налагодження гуманітарного співробітництва та задоволення потреб постраждалого населення.</a:t>
            </a:r>
            <a:endParaRPr lang="en-US" sz="1600" dirty="0">
              <a:latin typeface="Times New Roman" pitchFamily="18" charset="0"/>
              <a:cs typeface="Times New Roman" pitchFamily="18" charset="0"/>
            </a:endParaRPr>
          </a:p>
          <a:p>
            <a:pPr algn="just"/>
            <a:r>
              <a:rPr lang="uk-UA" sz="1600" dirty="0">
                <a:latin typeface="Times New Roman" pitchFamily="18" charset="0"/>
                <a:cs typeface="Times New Roman" pitchFamily="18" charset="0"/>
              </a:rPr>
              <a:t>       На базі гуманітарного хабу проводяться різноманітні розважально-культурні заходи та активності (гуртки, секції, бібліотека, кімнати реабілітації для дітей та людей поважного віку, клуби та простори), надаються необхідні соціально-правові послуги із залученням спеціалістів </a:t>
            </a:r>
            <a:r>
              <a:rPr lang="uk-UA" sz="1600" dirty="0" err="1">
                <a:latin typeface="Times New Roman" pitchFamily="18" charset="0"/>
                <a:cs typeface="Times New Roman" pitchFamily="18" charset="0"/>
              </a:rPr>
              <a:t>ЦНАПу</a:t>
            </a:r>
            <a:r>
              <a:rPr lang="uk-UA" sz="1600" dirty="0">
                <a:latin typeface="Times New Roman" pitchFamily="18" charset="0"/>
                <a:cs typeface="Times New Roman" pitchFamily="18" charset="0"/>
              </a:rPr>
              <a:t>, представників центру </a:t>
            </a:r>
            <a:r>
              <a:rPr lang="uk-UA" sz="1600" dirty="0" err="1">
                <a:latin typeface="Times New Roman" pitchFamily="18" charset="0"/>
                <a:cs typeface="Times New Roman" pitchFamily="18" charset="0"/>
              </a:rPr>
              <a:t>зайняйтості</a:t>
            </a:r>
            <a:r>
              <a:rPr lang="uk-UA" sz="1600" dirty="0">
                <a:latin typeface="Times New Roman" pitchFamily="18" charset="0"/>
                <a:cs typeface="Times New Roman" pitchFamily="18" charset="0"/>
              </a:rPr>
              <a:t> та пенсійного фонду, центру надання правової допомоги та профільних структурних підрозділів Сєвєродонецької МВА.</a:t>
            </a:r>
            <a:endParaRPr lang="en-US" sz="1600" dirty="0">
              <a:latin typeface="Times New Roman" pitchFamily="18" charset="0"/>
              <a:cs typeface="Times New Roman" pitchFamily="18" charset="0"/>
            </a:endParaRPr>
          </a:p>
        </p:txBody>
      </p:sp>
      <p:pic>
        <p:nvPicPr>
          <p:cNvPr id="8" name="Picture 10" descr="Гуманітарка, куточок читача, хвостата &quot;співробітниця&quot;. Як працює Сєвєродонецький хаб для переселенців у Дніпрі"/>
          <p:cNvPicPr>
            <a:picLocks noChangeAspect="1" noChangeArrowheads="1"/>
          </p:cNvPicPr>
          <p:nvPr/>
        </p:nvPicPr>
        <p:blipFill>
          <a:blip r:embed="rId2" cstate="print"/>
          <a:srcRect/>
          <a:stretch>
            <a:fillRect/>
          </a:stretch>
        </p:blipFill>
        <p:spPr bwMode="auto">
          <a:xfrm>
            <a:off x="780221" y="4082732"/>
            <a:ext cx="3402228" cy="2291259"/>
          </a:xfrm>
          <a:prstGeom prst="rect">
            <a:avLst/>
          </a:prstGeom>
          <a:noFill/>
        </p:spPr>
      </p:pic>
      <p:pic>
        <p:nvPicPr>
          <p:cNvPr id="9" name="Picture 12" descr="https://www.congress.gov.ua/wp-content/uploads/2024/05/Luhanshchyna.jpg"/>
          <p:cNvPicPr>
            <a:picLocks noChangeAspect="1" noChangeArrowheads="1"/>
          </p:cNvPicPr>
          <p:nvPr/>
        </p:nvPicPr>
        <p:blipFill>
          <a:blip r:embed="rId3" cstate="print"/>
          <a:srcRect/>
          <a:stretch>
            <a:fillRect/>
          </a:stretch>
        </p:blipFill>
        <p:spPr bwMode="auto">
          <a:xfrm>
            <a:off x="4462538" y="4075634"/>
            <a:ext cx="3338692" cy="2298357"/>
          </a:xfrm>
          <a:prstGeom prst="rect">
            <a:avLst/>
          </a:prstGeom>
          <a:noFill/>
        </p:spPr>
      </p:pic>
      <p:pic>
        <p:nvPicPr>
          <p:cNvPr id="10" name="Picture 2" descr="Сєвєродонецький хаб у Дніпрі видав понад 750 продуктових наборів"/>
          <p:cNvPicPr>
            <a:picLocks noChangeAspect="1" noChangeArrowheads="1"/>
          </p:cNvPicPr>
          <p:nvPr/>
        </p:nvPicPr>
        <p:blipFill>
          <a:blip r:embed="rId4" cstate="print"/>
          <a:srcRect/>
          <a:stretch>
            <a:fillRect/>
          </a:stretch>
        </p:blipFill>
        <p:spPr bwMode="auto">
          <a:xfrm>
            <a:off x="8081319" y="4082732"/>
            <a:ext cx="2998573" cy="2349702"/>
          </a:xfrm>
          <a:prstGeom prst="rect">
            <a:avLst/>
          </a:prstGeom>
          <a:noFill/>
        </p:spPr>
      </p:pic>
    </p:spTree>
    <p:extLst>
      <p:ext uri="{BB962C8B-B14F-4D97-AF65-F5344CB8AC3E}">
        <p14:creationId xmlns:p14="http://schemas.microsoft.com/office/powerpoint/2010/main" val="3216185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7881" y="340796"/>
            <a:ext cx="10906897" cy="6309420"/>
          </a:xfrm>
          <a:prstGeom prst="rect">
            <a:avLst/>
          </a:prstGeom>
        </p:spPr>
        <p:txBody>
          <a:bodyPr wrap="square">
            <a:spAutoFit/>
          </a:bodyPr>
          <a:lstStyle/>
          <a:p>
            <a:r>
              <a:rPr lang="uk-UA" b="1" dirty="0">
                <a:latin typeface="Times New Roman" pitchFamily="18" charset="0"/>
                <a:cs typeface="Times New Roman" pitchFamily="18" charset="0"/>
              </a:rPr>
              <a:t>Стратегічний пріоритет розвитку № 3 </a:t>
            </a:r>
          </a:p>
          <a:p>
            <a:r>
              <a:rPr lang="uk-UA" b="1" dirty="0">
                <a:latin typeface="Times New Roman" pitchFamily="18" charset="0"/>
                <a:cs typeface="Times New Roman" pitchFamily="18" charset="0"/>
              </a:rPr>
              <a:t>Налагодження міжнародного співробітництва та партнерства </a:t>
            </a:r>
            <a:br>
              <a:rPr lang="uk-UA" b="1" dirty="0">
                <a:latin typeface="Times New Roman" pitchFamily="18" charset="0"/>
                <a:cs typeface="Times New Roman" pitchFamily="18" charset="0"/>
              </a:rPr>
            </a:br>
            <a:endParaRPr lang="uk-UA" sz="1600" b="1" dirty="0">
              <a:latin typeface="Times New Roman" pitchFamily="18" charset="0"/>
              <a:cs typeface="Times New Roman" pitchFamily="18" charset="0"/>
            </a:endParaRPr>
          </a:p>
          <a:p>
            <a:pPr algn="just"/>
            <a:r>
              <a:rPr lang="uk-UA" sz="1600" dirty="0">
                <a:latin typeface="Times New Roman" pitchFamily="18" charset="0"/>
                <a:cs typeface="Times New Roman" pitchFamily="18" charset="0"/>
              </a:rPr>
              <a:t>     З метою налагодження транскордонного міжмуніципального співробітництва делегації Сєвєродонецької МВА в період 2023-2025 років неодноразово приймали участь в Міжнародній виставці та конференції в рамках форуму «</a:t>
            </a:r>
            <a:r>
              <a:rPr lang="en-US" sz="1600" dirty="0">
                <a:latin typeface="Times New Roman" pitchFamily="18" charset="0"/>
                <a:cs typeface="Times New Roman" pitchFamily="18" charset="0"/>
              </a:rPr>
              <a:t>REBUILD UKRAINE CONSTRUCTION I ENERGY</a:t>
            </a:r>
            <a:r>
              <a:rPr lang="uk-UA" sz="1600" dirty="0">
                <a:latin typeface="Times New Roman" pitchFamily="18" charset="0"/>
                <a:cs typeface="Times New Roman" pitchFamily="18" charset="0"/>
              </a:rPr>
              <a:t>» та в «10-му Європейському конгресі органів місцевого самоврядування» (Польща), під час яких презентували Сєвєродонецьку міську територіальну громаду та інвестиційні </a:t>
            </a:r>
            <a:r>
              <a:rPr lang="uk-UA" sz="1600" dirty="0" err="1">
                <a:latin typeface="Times New Roman" pitchFamily="18" charset="0"/>
                <a:cs typeface="Times New Roman" pitchFamily="18" charset="0"/>
              </a:rPr>
              <a:t>проєкти</a:t>
            </a:r>
            <a:r>
              <a:rPr lang="uk-UA" sz="1600" dirty="0">
                <a:latin typeface="Times New Roman" pitchFamily="18" charset="0"/>
                <a:cs typeface="Times New Roman" pitchFamily="18" charset="0"/>
              </a:rPr>
              <a:t>, орієнтовані на відновлення інфраструктури та залучення інвестицій. </a:t>
            </a:r>
          </a:p>
          <a:p>
            <a:pPr algn="just"/>
            <a:r>
              <a:rPr lang="uk-UA" sz="1600" dirty="0">
                <a:latin typeface="Times New Roman" pitchFamily="18" charset="0"/>
                <a:cs typeface="Times New Roman" pitchFamily="18" charset="0"/>
              </a:rPr>
              <a:t>     Також, з метою налагодження торговельно-економічного, науково-технічного і культурного співробітництва з представниками адміністративно-територіальних одиниць інших країн, укладено угоди встановлення побратимства з </a:t>
            </a:r>
            <a:r>
              <a:rPr lang="uk-UA" sz="1600" dirty="0" err="1">
                <a:latin typeface="Times New Roman" pitchFamily="18" charset="0"/>
                <a:cs typeface="Times New Roman" pitchFamily="18" charset="0"/>
              </a:rPr>
              <a:t>м.Вілкавішкіс</a:t>
            </a:r>
            <a:r>
              <a:rPr lang="uk-UA" sz="1600" dirty="0">
                <a:latin typeface="Times New Roman" pitchFamily="18" charset="0"/>
                <a:cs typeface="Times New Roman" pitchFamily="18" charset="0"/>
              </a:rPr>
              <a:t> (Литовська Республіка), м. </a:t>
            </a:r>
            <a:r>
              <a:rPr lang="uk-UA" sz="1600" dirty="0" err="1">
                <a:latin typeface="Times New Roman" pitchFamily="18" charset="0"/>
                <a:cs typeface="Times New Roman" pitchFamily="18" charset="0"/>
              </a:rPr>
              <a:t>Єленя-Гура</a:t>
            </a:r>
            <a:r>
              <a:rPr lang="uk-UA" sz="1600" dirty="0">
                <a:latin typeface="Times New Roman" pitchFamily="18" charset="0"/>
                <a:cs typeface="Times New Roman" pitchFamily="18" charset="0"/>
              </a:rPr>
              <a:t> </a:t>
            </a:r>
            <a:r>
              <a:rPr lang="uk-UA" sz="1600" dirty="0" err="1">
                <a:latin typeface="Times New Roman" pitchFamily="18" charset="0"/>
                <a:cs typeface="Times New Roman" pitchFamily="18" charset="0"/>
              </a:rPr>
              <a:t>Єленьогурського</a:t>
            </a:r>
            <a:r>
              <a:rPr lang="uk-UA" sz="1600" dirty="0">
                <a:latin typeface="Times New Roman" pitchFamily="18" charset="0"/>
                <a:cs typeface="Times New Roman" pitchFamily="18" charset="0"/>
              </a:rPr>
              <a:t> повіту </a:t>
            </a:r>
            <a:r>
              <a:rPr lang="uk-UA" sz="1600" dirty="0" err="1">
                <a:latin typeface="Times New Roman" pitchFamily="18" charset="0"/>
                <a:cs typeface="Times New Roman" pitchFamily="18" charset="0"/>
              </a:rPr>
              <a:t>Нижнєсілезького</a:t>
            </a:r>
            <a:r>
              <a:rPr lang="uk-UA" sz="1600" dirty="0">
                <a:latin typeface="Times New Roman" pitchFamily="18" charset="0"/>
                <a:cs typeface="Times New Roman" pitchFamily="18" charset="0"/>
              </a:rPr>
              <a:t> воєводства та </a:t>
            </a:r>
            <a:r>
              <a:rPr lang="uk-UA" sz="1600" dirty="0" err="1">
                <a:latin typeface="Times New Roman" pitchFamily="18" charset="0"/>
                <a:cs typeface="Times New Roman" pitchFamily="18" charset="0"/>
              </a:rPr>
              <a:t>м.Сталева</a:t>
            </a:r>
            <a:r>
              <a:rPr lang="uk-UA" sz="1600" dirty="0">
                <a:latin typeface="Times New Roman" pitchFamily="18" charset="0"/>
                <a:cs typeface="Times New Roman" pitchFamily="18" charset="0"/>
              </a:rPr>
              <a:t> Воля Підкарпатського повіту (Польща).</a:t>
            </a:r>
          </a:p>
          <a:p>
            <a:pPr algn="just"/>
            <a:r>
              <a:rPr lang="uk-UA" sz="1600" dirty="0">
                <a:latin typeface="Times New Roman" pitchFamily="18" charset="0"/>
                <a:cs typeface="Times New Roman" pitchFamily="18" charset="0"/>
              </a:rPr>
              <a:t>       Налагоджено гуманітарне співробітництво з міжнародними та регіональними організаціями та фондами для залучення донорської допомоги громаді </a:t>
            </a:r>
          </a:p>
          <a:p>
            <a:pPr algn="just"/>
            <a:r>
              <a:rPr lang="uk-UA" sz="1600" dirty="0">
                <a:latin typeface="Times New Roman" pitchFamily="18" charset="0"/>
                <a:cs typeface="Times New Roman" pitchFamily="18" charset="0"/>
              </a:rPr>
              <a:t>     Сєвєродонецька міська військова адміністрація долучена до Цифрової екосистеми для підзвітного управління відновленням «DREAM», систематично приймає участь в навчальних програмах, тренінгах та семінарах: "Natolin4Capacity </a:t>
            </a:r>
            <a:r>
              <a:rPr lang="uk-UA" sz="1600" dirty="0" err="1">
                <a:latin typeface="Times New Roman" pitchFamily="18" charset="0"/>
                <a:cs typeface="Times New Roman" pitchFamily="18" charset="0"/>
              </a:rPr>
              <a:t>Building</a:t>
            </a:r>
            <a:r>
              <a:rPr lang="uk-UA" sz="1600" dirty="0">
                <a:latin typeface="Times New Roman" pitchFamily="18" charset="0"/>
                <a:cs typeface="Times New Roman" pitchFamily="18" charset="0"/>
              </a:rPr>
              <a:t>", «Програми розвитку ООН в Україні», організованої в рамках навчального компоненту </a:t>
            </a:r>
            <a:r>
              <a:rPr lang="uk-UA" sz="1600" dirty="0" err="1">
                <a:latin typeface="Times New Roman" pitchFamily="18" charset="0"/>
                <a:cs typeface="Times New Roman" pitchFamily="18" charset="0"/>
              </a:rPr>
              <a:t>проєкту</a:t>
            </a:r>
            <a:r>
              <a:rPr lang="uk-UA" sz="1600" dirty="0">
                <a:latin typeface="Times New Roman" pitchFamily="18" charset="0"/>
                <a:cs typeface="Times New Roman" pitchFamily="18" charset="0"/>
              </a:rPr>
              <a:t> «Мери за економічне зростання», «</a:t>
            </a:r>
            <a:r>
              <a:rPr lang="en-US" sz="1600" dirty="0">
                <a:latin typeface="Times New Roman" pitchFamily="18" charset="0"/>
                <a:cs typeface="Times New Roman" pitchFamily="18" charset="0"/>
              </a:rPr>
              <a:t>Cities</a:t>
            </a:r>
            <a:r>
              <a:rPr lang="uk-UA" sz="1600" dirty="0">
                <a:latin typeface="Times New Roman" pitchFamily="18" charset="0"/>
                <a:cs typeface="Times New Roman" pitchFamily="18" charset="0"/>
              </a:rPr>
              <a:t> 4 </a:t>
            </a:r>
            <a:r>
              <a:rPr lang="en-US" sz="1600" dirty="0">
                <a:latin typeface="Times New Roman" pitchFamily="18" charset="0"/>
                <a:cs typeface="Times New Roman" pitchFamily="18" charset="0"/>
              </a:rPr>
              <a:t>Cities</a:t>
            </a:r>
            <a:r>
              <a:rPr lang="uk-UA" sz="1600" dirty="0">
                <a:latin typeface="Times New Roman" pitchFamily="18" charset="0"/>
                <a:cs typeface="Times New Roman" pitchFamily="18" charset="0"/>
              </a:rPr>
              <a:t>/</a:t>
            </a:r>
            <a:r>
              <a:rPr lang="en-US" sz="1600" dirty="0">
                <a:latin typeface="Times New Roman" pitchFamily="18" charset="0"/>
                <a:cs typeface="Times New Roman" pitchFamily="18" charset="0"/>
              </a:rPr>
              <a:t>United</a:t>
            </a:r>
            <a:r>
              <a:rPr lang="uk-UA" sz="1600" dirty="0">
                <a:latin typeface="Times New Roman" pitchFamily="18" charset="0"/>
                <a:cs typeface="Times New Roman" pitchFamily="18" charset="0"/>
              </a:rPr>
              <a:t> 4 </a:t>
            </a:r>
            <a:r>
              <a:rPr lang="en-US" sz="1600" dirty="0">
                <a:latin typeface="Times New Roman" pitchFamily="18" charset="0"/>
                <a:cs typeface="Times New Roman" pitchFamily="18" charset="0"/>
              </a:rPr>
              <a:t>Ukraine</a:t>
            </a:r>
            <a:r>
              <a:rPr lang="uk-UA" sz="1600" dirty="0">
                <a:latin typeface="Times New Roman" pitchFamily="18" charset="0"/>
                <a:cs typeface="Times New Roman" pitchFamily="18" charset="0"/>
              </a:rPr>
              <a:t>», «U-LEAD з Європою в Україні», </a:t>
            </a:r>
            <a:r>
              <a:rPr lang="uk-UA" sz="1600" dirty="0" err="1">
                <a:latin typeface="Times New Roman" pitchFamily="18" charset="0"/>
                <a:cs typeface="Times New Roman" pitchFamily="18" charset="0"/>
              </a:rPr>
              <a:t>інфо</a:t>
            </a:r>
            <a:r>
              <a:rPr lang="uk-UA" sz="1600" dirty="0">
                <a:latin typeface="Times New Roman" pitchFamily="18" charset="0"/>
                <a:cs typeface="Times New Roman" pitchFamily="18" charset="0"/>
              </a:rPr>
              <a:t>-сесіях «Клубу Мерів» та навчального курсу «Школи відновлення громад». </a:t>
            </a:r>
            <a:endParaRPr lang="uk-UA" sz="14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endParaRPr lang="uk-UA" sz="1600" dirty="0">
              <a:latin typeface="Times New Roman" pitchFamily="18" charset="0"/>
              <a:cs typeface="Times New Roman" pitchFamily="18" charset="0"/>
            </a:endParaRPr>
          </a:p>
          <a:p>
            <a:pPr algn="just"/>
            <a:r>
              <a:rPr lang="uk-UA" sz="1600" dirty="0">
                <a:latin typeface="Times New Roman" pitchFamily="18" charset="0"/>
                <a:cs typeface="Times New Roman" pitchFamily="18" charset="0"/>
              </a:rPr>
              <a:t>     </a:t>
            </a:r>
          </a:p>
        </p:txBody>
      </p:sp>
      <p:pic>
        <p:nvPicPr>
          <p:cNvPr id="8" name="Рисунок 7">
            <a:extLst>
              <a:ext uri="{FF2B5EF4-FFF2-40B4-BE49-F238E27FC236}">
                <a16:creationId xmlns:a16="http://schemas.microsoft.com/office/drawing/2014/main" id="{439FEE53-206A-36B6-ADBA-8BEC8E1DFDD0}"/>
              </a:ext>
            </a:extLst>
          </p:cNvPr>
          <p:cNvPicPr>
            <a:picLocks noChangeAspect="1"/>
          </p:cNvPicPr>
          <p:nvPr/>
        </p:nvPicPr>
        <p:blipFill>
          <a:blip r:embed="rId2"/>
          <a:stretch>
            <a:fillRect/>
          </a:stretch>
        </p:blipFill>
        <p:spPr>
          <a:xfrm>
            <a:off x="527222" y="5219143"/>
            <a:ext cx="2426197" cy="1545373"/>
          </a:xfrm>
          <a:prstGeom prst="rect">
            <a:avLst/>
          </a:prstGeom>
        </p:spPr>
      </p:pic>
      <p:pic>
        <p:nvPicPr>
          <p:cNvPr id="5" name="Рисунок 4">
            <a:extLst>
              <a:ext uri="{FF2B5EF4-FFF2-40B4-BE49-F238E27FC236}">
                <a16:creationId xmlns:a16="http://schemas.microsoft.com/office/drawing/2014/main" id="{6BB9A948-2F8E-075F-5330-90A74A8B9FF0}"/>
              </a:ext>
            </a:extLst>
          </p:cNvPr>
          <p:cNvPicPr>
            <a:picLocks noChangeAspect="1"/>
          </p:cNvPicPr>
          <p:nvPr/>
        </p:nvPicPr>
        <p:blipFill>
          <a:blip r:embed="rId3"/>
          <a:stretch>
            <a:fillRect/>
          </a:stretch>
        </p:blipFill>
        <p:spPr>
          <a:xfrm>
            <a:off x="8997847" y="5219142"/>
            <a:ext cx="2426196" cy="1545373"/>
          </a:xfrm>
          <a:prstGeom prst="rect">
            <a:avLst/>
          </a:prstGeom>
        </p:spPr>
      </p:pic>
      <p:pic>
        <p:nvPicPr>
          <p:cNvPr id="6" name="Рисунок 5">
            <a:extLst>
              <a:ext uri="{FF2B5EF4-FFF2-40B4-BE49-F238E27FC236}">
                <a16:creationId xmlns:a16="http://schemas.microsoft.com/office/drawing/2014/main" id="{D9F93C76-B357-4279-BD12-F02DD19B0AFE}"/>
              </a:ext>
            </a:extLst>
          </p:cNvPr>
          <p:cNvPicPr>
            <a:picLocks noChangeAspect="1"/>
          </p:cNvPicPr>
          <p:nvPr/>
        </p:nvPicPr>
        <p:blipFill>
          <a:blip r:embed="rId4"/>
          <a:stretch>
            <a:fillRect/>
          </a:stretch>
        </p:blipFill>
        <p:spPr>
          <a:xfrm>
            <a:off x="3243309" y="5219143"/>
            <a:ext cx="2737363" cy="1545373"/>
          </a:xfrm>
          <a:prstGeom prst="rect">
            <a:avLst/>
          </a:prstGeom>
        </p:spPr>
      </p:pic>
      <p:pic>
        <p:nvPicPr>
          <p:cNvPr id="7" name="Рисунок 6">
            <a:extLst>
              <a:ext uri="{FF2B5EF4-FFF2-40B4-BE49-F238E27FC236}">
                <a16:creationId xmlns:a16="http://schemas.microsoft.com/office/drawing/2014/main" id="{FA3C56F5-1342-4413-B227-6FE492142B94}"/>
              </a:ext>
            </a:extLst>
          </p:cNvPr>
          <p:cNvPicPr>
            <a:picLocks noChangeAspect="1"/>
          </p:cNvPicPr>
          <p:nvPr/>
        </p:nvPicPr>
        <p:blipFill>
          <a:blip r:embed="rId5"/>
          <a:stretch>
            <a:fillRect/>
          </a:stretch>
        </p:blipFill>
        <p:spPr>
          <a:xfrm>
            <a:off x="6211329" y="5219143"/>
            <a:ext cx="2545784" cy="138714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2B47AFE-3632-40D8-95FD-DC762BF0549F}"/>
              </a:ext>
            </a:extLst>
          </p:cNvPr>
          <p:cNvSpPr/>
          <p:nvPr/>
        </p:nvSpPr>
        <p:spPr>
          <a:xfrm>
            <a:off x="702815" y="137040"/>
            <a:ext cx="10786369" cy="4124206"/>
          </a:xfrm>
          <a:prstGeom prst="rect">
            <a:avLst/>
          </a:prstGeom>
        </p:spPr>
        <p:txBody>
          <a:bodyPr wrap="square">
            <a:spAutoFit/>
          </a:bodyPr>
          <a:lstStyle/>
          <a:p>
            <a:r>
              <a:rPr lang="uk-UA" b="1" dirty="0">
                <a:latin typeface="Times New Roman" panose="02020603050405020304" pitchFamily="18" charset="0"/>
                <a:cs typeface="Times New Roman" pitchFamily="18" charset="0"/>
              </a:rPr>
              <a:t>Стратегічний пріоритет розвитку № 4 </a:t>
            </a:r>
          </a:p>
          <a:p>
            <a:r>
              <a:rPr lang="uk-UA" b="1" dirty="0">
                <a:solidFill>
                  <a:prstClr val="black"/>
                </a:solidFill>
                <a:latin typeface="Times New Roman" panose="02020603050405020304" pitchFamily="18" charset="0"/>
                <a:ea typeface="Times New Roman" panose="02020603050405020304" pitchFamily="18" charset="0"/>
              </a:rPr>
              <a:t>Забезпечення доступним  житлом мешканців громади </a:t>
            </a:r>
          </a:p>
          <a:p>
            <a:pPr algn="just"/>
            <a:r>
              <a:rPr lang="uk-UA" sz="1600" dirty="0">
                <a:latin typeface="Times New Roman" panose="02020603050405020304" pitchFamily="18" charset="0"/>
                <a:ea typeface="Calibri" panose="020F0502020204030204" pitchFamily="34" charset="0"/>
              </a:rPr>
              <a:t>Сєвєродонецькою МВА в межах </a:t>
            </a:r>
            <a:r>
              <a:rPr lang="uk-UA" sz="1600" dirty="0">
                <a:latin typeface="Times New Roman" panose="02020603050405020304" pitchFamily="18" charset="0"/>
              </a:rPr>
              <a:t>«Програми </a:t>
            </a:r>
            <a:r>
              <a:rPr lang="ru-RU" sz="1600" dirty="0" err="1">
                <a:solidFill>
                  <a:srgbClr val="000000"/>
                </a:solidFill>
                <a:latin typeface="Times New Roman" panose="02020603050405020304" pitchFamily="18" charset="0"/>
              </a:rPr>
              <a:t>забезпечення</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житлом</a:t>
            </a:r>
            <a:r>
              <a:rPr lang="ru-RU" sz="1600" dirty="0">
                <a:solidFill>
                  <a:srgbClr val="000000"/>
                </a:solidFill>
                <a:latin typeface="Times New Roman" panose="02020603050405020304" pitchFamily="18" charset="0"/>
              </a:rPr>
              <a:t> ВПО - </a:t>
            </a:r>
            <a:r>
              <a:rPr lang="ru-RU" sz="1600" dirty="0" err="1">
                <a:solidFill>
                  <a:srgbClr val="000000"/>
                </a:solidFill>
                <a:latin typeface="Times New Roman" panose="02020603050405020304" pitchFamily="18" charset="0"/>
              </a:rPr>
              <a:t>мешканців</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Сєвєродонецької</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міської</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територіальної</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громади</a:t>
            </a:r>
            <a:r>
              <a:rPr lang="ru-RU" sz="1600" dirty="0">
                <a:solidFill>
                  <a:srgbClr val="000000"/>
                </a:solidFill>
                <a:latin typeface="Times New Roman" panose="02020603050405020304" pitchFamily="18" charset="0"/>
              </a:rPr>
              <a:t> на 2024-2026 роки» </a:t>
            </a:r>
            <a:r>
              <a:rPr lang="ru-RU" sz="1600" dirty="0" err="1">
                <a:solidFill>
                  <a:srgbClr val="000000"/>
                </a:solidFill>
                <a:latin typeface="Times New Roman" panose="02020603050405020304" pitchFamily="18" charset="0"/>
              </a:rPr>
              <a:t>реалізує</a:t>
            </a:r>
            <a:r>
              <a:rPr lang="ru-RU" sz="1600" dirty="0">
                <a:solidFill>
                  <a:srgbClr val="000000"/>
                </a:solidFill>
                <a:latin typeface="Times New Roman" panose="02020603050405020304" pitchFamily="18" charset="0"/>
              </a:rPr>
              <a:t> </a:t>
            </a:r>
            <a:r>
              <a:rPr lang="ru-RU" sz="1600" dirty="0" err="1">
                <a:solidFill>
                  <a:srgbClr val="000000"/>
                </a:solidFill>
                <a:latin typeface="Times New Roman" panose="02020603050405020304" pitchFamily="18" charset="0"/>
              </a:rPr>
              <a:t>проєкти</a:t>
            </a:r>
            <a:r>
              <a:rPr lang="ru-RU" sz="1600" dirty="0">
                <a:solidFill>
                  <a:srgbClr val="000000"/>
                </a:solidFill>
                <a:latin typeface="Times New Roman" panose="02020603050405020304" pitchFamily="18" charset="0"/>
              </a:rPr>
              <a:t> </a:t>
            </a:r>
            <a:r>
              <a:rPr lang="uk-UA" sz="1600" dirty="0">
                <a:latin typeface="Times New Roman" panose="02020603050405020304" pitchFamily="18" charset="0"/>
                <a:ea typeface="Calibri" panose="020F0502020204030204" pitchFamily="34" charset="0"/>
              </a:rPr>
              <a:t>із забезпечення житлом ВПО громади за адресами: </a:t>
            </a:r>
          </a:p>
          <a:p>
            <a:pPr algn="just">
              <a:buFontTx/>
              <a:buChar char="-"/>
            </a:pPr>
            <a:r>
              <a:rPr lang="uk-UA" sz="1600" dirty="0">
                <a:latin typeface="Times New Roman" panose="02020603050405020304" pitchFamily="18" charset="0"/>
                <a:ea typeface="Calibri" panose="020F0502020204030204" pitchFamily="34" charset="0"/>
              </a:rPr>
              <a:t> Дніпропетровська обл., м. Новомосковськ, вул. Павлоградська, 2а, </a:t>
            </a:r>
            <a:r>
              <a:rPr lang="uk-UA" sz="1600" dirty="0" err="1">
                <a:latin typeface="Times New Roman" panose="02020603050405020304" pitchFamily="18" charset="0"/>
                <a:ea typeface="Calibri" panose="020F0502020204030204" pitchFamily="34" charset="0"/>
              </a:rPr>
              <a:t>“Прихисток”</a:t>
            </a:r>
            <a:r>
              <a:rPr lang="uk-UA" sz="1600" dirty="0">
                <a:latin typeface="Times New Roman" panose="02020603050405020304" pitchFamily="18" charset="0"/>
                <a:ea typeface="Calibri" panose="020F0502020204030204" pitchFamily="34" charset="0"/>
              </a:rPr>
              <a:t>  з розміщенням до 40 осіб;</a:t>
            </a:r>
          </a:p>
          <a:p>
            <a:pPr algn="just">
              <a:buFontTx/>
              <a:buChar char="-"/>
            </a:pPr>
            <a:r>
              <a:rPr lang="uk-UA" sz="1600" dirty="0">
                <a:latin typeface="Times New Roman" panose="02020603050405020304" pitchFamily="18" charset="0"/>
                <a:ea typeface="Calibri" panose="020F0502020204030204" pitchFamily="34" charset="0"/>
              </a:rPr>
              <a:t> </a:t>
            </a:r>
            <a:r>
              <a:rPr lang="uk-UA" sz="1600" dirty="0" err="1">
                <a:latin typeface="Times New Roman" pitchFamily="18" charset="0"/>
                <a:ea typeface="Calibri" panose="020F0502020204030204" pitchFamily="34" charset="0"/>
                <a:cs typeface="Times New Roman" pitchFamily="18" charset="0"/>
              </a:rPr>
              <a:t>м.Дніпро</a:t>
            </a:r>
            <a:r>
              <a:rPr lang="uk-UA" sz="1600" dirty="0">
                <a:latin typeface="Times New Roman" pitchFamily="18" charset="0"/>
                <a:ea typeface="Calibri" panose="020F0502020204030204" pitchFamily="34" charset="0"/>
                <a:cs typeface="Times New Roman" pitchFamily="18" charset="0"/>
              </a:rPr>
              <a:t>, </a:t>
            </a:r>
            <a:r>
              <a:rPr lang="uk-UA" sz="1600" dirty="0" err="1">
                <a:latin typeface="Times New Roman" pitchFamily="18" charset="0"/>
                <a:ea typeface="Calibri" panose="020F0502020204030204" pitchFamily="34" charset="0"/>
                <a:cs typeface="Times New Roman" pitchFamily="18" charset="0"/>
              </a:rPr>
              <a:t>пр.О.Поля</a:t>
            </a:r>
            <a:r>
              <a:rPr lang="uk-UA" sz="1600" dirty="0">
                <a:latin typeface="Times New Roman" pitchFamily="18" charset="0"/>
                <a:ea typeface="Calibri" panose="020F0502020204030204" pitchFamily="34" charset="0"/>
                <a:cs typeface="Times New Roman" pitchFamily="18" charset="0"/>
              </a:rPr>
              <a:t>, 46, соціальне житло з </a:t>
            </a:r>
            <a:r>
              <a:rPr lang="uk-UA" sz="1600" dirty="0">
                <a:latin typeface="Times New Roman" pitchFamily="18" charset="0"/>
                <a:cs typeface="Times New Roman" pitchFamily="18" charset="0"/>
              </a:rPr>
              <a:t>розташуванням приміщень громадського призначення на 80 осіб;</a:t>
            </a:r>
            <a:endParaRPr lang="uk-UA" sz="1600" dirty="0">
              <a:latin typeface="Times New Roman" pitchFamily="18" charset="0"/>
              <a:ea typeface="Calibri" panose="020F0502020204030204" pitchFamily="34" charset="0"/>
              <a:cs typeface="Times New Roman" pitchFamily="18" charset="0"/>
            </a:endParaRPr>
          </a:p>
          <a:p>
            <a:pPr algn="just">
              <a:buFontTx/>
              <a:buChar char="-"/>
            </a:pPr>
            <a:r>
              <a:rPr lang="uk-UA" sz="1600" dirty="0">
                <a:latin typeface="Times New Roman" panose="02020603050405020304" pitchFamily="18" charset="0"/>
                <a:ea typeface="Calibri" panose="020F0502020204030204" pitchFamily="34" charset="0"/>
              </a:rPr>
              <a:t> на території Дрогобицької та Кам</a:t>
            </a:r>
            <a:r>
              <a:rPr lang="en-US" sz="1600" dirty="0">
                <a:latin typeface="Times New Roman" panose="02020603050405020304" pitchFamily="18" charset="0"/>
                <a:ea typeface="Calibri" panose="020F0502020204030204" pitchFamily="34" charset="0"/>
              </a:rPr>
              <a:t>’</a:t>
            </a:r>
            <a:r>
              <a:rPr lang="uk-UA" sz="1600" dirty="0" err="1">
                <a:latin typeface="Times New Roman" panose="02020603050405020304" pitchFamily="18" charset="0"/>
                <a:ea typeface="Calibri" panose="020F0502020204030204" pitchFamily="34" charset="0"/>
              </a:rPr>
              <a:t>янка</a:t>
            </a:r>
            <a:r>
              <a:rPr lang="uk-UA" sz="1600" dirty="0">
                <a:latin typeface="Times New Roman" panose="02020603050405020304" pitchFamily="18" charset="0"/>
                <a:ea typeface="Calibri" panose="020F0502020204030204" pitchFamily="34" charset="0"/>
              </a:rPr>
              <a:t>-Бузької громад Львівської області поновлено будівництво житла в рамках </a:t>
            </a:r>
            <a:r>
              <a:rPr lang="uk-UA" sz="1600" dirty="0" err="1">
                <a:latin typeface="Times New Roman" panose="02020603050405020304" pitchFamily="18" charset="0"/>
                <a:ea typeface="Calibri" panose="020F0502020204030204" pitchFamily="34" charset="0"/>
              </a:rPr>
              <a:t>проєкту</a:t>
            </a:r>
            <a:r>
              <a:rPr lang="uk-UA" sz="1600" dirty="0">
                <a:latin typeface="Times New Roman" panose="02020603050405020304" pitchFamily="18" charset="0"/>
                <a:ea typeface="Calibri" panose="020F0502020204030204" pitchFamily="34" charset="0"/>
              </a:rPr>
              <a:t> </a:t>
            </a:r>
            <a:r>
              <a:rPr lang="uk-UA" sz="1600" dirty="0">
                <a:latin typeface="Times New Roman" pitchFamily="18" charset="0"/>
                <a:cs typeface="Times New Roman" pitchFamily="18" charset="0"/>
              </a:rPr>
              <a:t>«Покращення житлових умов внутрішньо переміщених осіб на Сході України» </a:t>
            </a:r>
            <a:r>
              <a:rPr lang="uk-UA" sz="1600" dirty="0">
                <a:latin typeface="Times New Roman" pitchFamily="18" charset="0"/>
                <a:ea typeface="Calibri" panose="020F0502020204030204" pitchFamily="34" charset="0"/>
                <a:cs typeface="Times New Roman" pitchFamily="18" charset="0"/>
              </a:rPr>
              <a:t>у співпраці з Міжнародною організацією з міграції та </a:t>
            </a:r>
            <a:r>
              <a:rPr lang="uk-UA" sz="1600" dirty="0">
                <a:latin typeface="Times New Roman" pitchFamily="18" charset="0"/>
                <a:cs typeface="Times New Roman" pitchFamily="18" charset="0"/>
              </a:rPr>
              <a:t>Міністерством з питань реінтеграції тимчасово окупованих територій України на 680 осіб.</a:t>
            </a:r>
            <a:endParaRPr lang="uk-UA" sz="1600" dirty="0">
              <a:latin typeface="Times New Roman" pitchFamily="18" charset="0"/>
              <a:ea typeface="Calibri" panose="020F0502020204030204" pitchFamily="34" charset="0"/>
              <a:cs typeface="Times New Roman" pitchFamily="18" charset="0"/>
            </a:endParaRPr>
          </a:p>
          <a:p>
            <a:pPr algn="just"/>
            <a:r>
              <a:rPr lang="ru-RU" sz="1600" dirty="0">
                <a:solidFill>
                  <a:srgbClr val="000000"/>
                </a:solidFill>
                <a:latin typeface="Times New Roman" pitchFamily="18" charset="0"/>
                <a:cs typeface="Times New Roman" pitchFamily="18" charset="0"/>
              </a:rPr>
              <a:t>З метою </a:t>
            </a:r>
            <a:r>
              <a:rPr lang="uk-UA" sz="1600" dirty="0">
                <a:latin typeface="Times New Roman" pitchFamily="18" charset="0"/>
                <a:cs typeface="Times New Roman" pitchFamily="18" charset="0"/>
              </a:rPr>
              <a:t>створення додаткового житлового фонду, збереження людського капіталу та кадрового потенціалу громади, збільшення спроможності в наданні адміністративних, освітніх та медичних послуг для ВПО, що виїхали та перебувають на підконтрольній Україні території, а також </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розбудови</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осередку</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громади</a:t>
            </a:r>
            <a:r>
              <a:rPr lang="ru-RU" sz="1600" dirty="0">
                <a:solidFill>
                  <a:srgbClr val="000000"/>
                </a:solidFill>
                <a:latin typeface="Times New Roman" pitchFamily="18" charset="0"/>
                <a:cs typeface="Times New Roman" pitchFamily="18" charset="0"/>
              </a:rPr>
              <a:t> на </a:t>
            </a:r>
            <a:r>
              <a:rPr lang="ru-RU" sz="1600" dirty="0" err="1">
                <a:solidFill>
                  <a:srgbClr val="000000"/>
                </a:solidFill>
                <a:latin typeface="Times New Roman" pitchFamily="18" charset="0"/>
                <a:cs typeface="Times New Roman" pitchFamily="18" charset="0"/>
              </a:rPr>
              <a:t>територіях</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обмеженого</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впливу</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військових</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дій</a:t>
            </a:r>
            <a:r>
              <a:rPr lang="ru-RU" sz="1600" dirty="0">
                <a:solidFill>
                  <a:srgbClr val="000000"/>
                </a:solidFill>
                <a:latin typeface="Times New Roman" pitchFamily="18" charset="0"/>
                <a:cs typeface="Times New Roman" pitchFamily="18" charset="0"/>
              </a:rPr>
              <a:t> (в </a:t>
            </a:r>
            <a:r>
              <a:rPr lang="ru-RU" sz="1600" dirty="0" err="1">
                <a:solidFill>
                  <a:srgbClr val="000000"/>
                </a:solidFill>
                <a:latin typeface="Times New Roman" pitchFamily="18" charset="0"/>
                <a:cs typeface="Times New Roman" pitchFamily="18" charset="0"/>
              </a:rPr>
              <a:t>приймаючій</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громаді-партнері</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реалізується</a:t>
            </a:r>
            <a:r>
              <a:rPr lang="ru-RU" sz="1600" dirty="0">
                <a:solidFill>
                  <a:srgbClr val="000000"/>
                </a:solidFill>
                <a:latin typeface="Times New Roman" pitchFamily="18" charset="0"/>
                <a:cs typeface="Times New Roman" pitchFamily="18" charset="0"/>
              </a:rPr>
              <a:t> </a:t>
            </a:r>
            <a:r>
              <a:rPr lang="ru-RU" sz="1600" dirty="0" err="1">
                <a:solidFill>
                  <a:srgbClr val="000000"/>
                </a:solidFill>
                <a:latin typeface="Times New Roman" pitchFamily="18" charset="0"/>
                <a:cs typeface="Times New Roman" pitchFamily="18" charset="0"/>
              </a:rPr>
              <a:t>проєкт</a:t>
            </a:r>
            <a:r>
              <a:rPr lang="ru-RU" sz="1600" dirty="0">
                <a:solidFill>
                  <a:srgbClr val="000000"/>
                </a:solidFill>
                <a:latin typeface="Times New Roman" pitchFamily="18" charset="0"/>
                <a:cs typeface="Times New Roman" pitchFamily="18" charset="0"/>
              </a:rPr>
              <a:t> з о</a:t>
            </a:r>
            <a:r>
              <a:rPr lang="uk-UA" sz="1600" dirty="0" err="1">
                <a:latin typeface="Times New Roman" pitchFamily="18" charset="0"/>
                <a:cs typeface="Times New Roman" pitchFamily="18" charset="0"/>
              </a:rPr>
              <a:t>блаштування</a:t>
            </a:r>
            <a:r>
              <a:rPr lang="uk-UA" sz="1600" dirty="0">
                <a:latin typeface="Times New Roman" pitchFamily="18" charset="0"/>
                <a:cs typeface="Times New Roman" pitchFamily="18" charset="0"/>
              </a:rPr>
              <a:t> «Кварталу відродження», який передбачає будівництво комплексу 4-5 поверхових житлових будинків (з розміщенням 1 500-2 000 осіб), медичного закладу, школи з дитячим садком, центру надання адміністративних та соціальних послуг, укриття. Спільно з представниками </a:t>
            </a:r>
            <a:r>
              <a:rPr lang="uk-UA" sz="1600" dirty="0" err="1">
                <a:latin typeface="Times New Roman" pitchFamily="18" charset="0"/>
                <a:cs typeface="Times New Roman" pitchFamily="18" charset="0"/>
              </a:rPr>
              <a:t>проєктного</a:t>
            </a:r>
            <a:r>
              <a:rPr lang="uk-UA" sz="1600" dirty="0">
                <a:latin typeface="Times New Roman" pitchFamily="18" charset="0"/>
                <a:cs typeface="Times New Roman" pitchFamily="18" charset="0"/>
              </a:rPr>
              <a:t> офісу групи компаній «Метінвест» створено робочу групу для розробки концепції </a:t>
            </a:r>
            <a:r>
              <a:rPr lang="uk-UA" sz="1600" dirty="0" err="1">
                <a:latin typeface="Times New Roman" pitchFamily="18" charset="0"/>
                <a:cs typeface="Times New Roman" pitchFamily="18" charset="0"/>
              </a:rPr>
              <a:t>проєкту</a:t>
            </a:r>
            <a:r>
              <a:rPr lang="uk-UA" sz="1600" dirty="0">
                <a:latin typeface="Times New Roman" pitchFamily="18" charset="0"/>
                <a:cs typeface="Times New Roman" pitchFamily="18" charset="0"/>
              </a:rPr>
              <a:t>.</a:t>
            </a:r>
            <a:endParaRPr lang="ru-RU" sz="1600" b="1" dirty="0">
              <a:latin typeface="Times New Roman" pitchFamily="18" charset="0"/>
              <a:cs typeface="Times New Roman" pitchFamily="18" charset="0"/>
            </a:endParaRPr>
          </a:p>
        </p:txBody>
      </p:sp>
      <p:pic>
        <p:nvPicPr>
          <p:cNvPr id="3" name="Picture 2" descr="Будівництво житла для внутрішньо переміщених осіб">
            <a:extLst>
              <a:ext uri="{FF2B5EF4-FFF2-40B4-BE49-F238E27FC236}">
                <a16:creationId xmlns:a16="http://schemas.microsoft.com/office/drawing/2014/main" id="{1FB6135B-9B90-44F1-A9D4-DC40BD7274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0459" y="4344943"/>
            <a:ext cx="3948254" cy="21408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Безкоштовне житло для ВПО в Одеській області">
            <a:extLst>
              <a:ext uri="{FF2B5EF4-FFF2-40B4-BE49-F238E27FC236}">
                <a16:creationId xmlns:a16="http://schemas.microsoft.com/office/drawing/2014/main" id="{169615F2-0940-48E9-8C18-DC94BBDD6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067" y="4344943"/>
            <a:ext cx="3948253" cy="226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248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BD496759-D8B9-496D-AC20-3068FCEF3D6F}"/>
              </a:ext>
            </a:extLst>
          </p:cNvPr>
          <p:cNvSpPr/>
          <p:nvPr/>
        </p:nvSpPr>
        <p:spPr>
          <a:xfrm>
            <a:off x="594803" y="275209"/>
            <a:ext cx="11120761" cy="6217087"/>
          </a:xfrm>
          <a:prstGeom prst="rect">
            <a:avLst/>
          </a:prstGeom>
        </p:spPr>
        <p:txBody>
          <a:bodyPr wrap="square">
            <a:spAutoFit/>
          </a:bodyPr>
          <a:lstStyle/>
          <a:p>
            <a:pPr algn="ctr"/>
            <a:r>
              <a:rPr lang="uk-UA" sz="2400" b="1" dirty="0">
                <a:latin typeface="Times New Roman" panose="02020603050405020304" pitchFamily="18" charset="0"/>
                <a:cs typeface="Times New Roman" panose="02020603050405020304" pitchFamily="18" charset="0"/>
              </a:rPr>
              <a:t>МІСІЯ ТА ВІЗІЯ ГРОМАДИ</a:t>
            </a:r>
          </a:p>
          <a:p>
            <a:endParaRPr lang="uk-UA" sz="2400" b="1" dirty="0">
              <a:latin typeface="Times New Roman" panose="02020603050405020304" pitchFamily="18" charset="0"/>
              <a:cs typeface="Times New Roman" panose="02020603050405020304" pitchFamily="18" charset="0"/>
            </a:endParaRPr>
          </a:p>
          <a:p>
            <a:r>
              <a:rPr lang="uk-UA" sz="2400" b="1" dirty="0">
                <a:latin typeface="Times New Roman" panose="02020603050405020304" pitchFamily="18" charset="0"/>
                <a:cs typeface="Times New Roman" panose="02020603050405020304" pitchFamily="18" charset="0"/>
              </a:rPr>
              <a:t>ВІЗІЯ ГРОМАДИ</a:t>
            </a:r>
          </a:p>
          <a:p>
            <a:r>
              <a:rPr lang="ru-RU" dirty="0" err="1">
                <a:latin typeface="Times New Roman" panose="02020603050405020304" pitchFamily="18" charset="0"/>
                <a:cs typeface="Times New Roman" panose="02020603050405020304" pitchFamily="18" charset="0"/>
              </a:rPr>
              <a:t>Сєвєродонецька</a:t>
            </a:r>
            <a:r>
              <a:rPr lang="ru-RU" dirty="0">
                <a:latin typeface="Times New Roman" panose="02020603050405020304" pitchFamily="18" charset="0"/>
                <a:cs typeface="Times New Roman" panose="02020603050405020304" pitchFamily="18" charset="0"/>
              </a:rPr>
              <a:t> громада – </a:t>
            </a:r>
            <a:r>
              <a:rPr lang="ru-RU" dirty="0" err="1">
                <a:latin typeface="Times New Roman" panose="02020603050405020304" pitchFamily="18" charset="0"/>
                <a:cs typeface="Times New Roman" panose="02020603050405020304" pitchFamily="18" charset="0"/>
              </a:rPr>
              <a:t>територія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розумних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рішень</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технологіями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розумне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місто</a:t>
            </a:r>
            <a:r>
              <a:rPr lang="ru-RU" dirty="0">
                <a:latin typeface="Times New Roman" panose="02020603050405020304" pitchFamily="18" charset="0"/>
                <a:cs typeface="Times New Roman" panose="02020603050405020304" pitchFamily="18" charset="0"/>
              </a:rPr>
              <a:t>». Громада </a:t>
            </a:r>
            <a:r>
              <a:rPr lang="ru-RU" dirty="0" err="1">
                <a:latin typeface="Times New Roman" panose="02020603050405020304" pitchFamily="18" charset="0"/>
                <a:cs typeface="Times New Roman" panose="02020603050405020304" pitchFamily="18" charset="0"/>
              </a:rPr>
              <a:t>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сталим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розвитком</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процвітанням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пишатися</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куди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хочеться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повертатися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знову</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знову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Відроджена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територія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пісках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Луганщини</a:t>
            </a:r>
            <a:r>
              <a:rPr lang="ru-RU" dirty="0">
                <a:latin typeface="Times New Roman" panose="02020603050405020304" pitchFamily="18" charset="0"/>
                <a:cs typeface="Times New Roman" panose="02020603050405020304" pitchFamily="18" charset="0"/>
              </a:rPr>
              <a:t>. </a:t>
            </a:r>
          </a:p>
          <a:p>
            <a:endParaRPr lang="ru-RU"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uk-UA" sz="2400" b="1" dirty="0">
                <a:latin typeface="Times New Roman" panose="02020603050405020304" pitchFamily="18" charset="0"/>
                <a:cs typeface="Times New Roman" panose="02020603050405020304" pitchFamily="18" charset="0"/>
              </a:rPr>
              <a:t>МІСІЯ ГРОМАДИ</a:t>
            </a:r>
          </a:p>
          <a:p>
            <a:endParaRPr lang="uk-UA" sz="1600" b="1"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Об</a:t>
            </a:r>
            <a:r>
              <a:rPr lang="en-US"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єднання мешканців громади та збереження ідентичності. Забезпечення сталого розвитку та створення комфортних умов життя, розвиток людського, економічного та культурного потенціалу громади. Сприяння підвищенню рівня обороноздатності та безпеки держави.</a:t>
            </a:r>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p:txBody>
      </p:sp>
      <p:pic>
        <p:nvPicPr>
          <p:cNvPr id="1026" name="Picture 2">
            <a:extLst>
              <a:ext uri="{FF2B5EF4-FFF2-40B4-BE49-F238E27FC236}">
                <a16:creationId xmlns:a16="http://schemas.microsoft.com/office/drawing/2014/main" id="{ACCF1407-CD38-4EF0-B5E0-BE6435D8D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714" y="2653813"/>
            <a:ext cx="3382393" cy="1550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80D0AE-AFFE-46C5-B07E-245847C23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454" y="2653813"/>
            <a:ext cx="3491883" cy="155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041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05571-0EE0-5505-0040-367C07AC8D7F}"/>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74634F5-9863-C0EF-D8AF-A9C6EC96172B}"/>
              </a:ext>
            </a:extLst>
          </p:cNvPr>
          <p:cNvSpPr/>
          <p:nvPr/>
        </p:nvSpPr>
        <p:spPr>
          <a:xfrm>
            <a:off x="736846" y="247135"/>
            <a:ext cx="10786369" cy="5509200"/>
          </a:xfrm>
          <a:prstGeom prst="rect">
            <a:avLst/>
          </a:prstGeom>
        </p:spPr>
        <p:txBody>
          <a:bodyPr wrap="square">
            <a:spAutoFit/>
          </a:bodyPr>
          <a:lstStyle/>
          <a:p>
            <a:r>
              <a:rPr lang="uk-UA" sz="2000" b="1" dirty="0">
                <a:latin typeface="Times New Roman" panose="02020603050405020304" pitchFamily="18" charset="0"/>
                <a:cs typeface="Times New Roman" panose="02020603050405020304" pitchFamily="18" charset="0"/>
              </a:rPr>
              <a:t>Стратегічний пріоритет розвитку № 5 </a:t>
            </a:r>
          </a:p>
          <a:p>
            <a:r>
              <a:rPr lang="uk-UA" sz="2000" b="1" dirty="0">
                <a:latin typeface="Times New Roman" panose="02020603050405020304" pitchFamily="18" charset="0"/>
                <a:cs typeface="Times New Roman" panose="02020603050405020304" pitchFamily="18" charset="0"/>
              </a:rPr>
              <a:t>Сприяння підвищенню рівня обороноздатності та безпеки держави</a:t>
            </a:r>
          </a:p>
          <a:p>
            <a:endParaRPr lang="uk-UA" sz="2000" b="1" dirty="0">
              <a:solidFill>
                <a:prstClr val="black"/>
              </a:solidFill>
              <a:latin typeface="Times New Roman" panose="02020603050405020304" pitchFamily="18" charset="0"/>
              <a:ea typeface="Times New Roman" panose="02020603050405020304" pitchFamily="18" charset="0"/>
            </a:endParaRPr>
          </a:p>
          <a:p>
            <a:pPr algn="just"/>
            <a:r>
              <a:rPr lang="uk-UA" sz="1600" dirty="0">
                <a:solidFill>
                  <a:prstClr val="black"/>
                </a:solidFill>
                <a:latin typeface="Times New Roman" panose="02020603050405020304" pitchFamily="18" charset="0"/>
                <a:ea typeface="Times New Roman" panose="02020603050405020304" pitchFamily="18" charset="0"/>
              </a:rPr>
              <a:t>   Сєвєродонецькою МВА протягом 2022 – 2025 років реалізується «Програма шефської допомоги військовим частинам та правоохоронним органам» шляхом надання субвенцій, придбання матеріально - технічних засобів, виконання необхідних робіт та надання послуг.</a:t>
            </a:r>
          </a:p>
          <a:p>
            <a:pPr algn="just"/>
            <a:r>
              <a:rPr lang="uk-UA" sz="1600" dirty="0">
                <a:solidFill>
                  <a:prstClr val="black"/>
                </a:solidFill>
                <a:latin typeface="Times New Roman" panose="02020603050405020304" pitchFamily="18" charset="0"/>
                <a:ea typeface="Times New Roman" panose="02020603050405020304" pitchFamily="18" charset="0"/>
              </a:rPr>
              <a:t>   За рахунок коштів місцевого бюджету була надана допомога:</a:t>
            </a:r>
          </a:p>
          <a:p>
            <a:pPr algn="just"/>
            <a:r>
              <a:rPr lang="uk-UA" sz="1600" dirty="0">
                <a:solidFill>
                  <a:prstClr val="black"/>
                </a:solidFill>
                <a:latin typeface="Times New Roman" panose="02020603050405020304" pitchFamily="18" charset="0"/>
                <a:ea typeface="Times New Roman" panose="02020603050405020304" pitchFamily="18" charset="0"/>
              </a:rPr>
              <a:t>2022 рік – 22 млн. грн. 9 підрозділам; </a:t>
            </a:r>
          </a:p>
          <a:p>
            <a:pPr algn="just"/>
            <a:r>
              <a:rPr lang="uk-UA" sz="1600" dirty="0">
                <a:solidFill>
                  <a:prstClr val="black"/>
                </a:solidFill>
                <a:latin typeface="Times New Roman" panose="02020603050405020304" pitchFamily="18" charset="0"/>
                <a:ea typeface="Times New Roman" panose="02020603050405020304" pitchFamily="18" charset="0"/>
              </a:rPr>
              <a:t>2023 рік – 92 млн. грн 27 підрозділам; </a:t>
            </a:r>
          </a:p>
          <a:p>
            <a:pPr algn="just"/>
            <a:r>
              <a:rPr lang="uk-UA" sz="1600" dirty="0">
                <a:solidFill>
                  <a:prstClr val="black"/>
                </a:solidFill>
                <a:latin typeface="Times New Roman" panose="02020603050405020304" pitchFamily="18" charset="0"/>
                <a:ea typeface="Times New Roman" panose="02020603050405020304" pitchFamily="18" charset="0"/>
              </a:rPr>
              <a:t>2024 рік – 155 млн. грн  36 підрозділам; </a:t>
            </a:r>
          </a:p>
          <a:p>
            <a:pPr algn="just"/>
            <a:r>
              <a:rPr lang="uk-UA" sz="1600" dirty="0">
                <a:solidFill>
                  <a:prstClr val="black"/>
                </a:solidFill>
                <a:latin typeface="Times New Roman" panose="02020603050405020304" pitchFamily="18" charset="0"/>
                <a:ea typeface="Times New Roman" panose="02020603050405020304" pitchFamily="18" charset="0"/>
              </a:rPr>
              <a:t>2025 рік – 52 млн. грн – 12 підрозділам.</a:t>
            </a:r>
          </a:p>
          <a:p>
            <a:pPr algn="just"/>
            <a:r>
              <a:rPr lang="uk-UA" sz="1600" dirty="0">
                <a:solidFill>
                  <a:srgbClr val="FF0000"/>
                </a:solidFill>
                <a:latin typeface="Times New Roman" panose="02020603050405020304" pitchFamily="18" charset="0"/>
                <a:ea typeface="Times New Roman" panose="02020603050405020304" pitchFamily="18" charset="0"/>
              </a:rPr>
              <a:t>   </a:t>
            </a:r>
          </a:p>
          <a:p>
            <a:pPr algn="just"/>
            <a:endParaRPr lang="uk-UA" sz="1600" dirty="0">
              <a:solidFill>
                <a:prstClr val="black"/>
              </a:solidFill>
              <a:latin typeface="Times New Roman" panose="02020603050405020304" pitchFamily="18" charset="0"/>
              <a:ea typeface="Times New Roman" panose="02020603050405020304" pitchFamily="18" charset="0"/>
            </a:endParaRPr>
          </a:p>
          <a:p>
            <a:pPr algn="just"/>
            <a:endParaRPr lang="uk-UA" sz="1600" dirty="0">
              <a:latin typeface="Times New Roman" panose="02020603050405020304" pitchFamily="18" charset="0"/>
              <a:ea typeface="Times New Roman" panose="02020603050405020304" pitchFamily="18" charset="0"/>
            </a:endParaRPr>
          </a:p>
          <a:p>
            <a:pPr algn="just"/>
            <a:endParaRPr lang="uk-UA" sz="1600" dirty="0">
              <a:latin typeface="Times New Roman" panose="02020603050405020304" pitchFamily="18" charset="0"/>
              <a:ea typeface="Times New Roman" panose="02020603050405020304" pitchFamily="18" charset="0"/>
            </a:endParaRPr>
          </a:p>
          <a:p>
            <a:pPr algn="just"/>
            <a:endParaRPr lang="uk-UA" sz="1600" dirty="0">
              <a:latin typeface="Times New Roman" panose="02020603050405020304" pitchFamily="18" charset="0"/>
              <a:ea typeface="Times New Roman" panose="02020603050405020304" pitchFamily="18" charset="0"/>
            </a:endParaRPr>
          </a:p>
          <a:p>
            <a:pPr algn="just"/>
            <a:endParaRPr lang="uk-UA" sz="1600" dirty="0">
              <a:latin typeface="Times New Roman" panose="02020603050405020304" pitchFamily="18" charset="0"/>
              <a:ea typeface="Times New Roman" panose="02020603050405020304" pitchFamily="18" charset="0"/>
            </a:endParaRPr>
          </a:p>
          <a:p>
            <a:pPr algn="just"/>
            <a:endParaRPr lang="uk-UA" sz="1600" dirty="0">
              <a:latin typeface="Times New Roman" panose="02020603050405020304" pitchFamily="18" charset="0"/>
              <a:ea typeface="Times New Roman" panose="02020603050405020304" pitchFamily="18" charset="0"/>
            </a:endParaRPr>
          </a:p>
          <a:p>
            <a:pPr algn="just"/>
            <a:endParaRPr lang="uk-UA" sz="1600" dirty="0">
              <a:latin typeface="Times New Roman" panose="02020603050405020304" pitchFamily="18" charset="0"/>
              <a:ea typeface="Times New Roman" panose="02020603050405020304" pitchFamily="18" charset="0"/>
            </a:endParaRPr>
          </a:p>
          <a:p>
            <a:pPr algn="just"/>
            <a:r>
              <a:rPr lang="uk-UA" sz="1600" dirty="0">
                <a:latin typeface="Times New Roman" panose="02020603050405020304" pitchFamily="18" charset="0"/>
                <a:ea typeface="Times New Roman" panose="02020603050405020304" pitchFamily="18" charset="0"/>
              </a:rPr>
              <a:t>Виконання заходів з надання шефської підтримки сприяють підвищенню обороноздатності, живучості та зміцненню морального духу підрозділів сил оборони України</a:t>
            </a:r>
            <a:r>
              <a:rPr lang="uk-UA" sz="2000" dirty="0">
                <a:latin typeface="Times New Roman" panose="02020603050405020304" pitchFamily="18" charset="0"/>
                <a:ea typeface="Times New Roman" panose="02020603050405020304" pitchFamily="18" charset="0"/>
              </a:rPr>
              <a:t>.</a:t>
            </a:r>
            <a:r>
              <a:rPr lang="uk-UA" sz="1600" dirty="0">
                <a:latin typeface="Times New Roman" panose="02020603050405020304" pitchFamily="18" charset="0"/>
                <a:ea typeface="Calibri" panose="020F0502020204030204" pitchFamily="34" charset="0"/>
              </a:rPr>
              <a:t>    </a:t>
            </a:r>
            <a:endParaRPr lang="ru-RU" sz="1600" b="1" dirty="0">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B7B02ACD-4573-4CBE-89B6-6B4D021F887C}"/>
              </a:ext>
            </a:extLst>
          </p:cNvPr>
          <p:cNvPicPr>
            <a:picLocks noChangeAspect="1"/>
          </p:cNvPicPr>
          <p:nvPr/>
        </p:nvPicPr>
        <p:blipFill>
          <a:blip r:embed="rId2"/>
          <a:stretch>
            <a:fillRect/>
          </a:stretch>
        </p:blipFill>
        <p:spPr>
          <a:xfrm>
            <a:off x="960120" y="3291839"/>
            <a:ext cx="2504122" cy="1630681"/>
          </a:xfrm>
          <a:prstGeom prst="rect">
            <a:avLst/>
          </a:prstGeom>
        </p:spPr>
      </p:pic>
      <p:pic>
        <p:nvPicPr>
          <p:cNvPr id="4" name="Рисунок 3">
            <a:extLst>
              <a:ext uri="{FF2B5EF4-FFF2-40B4-BE49-F238E27FC236}">
                <a16:creationId xmlns:a16="http://schemas.microsoft.com/office/drawing/2014/main" id="{C5506498-BC84-4E02-BF24-5CFE83F75A2B}"/>
              </a:ext>
            </a:extLst>
          </p:cNvPr>
          <p:cNvPicPr>
            <a:picLocks noChangeAspect="1"/>
          </p:cNvPicPr>
          <p:nvPr/>
        </p:nvPicPr>
        <p:blipFill>
          <a:blip r:embed="rId3"/>
          <a:stretch>
            <a:fillRect/>
          </a:stretch>
        </p:blipFill>
        <p:spPr>
          <a:xfrm>
            <a:off x="4438650" y="3236595"/>
            <a:ext cx="2705100" cy="1685925"/>
          </a:xfrm>
          <a:prstGeom prst="rect">
            <a:avLst/>
          </a:prstGeom>
        </p:spPr>
      </p:pic>
    </p:spTree>
    <p:extLst>
      <p:ext uri="{BB962C8B-B14F-4D97-AF65-F5344CB8AC3E}">
        <p14:creationId xmlns:p14="http://schemas.microsoft.com/office/powerpoint/2010/main" val="139363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0B25-84CC-16A8-2639-910AECBDB11E}"/>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07DCC1D-F705-61C9-0D62-3F24571C23A3}"/>
              </a:ext>
            </a:extLst>
          </p:cNvPr>
          <p:cNvSpPr/>
          <p:nvPr/>
        </p:nvSpPr>
        <p:spPr>
          <a:xfrm>
            <a:off x="736846" y="247135"/>
            <a:ext cx="10786369" cy="6032421"/>
          </a:xfrm>
          <a:prstGeom prst="rect">
            <a:avLst/>
          </a:prstGeom>
        </p:spPr>
        <p:txBody>
          <a:bodyPr wrap="square">
            <a:spAutoFit/>
          </a:bodyPr>
          <a:lstStyle/>
          <a:p>
            <a:r>
              <a:rPr lang="uk-UA" sz="2000" b="1" dirty="0">
                <a:latin typeface="Times New Roman" panose="02020603050405020304" pitchFamily="18" charset="0"/>
                <a:cs typeface="Times New Roman" panose="02020603050405020304" pitchFamily="18" charset="0"/>
              </a:rPr>
              <a:t>Стратегічний пріоритет розвитку № 6 </a:t>
            </a:r>
          </a:p>
          <a:p>
            <a:r>
              <a:rPr lang="uk-UA" sz="2000" b="1" dirty="0">
                <a:solidFill>
                  <a:prstClr val="black"/>
                </a:solidFill>
                <a:latin typeface="Times New Roman" panose="02020603050405020304" pitchFamily="18" charset="0"/>
                <a:ea typeface="Times New Roman" panose="02020603050405020304" pitchFamily="18" charset="0"/>
              </a:rPr>
              <a:t>Відновлення життєдіяльності громади після її </a:t>
            </a:r>
            <a:r>
              <a:rPr lang="uk-UA" sz="2000" b="1" dirty="0" err="1">
                <a:solidFill>
                  <a:prstClr val="black"/>
                </a:solidFill>
                <a:latin typeface="Times New Roman" panose="02020603050405020304" pitchFamily="18" charset="0"/>
                <a:ea typeface="Times New Roman" panose="02020603050405020304" pitchFamily="18" charset="0"/>
              </a:rPr>
              <a:t>деокупації</a:t>
            </a:r>
            <a:endParaRPr lang="uk-UA" sz="2000" b="1" dirty="0">
              <a:solidFill>
                <a:prstClr val="black"/>
              </a:solidFill>
              <a:latin typeface="Times New Roman" panose="02020603050405020304" pitchFamily="18" charset="0"/>
              <a:ea typeface="Times New Roman" panose="02020603050405020304" pitchFamily="18" charset="0"/>
            </a:endParaRPr>
          </a:p>
          <a:p>
            <a:endParaRPr lang="uk-UA" sz="1600" b="1" dirty="0">
              <a:solidFill>
                <a:prstClr val="black"/>
              </a:solidFill>
              <a:latin typeface="Times New Roman" panose="02020603050405020304" pitchFamily="18" charset="0"/>
              <a:ea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Сєвєродонецькою міською військовою адміністрацією розроблено </a:t>
            </a:r>
            <a:r>
              <a:rPr lang="uk-UA" b="1" dirty="0">
                <a:latin typeface="Times New Roman" panose="02020603050405020304" pitchFamily="18" charset="0"/>
                <a:cs typeface="Times New Roman" panose="02020603050405020304" pitchFamily="18" charset="0"/>
              </a:rPr>
              <a:t>Програму комплексного відновлення території Сєвєродонецької міської територіальної громади.</a:t>
            </a:r>
            <a:r>
              <a:rPr lang="uk-UA" dirty="0">
                <a:latin typeface="Times New Roman" panose="02020603050405020304" pitchFamily="18" charset="0"/>
                <a:cs typeface="Times New Roman" panose="02020603050405020304" pitchFamily="18" charset="0"/>
              </a:rPr>
              <a:t> Програму розроблено  у тісній співпраці з науковцями, громадськими організаціями та за участі мешканців Сєвєродонецької міської територіальної громади. Програма відновлення розроблена з метою ліквідації негативних наслідків, отриманих в результаті збройної агресії РФ проти України,  відновлення життєдіяльності громади, відбудови зруйнованих та/або пошкоджених об’єктів критичної інфраструктури, соціальної інфраструктури, об’єктів житлового та громадського призначення, повернення в регіон внутрішньо переміщених осіб та біженців, створення сприятливих умов для діяльності всіх суб'єктів господарювання заради досягнення сталого розвитку, покращення рівня життя населення в згуртованій, розумній, конкурентоспроможній і демократичній громаді, орієнтованій на людину та її потреби.</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Програма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містить</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собі</a:t>
            </a:r>
            <a:r>
              <a:rPr lang="ru-RU"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Перелік </a:t>
            </a:r>
            <a:r>
              <a:rPr lang="uk-UA" dirty="0" err="1">
                <a:latin typeface="Times New Roman" panose="02020603050405020304" pitchFamily="18" charset="0"/>
                <a:cs typeface="Times New Roman" panose="02020603050405020304" pitchFamily="18" charset="0"/>
              </a:rPr>
              <a:t>проєктів</a:t>
            </a:r>
            <a:r>
              <a:rPr lang="uk-UA" dirty="0">
                <a:latin typeface="Times New Roman" panose="02020603050405020304" pitchFamily="18" charset="0"/>
                <a:cs typeface="Times New Roman" panose="02020603050405020304" pitchFamily="18" charset="0"/>
              </a:rPr>
              <a:t> регіонального (місцевого) розвитку.</a:t>
            </a:r>
          </a:p>
          <a:p>
            <a:endParaRPr lang="ru-RU" dirty="0"/>
          </a:p>
          <a:p>
            <a:r>
              <a:rPr lang="uk-UA" dirty="0"/>
              <a:t> </a:t>
            </a:r>
            <a:endParaRPr lang="uk-UA" sz="2000" b="1" dirty="0">
              <a:solidFill>
                <a:prstClr val="black"/>
              </a:solidFill>
              <a:latin typeface="Times New Roman" panose="02020603050405020304" pitchFamily="18" charset="0"/>
              <a:ea typeface="Times New Roman" panose="02020603050405020304" pitchFamily="18" charset="0"/>
            </a:endParaRPr>
          </a:p>
          <a:p>
            <a:endParaRPr lang="uk-UA" sz="2000" b="1" dirty="0">
              <a:solidFill>
                <a:prstClr val="black"/>
              </a:solidFill>
              <a:latin typeface="Times New Roman" panose="02020603050405020304" pitchFamily="18" charset="0"/>
              <a:ea typeface="Times New Roman" panose="02020603050405020304" pitchFamily="18" charset="0"/>
            </a:endParaRPr>
          </a:p>
          <a:p>
            <a:endParaRPr lang="uk-UA" sz="2000" b="1" dirty="0">
              <a:solidFill>
                <a:prstClr val="black"/>
              </a:solidFill>
              <a:latin typeface="Times New Roman" panose="02020603050405020304" pitchFamily="18" charset="0"/>
              <a:ea typeface="Times New Roman" panose="02020603050405020304" pitchFamily="18" charset="0"/>
            </a:endParaRPr>
          </a:p>
          <a:p>
            <a:endParaRPr lang="uk-UA" sz="2000" b="1" dirty="0">
              <a:solidFill>
                <a:prstClr val="black"/>
              </a:solidFill>
              <a:latin typeface="Times New Roman" panose="02020603050405020304" pitchFamily="18" charset="0"/>
              <a:ea typeface="Times New Roman" panose="02020603050405020304" pitchFamily="18" charset="0"/>
            </a:endParaRPr>
          </a:p>
          <a:p>
            <a:endParaRPr lang="uk-UA" sz="2000" b="1" dirty="0">
              <a:solidFill>
                <a:prstClr val="black"/>
              </a:solidFill>
              <a:latin typeface="Times New Roman" panose="02020603050405020304" pitchFamily="18" charset="0"/>
              <a:ea typeface="Times New Roman" panose="02020603050405020304" pitchFamily="18" charset="0"/>
            </a:endParaRPr>
          </a:p>
          <a:p>
            <a:pPr algn="just"/>
            <a:r>
              <a:rPr lang="uk-UA" sz="1600" dirty="0">
                <a:latin typeface="Times New Roman" panose="02020603050405020304" pitchFamily="18" charset="0"/>
                <a:ea typeface="Calibri" panose="020F0502020204030204" pitchFamily="34" charset="0"/>
              </a:rPr>
              <a:t>    </a:t>
            </a:r>
            <a:endParaRPr lang="ru-RU"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752123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48734" y="365125"/>
            <a:ext cx="4021666" cy="1412875"/>
          </a:xfrm>
        </p:spPr>
        <p:txBody>
          <a:bodyPr>
            <a:noAutofit/>
          </a:bodyPr>
          <a:lstStyle/>
          <a:p>
            <a:r>
              <a:rPr lang="uk-UA" sz="1600" dirty="0">
                <a:latin typeface="Arial Black" panose="020B0A04020102020204" pitchFamily="34" charset="0"/>
              </a:rPr>
              <a:t>Назва </a:t>
            </a:r>
            <a:r>
              <a:rPr lang="uk-UA" sz="1600" dirty="0" err="1">
                <a:latin typeface="Arial Black" panose="020B0A04020102020204" pitchFamily="34" charset="0"/>
              </a:rPr>
              <a:t>“Квартал</a:t>
            </a:r>
            <a:r>
              <a:rPr lang="uk-UA" sz="1600" dirty="0">
                <a:latin typeface="Arial Black" panose="020B0A04020102020204" pitchFamily="34" charset="0"/>
              </a:rPr>
              <a:t> </a:t>
            </a:r>
            <a:r>
              <a:rPr lang="uk-UA" sz="1600" dirty="0" err="1">
                <a:latin typeface="Arial Black" panose="020B0A04020102020204" pitchFamily="34" charset="0"/>
              </a:rPr>
              <a:t>відродження”</a:t>
            </a:r>
            <a:r>
              <a:rPr lang="uk-UA" sz="1600" dirty="0">
                <a:latin typeface="Arial Black" panose="020B0A04020102020204" pitchFamily="34" charset="0"/>
              </a:rPr>
              <a:t> </a:t>
            </a:r>
            <a:br>
              <a:rPr lang="uk-UA" sz="1600" dirty="0">
                <a:latin typeface="Arial Black" panose="020B0A04020102020204" pitchFamily="34" charset="0"/>
              </a:rPr>
            </a:br>
            <a:br>
              <a:rPr lang="uk-UA" sz="1600" dirty="0">
                <a:latin typeface="Arial Black" panose="020B0A04020102020204" pitchFamily="34" charset="0"/>
              </a:rPr>
            </a:br>
            <a:r>
              <a:rPr lang="uk-UA" sz="1600" b="1" dirty="0">
                <a:latin typeface="Roboto" panose="02000000000000000000"/>
                <a:cs typeface="Arial" panose="020B0604020202020204" pitchFamily="34" charset="0"/>
              </a:rPr>
              <a:t>Вартість інвестування</a:t>
            </a:r>
            <a:r>
              <a:rPr lang="en-US" sz="1600" b="1" dirty="0">
                <a:latin typeface="Roboto" panose="02000000000000000000"/>
                <a:cs typeface="Arial" panose="020B0604020202020204" pitchFamily="34" charset="0"/>
              </a:rPr>
              <a:t>:</a:t>
            </a:r>
            <a:r>
              <a:rPr lang="uk-UA" sz="1600" b="1" dirty="0">
                <a:latin typeface="Roboto" panose="02000000000000000000"/>
                <a:cs typeface="Arial" panose="020B0604020202020204" pitchFamily="34" charset="0"/>
              </a:rPr>
              <a:t> 15 </a:t>
            </a:r>
            <a:r>
              <a:rPr lang="uk-UA" sz="1600" b="1" dirty="0" err="1">
                <a:latin typeface="Roboto" panose="02000000000000000000"/>
                <a:cs typeface="Arial" panose="020B0604020202020204" pitchFamily="34" charset="0"/>
              </a:rPr>
              <a:t>млн.дол</a:t>
            </a:r>
            <a:r>
              <a:rPr lang="uk-UA" sz="1600" b="1" dirty="0">
                <a:latin typeface="Roboto" panose="02000000000000000000"/>
                <a:cs typeface="Arial" panose="020B0604020202020204" pitchFamily="34" charset="0"/>
              </a:rPr>
              <a:t>. </a:t>
            </a:r>
            <a:br>
              <a:rPr lang="ru-RU" sz="1600" dirty="0">
                <a:latin typeface="Century Gothic" panose="020B0502020202020204" pitchFamily="34" charset="0"/>
                <a:cs typeface="Arial" panose="020B0604020202020204" pitchFamily="34" charset="0"/>
              </a:rPr>
            </a:br>
            <a:br>
              <a:rPr lang="uk-UA" sz="1600" dirty="0">
                <a:latin typeface="Times New Roman" pitchFamily="18" charset="0"/>
                <a:cs typeface="Times New Roman" pitchFamily="18" charset="0"/>
              </a:rPr>
            </a:br>
            <a:r>
              <a:rPr lang="uk-UA" sz="1600" b="1" dirty="0">
                <a:latin typeface="Roboto" panose="02000000000000000000"/>
                <a:cs typeface="Arial" panose="020B0604020202020204" pitchFamily="34" charset="0"/>
              </a:rPr>
              <a:t>Період впровадження</a:t>
            </a:r>
            <a:r>
              <a:rPr lang="en-US" sz="1600" b="1" dirty="0">
                <a:latin typeface="Roboto" panose="02000000000000000000"/>
                <a:cs typeface="Arial" panose="020B0604020202020204" pitchFamily="34" charset="0"/>
              </a:rPr>
              <a:t>:</a:t>
            </a:r>
            <a:r>
              <a:rPr lang="uk-UA" sz="1600" b="1" dirty="0">
                <a:latin typeface="Roboto" panose="02000000000000000000"/>
                <a:cs typeface="Arial" panose="020B0604020202020204" pitchFamily="34" charset="0"/>
              </a:rPr>
              <a:t>2025-2027 роки</a:t>
            </a:r>
            <a:br>
              <a:rPr lang="en-US" sz="1600" b="1" dirty="0">
                <a:latin typeface="Century Gothic" panose="020B0502020202020204" pitchFamily="34" charset="0"/>
                <a:cs typeface="Arial" panose="020B0604020202020204" pitchFamily="34" charset="0"/>
              </a:rPr>
            </a:br>
            <a:endParaRPr lang="uk-UA" sz="1600" dirty="0">
              <a:latin typeface="Times New Roman" pitchFamily="18" charset="0"/>
              <a:cs typeface="Times New Roman" pitchFamily="18" charset="0"/>
            </a:endParaRPr>
          </a:p>
        </p:txBody>
      </p:sp>
      <p:pic>
        <p:nvPicPr>
          <p:cNvPr id="8" name="Picture 3"/>
          <p:cNvPicPr>
            <a:picLocks noChangeAspect="1" noChangeArrowheads="1"/>
          </p:cNvPicPr>
          <p:nvPr/>
        </p:nvPicPr>
        <p:blipFill>
          <a:blip r:embed="rId2" cstate="print"/>
          <a:srcRect/>
          <a:stretch>
            <a:fillRect/>
          </a:stretch>
        </p:blipFill>
        <p:spPr bwMode="auto">
          <a:xfrm>
            <a:off x="414867" y="4004734"/>
            <a:ext cx="3962400" cy="2469687"/>
          </a:xfrm>
          <a:prstGeom prst="rect">
            <a:avLst/>
          </a:prstGeom>
          <a:noFill/>
          <a:ln w="9525">
            <a:noFill/>
            <a:miter lim="800000"/>
            <a:headEnd/>
            <a:tailEnd/>
          </a:ln>
          <a:effectLst/>
        </p:spPr>
      </p:pic>
      <p:sp>
        <p:nvSpPr>
          <p:cNvPr id="9" name="Прямоугольник 8"/>
          <p:cNvSpPr/>
          <p:nvPr/>
        </p:nvSpPr>
        <p:spPr>
          <a:xfrm>
            <a:off x="4470400" y="152401"/>
            <a:ext cx="7357533" cy="6740307"/>
          </a:xfrm>
          <a:prstGeom prst="rect">
            <a:avLst/>
          </a:prstGeom>
        </p:spPr>
        <p:txBody>
          <a:bodyPr wrap="square">
            <a:spAutoFit/>
          </a:bodyPr>
          <a:lstStyle/>
          <a:p>
            <a:endParaRPr lang="uk-UA" sz="1600" dirty="0">
              <a:latin typeface="Times New Roman" pitchFamily="18" charset="0"/>
              <a:cs typeface="Times New Roman" pitchFamily="18" charset="0"/>
            </a:endParaRPr>
          </a:p>
          <a:p>
            <a:pPr algn="just"/>
            <a:r>
              <a:rPr lang="uk-UA" sz="1600" b="1" spc="-1" dirty="0">
                <a:solidFill>
                  <a:srgbClr val="000000"/>
                </a:solidFill>
                <a:latin typeface="Times New Roman" pitchFamily="18" charset="0"/>
                <a:ea typeface="Microsoft YaHei"/>
                <a:cs typeface="Times New Roman" pitchFamily="18" charset="0"/>
              </a:rPr>
              <a:t>Локація</a:t>
            </a:r>
            <a:r>
              <a:rPr lang="en-US" sz="1600" b="1" spc="-1" dirty="0">
                <a:solidFill>
                  <a:srgbClr val="000000"/>
                </a:solidFill>
                <a:latin typeface="Times New Roman" pitchFamily="18" charset="0"/>
                <a:ea typeface="Microsoft YaHei"/>
                <a:cs typeface="Times New Roman" pitchFamily="18" charset="0"/>
              </a:rPr>
              <a:t>:</a:t>
            </a:r>
            <a:r>
              <a:rPr lang="uk-UA" sz="1600" dirty="0">
                <a:latin typeface="Times New Roman" pitchFamily="18" charset="0"/>
                <a:cs typeface="Times New Roman" pitchFamily="18" charset="0"/>
              </a:rPr>
              <a:t> </a:t>
            </a:r>
            <a:r>
              <a:rPr lang="uk-UA" sz="1600" dirty="0" err="1">
                <a:latin typeface="Times New Roman" pitchFamily="18" charset="0"/>
                <a:cs typeface="Times New Roman" pitchFamily="18" charset="0"/>
              </a:rPr>
              <a:t>с.Микуличі</a:t>
            </a:r>
            <a:r>
              <a:rPr lang="uk-UA" sz="1600" dirty="0">
                <a:latin typeface="Times New Roman" pitchFamily="18" charset="0"/>
                <a:cs typeface="Times New Roman" pitchFamily="18" charset="0"/>
              </a:rPr>
              <a:t> </a:t>
            </a:r>
            <a:r>
              <a:rPr lang="uk-UA" sz="1600" dirty="0" err="1">
                <a:latin typeface="Times New Roman" pitchFamily="18" charset="0"/>
                <a:cs typeface="Times New Roman" pitchFamily="18" charset="0"/>
              </a:rPr>
              <a:t>Немішаївської</a:t>
            </a:r>
            <a:r>
              <a:rPr lang="uk-UA" sz="1600" dirty="0">
                <a:latin typeface="Times New Roman" pitchFamily="18" charset="0"/>
                <a:cs typeface="Times New Roman" pitchFamily="18" charset="0"/>
              </a:rPr>
              <a:t> селищної ради </a:t>
            </a:r>
            <a:r>
              <a:rPr lang="uk-UA" sz="1600" dirty="0" err="1">
                <a:latin typeface="Times New Roman" pitchFamily="18" charset="0"/>
                <a:cs typeface="Times New Roman" pitchFamily="18" charset="0"/>
              </a:rPr>
              <a:t>Бучанського</a:t>
            </a:r>
            <a:r>
              <a:rPr lang="uk-UA" sz="1600" dirty="0">
                <a:latin typeface="Times New Roman" pitchFamily="18" charset="0"/>
                <a:cs typeface="Times New Roman" pitchFamily="18" charset="0"/>
              </a:rPr>
              <a:t> району Київської області (ділянка громади-партнера).</a:t>
            </a:r>
          </a:p>
          <a:p>
            <a:pPr algn="just"/>
            <a:r>
              <a:rPr lang="uk-UA" sz="1600" b="1" dirty="0">
                <a:latin typeface="Times New Roman" pitchFamily="18" charset="0"/>
                <a:cs typeface="Times New Roman" pitchFamily="18" charset="0"/>
              </a:rPr>
              <a:t>Мета </a:t>
            </a:r>
            <a:r>
              <a:rPr lang="uk-UA" sz="1600" b="1" dirty="0" err="1">
                <a:latin typeface="Times New Roman" pitchFamily="18" charset="0"/>
                <a:cs typeface="Times New Roman" pitchFamily="18" charset="0"/>
              </a:rPr>
              <a:t>проєкту</a:t>
            </a:r>
            <a:r>
              <a:rPr lang="en-US" sz="1600" b="1" dirty="0">
                <a:latin typeface="Times New Roman" pitchFamily="18" charset="0"/>
                <a:cs typeface="Times New Roman" pitchFamily="18" charset="0"/>
              </a:rPr>
              <a:t>:</a:t>
            </a:r>
            <a:r>
              <a:rPr lang="uk-UA" sz="1600" dirty="0">
                <a:latin typeface="Times New Roman" pitchFamily="18" charset="0"/>
                <a:cs typeface="Times New Roman" pitchFamily="18" charset="0"/>
              </a:rPr>
              <a:t> забезпечення житлом ВПО, створення доступу до закладів освіти, медицини і адміністративних послуг та збереження кадрового потенціалу і згуртованості мешканців Сєвєродонецької міської територіальної громади.</a:t>
            </a:r>
          </a:p>
          <a:p>
            <a:pPr algn="just"/>
            <a:r>
              <a:rPr lang="uk-UA" sz="1600" b="1" dirty="0">
                <a:latin typeface="Times New Roman" pitchFamily="18" charset="0"/>
                <a:cs typeface="Times New Roman" pitchFamily="18" charset="0"/>
              </a:rPr>
              <a:t>Завдання </a:t>
            </a:r>
            <a:r>
              <a:rPr lang="uk-UA" sz="1600" b="1" dirty="0" err="1">
                <a:latin typeface="Times New Roman" pitchFamily="18" charset="0"/>
                <a:cs typeface="Times New Roman" pitchFamily="18" charset="0"/>
              </a:rPr>
              <a:t>проєкту</a:t>
            </a:r>
            <a:r>
              <a:rPr lang="uk-UA" sz="1600" b="1" dirty="0">
                <a:latin typeface="Times New Roman" pitchFamily="18" charset="0"/>
                <a:cs typeface="Times New Roman" pitchFamily="18" charset="0"/>
              </a:rPr>
              <a:t>: </a:t>
            </a:r>
          </a:p>
          <a:p>
            <a:pPr algn="just"/>
            <a:r>
              <a:rPr lang="uk-UA" sz="1600" spc="-1" dirty="0">
                <a:solidFill>
                  <a:srgbClr val="000000"/>
                </a:solidFill>
                <a:latin typeface="Times New Roman" pitchFamily="18" charset="0"/>
                <a:ea typeface="Microsoft YaHei"/>
                <a:cs typeface="Times New Roman" pitchFamily="18" charset="0"/>
              </a:rPr>
              <a:t>- будівництво</a:t>
            </a:r>
            <a:r>
              <a:rPr lang="uk-UA" sz="1600" dirty="0">
                <a:latin typeface="Times New Roman" pitchFamily="18" charset="0"/>
                <a:cs typeface="Times New Roman" pitchFamily="18" charset="0"/>
              </a:rPr>
              <a:t> 4-х  </a:t>
            </a:r>
            <a:r>
              <a:rPr lang="uk-UA" sz="1600" dirty="0" err="1">
                <a:latin typeface="Times New Roman" pitchFamily="18" charset="0"/>
                <a:cs typeface="Times New Roman" pitchFamily="18" charset="0"/>
              </a:rPr>
              <a:t>восьмипід’їзних</a:t>
            </a:r>
            <a:r>
              <a:rPr lang="uk-UA" sz="1600" dirty="0">
                <a:latin typeface="Times New Roman" pitchFamily="18" charset="0"/>
                <a:cs typeface="Times New Roman" pitchFamily="18" charset="0"/>
              </a:rPr>
              <a:t>, 4-х поверхових житлових будинків загальною площею  25,6 </a:t>
            </a:r>
            <a:r>
              <a:rPr lang="uk-UA" sz="1600" dirty="0" err="1">
                <a:latin typeface="Times New Roman" pitchFamily="18" charset="0"/>
                <a:cs typeface="Times New Roman" pitchFamily="18" charset="0"/>
              </a:rPr>
              <a:t>тис.м</a:t>
            </a:r>
            <a:r>
              <a:rPr lang="uk-UA" sz="1600" dirty="0">
                <a:latin typeface="Times New Roman" pitchFamily="18" charset="0"/>
                <a:cs typeface="Times New Roman" pitchFamily="18" charset="0"/>
              </a:rPr>
              <a:t> для розміщення близько 1 536 ВПО/512 квартир;</a:t>
            </a:r>
          </a:p>
          <a:p>
            <a:pPr algn="just">
              <a:buFontTx/>
              <a:buChar char="-"/>
            </a:pPr>
            <a:r>
              <a:rPr lang="uk-UA" sz="1600" dirty="0">
                <a:latin typeface="Times New Roman" pitchFamily="18" charset="0"/>
                <a:cs typeface="Times New Roman" pitchFamily="18" charset="0"/>
              </a:rPr>
              <a:t>для оптимізації простору та ресурсів пропонується добудова комбінованого закладу, який поєднує школу та дитячий садок в одній будівлі площею 4 000 -       4 500 м</a:t>
            </a:r>
            <a:r>
              <a:rPr lang="uk-UA" sz="1400" dirty="0">
                <a:latin typeface="Times New Roman" pitchFamily="18" charset="0"/>
                <a:cs typeface="Times New Roman" pitchFamily="18" charset="0"/>
              </a:rPr>
              <a:t>2</a:t>
            </a:r>
            <a:r>
              <a:rPr lang="uk-UA" sz="1600" dirty="0">
                <a:latin typeface="Times New Roman" pitchFamily="18" charset="0"/>
                <a:cs typeface="Times New Roman" pitchFamily="18" charset="0"/>
              </a:rPr>
              <a:t>, з кількістю учнів школи до 350 осіб та до 100 дітей у дитячому садочку;</a:t>
            </a:r>
          </a:p>
          <a:p>
            <a:pPr algn="just">
              <a:buFontTx/>
              <a:buChar char="-"/>
            </a:pPr>
            <a:r>
              <a:rPr lang="uk-UA" sz="1600" dirty="0">
                <a:latin typeface="Times New Roman" pitchFamily="18" charset="0"/>
                <a:cs typeface="Times New Roman" pitchFamily="18" charset="0"/>
              </a:rPr>
              <a:t> у центральній частині кварталу передбачається будівництво </a:t>
            </a:r>
            <a:r>
              <a:rPr lang="uk-UA" sz="1600" dirty="0" err="1">
                <a:latin typeface="Times New Roman" pitchFamily="18" charset="0"/>
                <a:cs typeface="Times New Roman" pitchFamily="18" charset="0"/>
              </a:rPr>
              <a:t>ЦНАПу</a:t>
            </a:r>
            <a:r>
              <a:rPr lang="uk-UA" sz="1600" dirty="0">
                <a:latin typeface="Times New Roman" pitchFamily="18" charset="0"/>
                <a:cs typeface="Times New Roman" pitchFamily="18" charset="0"/>
              </a:rPr>
              <a:t> з площею приміщення 1 000 м2, з дотриманням умов </a:t>
            </a:r>
            <a:r>
              <a:rPr lang="uk-UA" sz="1600" dirty="0" err="1">
                <a:latin typeface="Times New Roman" pitchFamily="18" charset="0"/>
                <a:cs typeface="Times New Roman" pitchFamily="18" charset="0"/>
              </a:rPr>
              <a:t>безбар’єрного</a:t>
            </a:r>
            <a:r>
              <a:rPr lang="uk-UA" sz="1600" dirty="0">
                <a:latin typeface="Times New Roman" pitchFamily="18" charset="0"/>
                <a:cs typeface="Times New Roman" pitchFamily="18" charset="0"/>
              </a:rPr>
              <a:t> доступу;</a:t>
            </a:r>
          </a:p>
          <a:p>
            <a:pPr algn="just"/>
            <a:r>
              <a:rPr lang="ru-RU" sz="1600" dirty="0">
                <a:latin typeface="Times New Roman" pitchFamily="18" charset="0"/>
                <a:cs typeface="Times New Roman" pitchFamily="18" charset="0"/>
              </a:rPr>
              <a:t>- на </a:t>
            </a:r>
            <a:r>
              <a:rPr lang="ru-RU" sz="1600" dirty="0" err="1">
                <a:latin typeface="Times New Roman" pitchFamily="18" charset="0"/>
                <a:cs typeface="Times New Roman" pitchFamily="18" charset="0"/>
              </a:rPr>
              <a:t>базі</a:t>
            </a:r>
            <a:r>
              <a:rPr lang="ru-RU" sz="1600" dirty="0">
                <a:latin typeface="Times New Roman" pitchFamily="18" charset="0"/>
                <a:cs typeface="Times New Roman" pitchFamily="18" charset="0"/>
              </a:rPr>
              <a:t> КНП «Центр </a:t>
            </a:r>
            <a:r>
              <a:rPr lang="ru-RU" sz="1600" dirty="0" err="1">
                <a:latin typeface="Times New Roman" pitchFamily="18" charset="0"/>
                <a:cs typeface="Times New Roman" pitchFamily="18" charset="0"/>
              </a:rPr>
              <a:t>первинної</a:t>
            </a:r>
            <a:r>
              <a:rPr lang="ru-RU" sz="1600" dirty="0">
                <a:latin typeface="Times New Roman" pitchFamily="18" charset="0"/>
                <a:cs typeface="Times New Roman" pitchFamily="18" charset="0"/>
              </a:rPr>
              <a:t> медико-</a:t>
            </a:r>
            <a:r>
              <a:rPr lang="ru-RU" sz="1600" dirty="0" err="1">
                <a:latin typeface="Times New Roman" pitchFamily="18" charset="0"/>
                <a:cs typeface="Times New Roman" pitchFamily="18" charset="0"/>
              </a:rPr>
              <a:t>санітарної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допомоги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Немішаївської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селищної</a:t>
            </a:r>
            <a:r>
              <a:rPr lang="ru-RU" sz="1600" dirty="0">
                <a:latin typeface="Times New Roman" pitchFamily="18" charset="0"/>
                <a:cs typeface="Times New Roman" pitchFamily="18" charset="0"/>
              </a:rPr>
              <a:t> ради» </a:t>
            </a:r>
            <a:r>
              <a:rPr lang="ru-RU" sz="1600" dirty="0" err="1">
                <a:latin typeface="Times New Roman" pitchFamily="18" charset="0"/>
                <a:cs typeface="Times New Roman" pitchFamily="18" charset="0"/>
              </a:rPr>
              <a:t>розглядається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можливість</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облаштування</a:t>
            </a:r>
            <a:r>
              <a:rPr lang="ru-RU" sz="1600" dirty="0">
                <a:latin typeface="Times New Roman" pitchFamily="18" charset="0"/>
                <a:cs typeface="Times New Roman" pitchFamily="18" charset="0"/>
              </a:rPr>
              <a:t> закладу </a:t>
            </a:r>
            <a:r>
              <a:rPr lang="ru-RU" sz="1600" dirty="0" err="1">
                <a:latin typeface="Times New Roman" pitchFamily="18" charset="0"/>
                <a:cs typeface="Times New Roman" pitchFamily="18" charset="0"/>
              </a:rPr>
              <a:t>вторинної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медичної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допомоги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Сєвєродонецької</a:t>
            </a:r>
            <a:r>
              <a:rPr lang="ru-RU" sz="1600" dirty="0">
                <a:latin typeface="Times New Roman" pitchFamily="18" charset="0"/>
                <a:cs typeface="Times New Roman" pitchFamily="18" charset="0"/>
              </a:rPr>
              <a:t> МТГ; п</a:t>
            </a:r>
            <a:r>
              <a:rPr lang="uk-UA" sz="1600" dirty="0" err="1">
                <a:latin typeface="Times New Roman" pitchFamily="18" charset="0"/>
                <a:cs typeface="Times New Roman" pitchFamily="18" charset="0"/>
              </a:rPr>
              <a:t>лоща</a:t>
            </a:r>
            <a:r>
              <a:rPr lang="uk-UA" sz="1600" dirty="0">
                <a:latin typeface="Times New Roman" pitchFamily="18" charset="0"/>
                <a:cs typeface="Times New Roman" pitchFamily="18" charset="0"/>
              </a:rPr>
              <a:t> приміщення – 2 000 м2;</a:t>
            </a:r>
          </a:p>
          <a:p>
            <a:pPr algn="just"/>
            <a:r>
              <a:rPr lang="uk-UA" sz="1600" b="1" spc="-1" dirty="0">
                <a:solidFill>
                  <a:srgbClr val="000000"/>
                </a:solidFill>
                <a:latin typeface="Times New Roman" pitchFamily="18" charset="0"/>
                <a:ea typeface="Microsoft YaHei"/>
                <a:cs typeface="Times New Roman" pitchFamily="18" charset="0"/>
              </a:rPr>
              <a:t>Очікувані результати:</a:t>
            </a:r>
          </a:p>
          <a:p>
            <a:pPr algn="just"/>
            <a:r>
              <a:rPr lang="uk-UA" sz="1600" b="1" spc="-1" dirty="0">
                <a:solidFill>
                  <a:srgbClr val="000000"/>
                </a:solidFill>
                <a:latin typeface="Times New Roman" pitchFamily="18" charset="0"/>
                <a:ea typeface="Microsoft YaHei"/>
                <a:cs typeface="Times New Roman" pitchFamily="18" charset="0"/>
              </a:rPr>
              <a:t>-</a:t>
            </a:r>
            <a:r>
              <a:rPr lang="uk-UA" sz="1600" dirty="0">
                <a:latin typeface="Times New Roman" pitchFamily="18" charset="0"/>
                <a:cs typeface="Times New Roman" pitchFamily="18" charset="0"/>
              </a:rPr>
              <a:t> забезпечення житлом ВПО та збереження кадрового потенціалу громади;</a:t>
            </a:r>
          </a:p>
          <a:p>
            <a:pPr algn="just"/>
            <a:r>
              <a:rPr lang="uk-UA" sz="1600" dirty="0">
                <a:latin typeface="Times New Roman" pitchFamily="18" charset="0"/>
                <a:cs typeface="Times New Roman" pitchFamily="18" charset="0"/>
              </a:rPr>
              <a:t>- </a:t>
            </a:r>
            <a:r>
              <a:rPr lang="uk-UA" sz="1600" dirty="0" err="1">
                <a:latin typeface="Times New Roman" pitchFamily="18" charset="0"/>
                <a:cs typeface="Times New Roman" pitchFamily="18" charset="0"/>
              </a:rPr>
              <a:t>освітньо</a:t>
            </a:r>
            <a:r>
              <a:rPr lang="uk-UA" sz="1600" dirty="0">
                <a:latin typeface="Times New Roman" pitchFamily="18" charset="0"/>
                <a:cs typeface="Times New Roman" pitchFamily="18" charset="0"/>
              </a:rPr>
              <a:t>-навчальний заклад забезпечить можливість навчання дітей як з числа ВПО, так і з громади-партнера, передбачається можливість підвозу учнів  з суміжних населених пунктів визначеним маршрутом «Шкільного автобусу»;</a:t>
            </a:r>
          </a:p>
          <a:p>
            <a:pPr algn="just"/>
            <a:r>
              <a:rPr lang="uk-UA" sz="1600" dirty="0">
                <a:latin typeface="Times New Roman" pitchFamily="18" charset="0"/>
                <a:cs typeface="Times New Roman" pitchFamily="18" charset="0"/>
              </a:rPr>
              <a:t>-</a:t>
            </a:r>
            <a:r>
              <a:rPr lang="ru-RU" sz="1600" dirty="0">
                <a:latin typeface="Times New Roman" pitchFamily="18" charset="0"/>
                <a:cs typeface="Times New Roman" pitchFamily="18" charset="0"/>
              </a:rPr>
              <a:t> заклад </a:t>
            </a:r>
            <a:r>
              <a:rPr lang="ru-RU" sz="1600" dirty="0" err="1">
                <a:latin typeface="Times New Roman" pitchFamily="18" charset="0"/>
                <a:cs typeface="Times New Roman" pitchFamily="18" charset="0"/>
              </a:rPr>
              <a:t>медичної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допомоги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вторинного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рівня</a:t>
            </a:r>
            <a:r>
              <a:rPr lang="ru-RU" sz="1600" dirty="0">
                <a:latin typeface="Times New Roman" pitchFamily="18" charset="0"/>
                <a:cs typeface="Times New Roman" pitchFamily="18" charset="0"/>
              </a:rPr>
              <a:t>  </a:t>
            </a:r>
            <a:r>
              <a:rPr lang="uk-UA" sz="1600" dirty="0">
                <a:latin typeface="Times New Roman" pitchFamily="18" charset="0"/>
                <a:cs typeface="Times New Roman" pitchFamily="18" charset="0"/>
              </a:rPr>
              <a:t>забезпечить доступ до медичних послуг як ВПО, так і місцевим мешканцям прилеглих населених пунктів;</a:t>
            </a:r>
            <a:r>
              <a:rPr lang="uk-UA" sz="1600" dirty="0"/>
              <a:t> </a:t>
            </a:r>
          </a:p>
          <a:p>
            <a:pPr algn="just"/>
            <a:r>
              <a:rPr lang="uk-UA" sz="1600" dirty="0">
                <a:latin typeface="Times New Roman" pitchFamily="18" charset="0"/>
                <a:cs typeface="Times New Roman" pitchFamily="18" charset="0"/>
              </a:rPr>
              <a:t>- сучасний підхід в будівництві: енергоефективність, </a:t>
            </a:r>
            <a:r>
              <a:rPr lang="uk-UA" sz="1600" dirty="0" err="1">
                <a:latin typeface="Times New Roman" pitchFamily="18" charset="0"/>
                <a:cs typeface="Times New Roman" pitchFamily="18" charset="0"/>
              </a:rPr>
              <a:t>інклюзивність</a:t>
            </a:r>
            <a:r>
              <a:rPr lang="uk-UA" sz="1600" dirty="0">
                <a:latin typeface="Times New Roman" pitchFamily="18" charset="0"/>
                <a:cs typeface="Times New Roman" pitchFamily="18" charset="0"/>
              </a:rPr>
              <a:t>, </a:t>
            </a:r>
            <a:r>
              <a:rPr lang="uk-UA" sz="1600" dirty="0" err="1">
                <a:latin typeface="Times New Roman" pitchFamily="18" charset="0"/>
                <a:cs typeface="Times New Roman" pitchFamily="18" charset="0"/>
              </a:rPr>
              <a:t>інноваційність</a:t>
            </a:r>
            <a:r>
              <a:rPr lang="uk-UA" sz="1600" dirty="0">
                <a:latin typeface="Times New Roman" pitchFamily="18" charset="0"/>
                <a:cs typeface="Times New Roman" pitchFamily="18" charset="0"/>
              </a:rPr>
              <a:t> та безпечність.</a:t>
            </a:r>
          </a:p>
        </p:txBody>
      </p:sp>
      <p:pic>
        <p:nvPicPr>
          <p:cNvPr id="10" name="Рисунок 9">
            <a:extLst>
              <a:ext uri="{FF2B5EF4-FFF2-40B4-BE49-F238E27FC236}">
                <a16:creationId xmlns:a16="http://schemas.microsoft.com/office/drawing/2014/main" id="{8820AD71-6887-8B02-CBBE-3622DF21D63D}"/>
              </a:ext>
            </a:extLst>
          </p:cNvPr>
          <p:cNvPicPr>
            <a:picLocks noChangeAspect="1"/>
          </p:cNvPicPr>
          <p:nvPr/>
        </p:nvPicPr>
        <p:blipFill>
          <a:blip r:embed="rId3" cstate="print"/>
          <a:stretch>
            <a:fillRect/>
          </a:stretch>
        </p:blipFill>
        <p:spPr>
          <a:xfrm>
            <a:off x="443088" y="1752599"/>
            <a:ext cx="3928535" cy="220980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t="10620"/>
          <a:stretch/>
        </p:blipFill>
        <p:spPr>
          <a:xfrm>
            <a:off x="0" y="-104502"/>
            <a:ext cx="12192554" cy="6962502"/>
          </a:xfrm>
          <a:prstGeom prst="rect">
            <a:avLst/>
          </a:prstGeom>
        </p:spPr>
      </p:pic>
      <p:sp>
        <p:nvSpPr>
          <p:cNvPr id="24" name="Rectangle 9">
            <a:extLst>
              <a:ext uri="{FF2B5EF4-FFF2-40B4-BE49-F238E27FC236}">
                <a16:creationId xmlns:a16="http://schemas.microsoft.com/office/drawing/2014/main" id="{6F240FA8-5F71-4869-A257-DC427B858152}"/>
              </a:ext>
            </a:extLst>
          </p:cNvPr>
          <p:cNvSpPr/>
          <p:nvPr/>
        </p:nvSpPr>
        <p:spPr>
          <a:xfrm>
            <a:off x="5921836" y="4908202"/>
            <a:ext cx="3487870" cy="261610"/>
          </a:xfrm>
          <a:prstGeom prst="rect">
            <a:avLst/>
          </a:prstGeom>
          <a:solidFill>
            <a:srgbClr val="FAFAFA"/>
          </a:solidFill>
          <a:ln w="3175">
            <a:solidFill>
              <a:srgbClr val="78B2BE"/>
            </a:solidFill>
          </a:ln>
          <a:effectLst>
            <a:softEdge rad="1003300"/>
          </a:effectLst>
        </p:spPr>
        <p:txBody>
          <a:bodyPr wrap="square">
            <a:spAutoFit/>
          </a:bodyPr>
          <a:lstStyle/>
          <a:p>
            <a:pPr defTabSz="685817"/>
            <a:endParaRPr lang="en-US" sz="1100" b="1" dirty="0">
              <a:cs typeface="Arial" panose="020B0604020202020204" pitchFamily="34" charset="0"/>
            </a:endParaRPr>
          </a:p>
        </p:txBody>
      </p:sp>
      <p:sp>
        <p:nvSpPr>
          <p:cNvPr id="35" name="Rectangle 9">
            <a:extLst>
              <a:ext uri="{FF2B5EF4-FFF2-40B4-BE49-F238E27FC236}">
                <a16:creationId xmlns:a16="http://schemas.microsoft.com/office/drawing/2014/main" id="{54D01092-ECB8-4986-9290-7EC1A68A00A8}"/>
              </a:ext>
            </a:extLst>
          </p:cNvPr>
          <p:cNvSpPr/>
          <p:nvPr/>
        </p:nvSpPr>
        <p:spPr>
          <a:xfrm>
            <a:off x="183009" y="545707"/>
            <a:ext cx="5933706" cy="338554"/>
          </a:xfrm>
          <a:prstGeom prst="rect">
            <a:avLst/>
          </a:prstGeom>
          <a:noFill/>
        </p:spPr>
        <p:txBody>
          <a:bodyPr wrap="square">
            <a:spAutoFit/>
          </a:bodyPr>
          <a:lstStyle/>
          <a:p>
            <a:pPr defTabSz="685817"/>
            <a:r>
              <a:rPr lang="uk-UA" sz="1600" b="1" dirty="0">
                <a:latin typeface="Roboto" panose="02000000000000000000"/>
                <a:cs typeface="Arial" panose="020B0604020202020204" pitchFamily="34" charset="0"/>
              </a:rPr>
              <a:t>Назва “НОВА ЕНЕРГІЯ”</a:t>
            </a:r>
            <a:endParaRPr lang="ru-RU" sz="1600" b="1" dirty="0">
              <a:latin typeface="Century Gothic" panose="020B0502020202020204" pitchFamily="34" charset="0"/>
            </a:endParaRPr>
          </a:p>
        </p:txBody>
      </p:sp>
      <p:sp>
        <p:nvSpPr>
          <p:cNvPr id="36" name="Rectangle 9">
            <a:extLst>
              <a:ext uri="{FF2B5EF4-FFF2-40B4-BE49-F238E27FC236}">
                <a16:creationId xmlns:a16="http://schemas.microsoft.com/office/drawing/2014/main" id="{2C42B0D2-9378-4892-8916-9C06F5AE3BA1}"/>
              </a:ext>
            </a:extLst>
          </p:cNvPr>
          <p:cNvSpPr/>
          <p:nvPr/>
        </p:nvSpPr>
        <p:spPr>
          <a:xfrm>
            <a:off x="0" y="1020176"/>
            <a:ext cx="5560843" cy="200055"/>
          </a:xfrm>
          <a:prstGeom prst="rect">
            <a:avLst/>
          </a:prstGeom>
          <a:noFill/>
        </p:spPr>
        <p:txBody>
          <a:bodyPr wrap="square">
            <a:spAutoFit/>
          </a:bodyPr>
          <a:lstStyle/>
          <a:p>
            <a:pPr defTabSz="685817">
              <a:lnSpc>
                <a:spcPct val="50000"/>
              </a:lnSpc>
            </a:pPr>
            <a:r>
              <a:rPr lang="uk-UA" sz="1400" b="1" dirty="0">
                <a:latin typeface="Roboto" panose="02000000000000000000"/>
                <a:cs typeface="Arial" panose="020B0604020202020204" pitchFamily="34" charset="0"/>
              </a:rPr>
              <a:t>    Вартість інвестування</a:t>
            </a:r>
            <a:r>
              <a:rPr lang="en-US" sz="1400" b="1" dirty="0">
                <a:latin typeface="Roboto" panose="02000000000000000000"/>
                <a:cs typeface="Arial" panose="020B0604020202020204" pitchFamily="34" charset="0"/>
              </a:rPr>
              <a:t>:</a:t>
            </a:r>
            <a:r>
              <a:rPr lang="uk-UA" sz="1400" b="1" dirty="0">
                <a:latin typeface="Roboto" panose="02000000000000000000"/>
                <a:cs typeface="Arial" panose="020B0604020202020204" pitchFamily="34" charset="0"/>
              </a:rPr>
              <a:t> 90 </a:t>
            </a:r>
            <a:r>
              <a:rPr lang="uk-UA" sz="1400" b="1" dirty="0" err="1">
                <a:latin typeface="Roboto" panose="02000000000000000000"/>
                <a:cs typeface="Arial" panose="020B0604020202020204" pitchFamily="34" charset="0"/>
              </a:rPr>
              <a:t>млн.дол</a:t>
            </a:r>
            <a:r>
              <a:rPr lang="uk-UA" sz="1400" b="1" dirty="0">
                <a:latin typeface="Roboto" panose="02000000000000000000"/>
                <a:cs typeface="Arial" panose="020B0604020202020204" pitchFamily="34" charset="0"/>
              </a:rPr>
              <a:t>. </a:t>
            </a:r>
            <a:endParaRPr lang="ru-RU" sz="1400" dirty="0">
              <a:latin typeface="Century Gothic" panose="020B0502020202020204" pitchFamily="34" charset="0"/>
              <a:cs typeface="Arial" panose="020B0604020202020204" pitchFamily="34" charset="0"/>
            </a:endParaRPr>
          </a:p>
        </p:txBody>
      </p:sp>
      <p:cxnSp>
        <p:nvCxnSpPr>
          <p:cNvPr id="39" name="Прямая соединительная линия 38"/>
          <p:cNvCxnSpPr/>
          <p:nvPr/>
        </p:nvCxnSpPr>
        <p:spPr>
          <a:xfrm>
            <a:off x="158087" y="4835239"/>
            <a:ext cx="216024" cy="0"/>
          </a:xfrm>
          <a:prstGeom prst="line">
            <a:avLst/>
          </a:prstGeom>
          <a:ln w="19050">
            <a:solidFill>
              <a:srgbClr val="78B2BE"/>
            </a:solidFill>
          </a:ln>
        </p:spPr>
        <p:style>
          <a:lnRef idx="1">
            <a:schemeClr val="accent1"/>
          </a:lnRef>
          <a:fillRef idx="0">
            <a:schemeClr val="accent1"/>
          </a:fillRef>
          <a:effectRef idx="0">
            <a:schemeClr val="accent1"/>
          </a:effectRef>
          <a:fontRef idx="minor">
            <a:schemeClr val="tx1"/>
          </a:fontRef>
        </p:style>
      </p:cxnSp>
      <p:sp>
        <p:nvSpPr>
          <p:cNvPr id="47" name="Прямоугольник 46"/>
          <p:cNvSpPr/>
          <p:nvPr/>
        </p:nvSpPr>
        <p:spPr>
          <a:xfrm>
            <a:off x="183009" y="1323927"/>
            <a:ext cx="3594545" cy="307777"/>
          </a:xfrm>
          <a:prstGeom prst="rect">
            <a:avLst/>
          </a:prstGeom>
          <a:noFill/>
        </p:spPr>
        <p:txBody>
          <a:bodyPr wrap="square">
            <a:spAutoFit/>
          </a:bodyPr>
          <a:lstStyle/>
          <a:p>
            <a:pPr algn="just" defTabSz="685817"/>
            <a:r>
              <a:rPr lang="uk-UA" sz="1400" b="1" dirty="0">
                <a:latin typeface="Roboto" panose="02000000000000000000"/>
                <a:cs typeface="Arial" panose="020B0604020202020204" pitchFamily="34" charset="0"/>
              </a:rPr>
              <a:t>Період впровадження</a:t>
            </a:r>
            <a:r>
              <a:rPr lang="en-US" sz="1400" b="1" dirty="0">
                <a:latin typeface="Roboto" panose="02000000000000000000"/>
                <a:cs typeface="Arial" panose="020B0604020202020204" pitchFamily="34" charset="0"/>
              </a:rPr>
              <a:t>:</a:t>
            </a:r>
            <a:r>
              <a:rPr lang="uk-UA" sz="1400" b="1" dirty="0">
                <a:latin typeface="Roboto" panose="02000000000000000000"/>
                <a:cs typeface="Arial" panose="020B0604020202020204" pitchFamily="34" charset="0"/>
              </a:rPr>
              <a:t>2025-2027 роки</a:t>
            </a:r>
            <a:endParaRPr lang="en-US" sz="1400" b="1" dirty="0">
              <a:latin typeface="Century Gothic" panose="020B0502020202020204" pitchFamily="34" charset="0"/>
              <a:cs typeface="Arial" panose="020B0604020202020204" pitchFamily="34" charset="0"/>
            </a:endParaRPr>
          </a:p>
        </p:txBody>
      </p:sp>
      <p:sp>
        <p:nvSpPr>
          <p:cNvPr id="51" name="Rectangle 9">
            <a:extLst>
              <a:ext uri="{FF2B5EF4-FFF2-40B4-BE49-F238E27FC236}">
                <a16:creationId xmlns:a16="http://schemas.microsoft.com/office/drawing/2014/main" id="{6F240FA8-5F71-4869-A257-DC427B858152}"/>
              </a:ext>
            </a:extLst>
          </p:cNvPr>
          <p:cNvSpPr/>
          <p:nvPr/>
        </p:nvSpPr>
        <p:spPr>
          <a:xfrm>
            <a:off x="4069493" y="295733"/>
            <a:ext cx="7885440" cy="6494085"/>
          </a:xfrm>
          <a:prstGeom prst="rect">
            <a:avLst/>
          </a:prstGeom>
          <a:solidFill>
            <a:srgbClr val="FAFAFA"/>
          </a:solidFill>
          <a:ln w="3175">
            <a:solidFill>
              <a:schemeClr val="bg1">
                <a:lumMod val="65000"/>
                <a:alpha val="60000"/>
              </a:schemeClr>
            </a:solidFill>
          </a:ln>
        </p:spPr>
        <p:txBody>
          <a:bodyPr wrap="square">
            <a:spAutoFit/>
          </a:bodyPr>
          <a:lstStyle/>
          <a:p>
            <a:pPr defTabSz="685817"/>
            <a:r>
              <a:rPr lang="uk-UA" sz="1600" b="1" dirty="0">
                <a:latin typeface="Times New Roman" pitchFamily="18" charset="0"/>
                <a:cs typeface="Times New Roman" pitchFamily="18" charset="0"/>
              </a:rPr>
              <a:t>Локація</a:t>
            </a:r>
            <a:r>
              <a:rPr lang="en-US" sz="1600" b="1" dirty="0">
                <a:latin typeface="Times New Roman" pitchFamily="18" charset="0"/>
                <a:cs typeface="Times New Roman" pitchFamily="18" charset="0"/>
              </a:rPr>
              <a:t>:</a:t>
            </a:r>
            <a:r>
              <a:rPr lang="uk-UA" sz="1600" b="1" dirty="0">
                <a:latin typeface="Times New Roman" pitchFamily="18" charset="0"/>
                <a:cs typeface="Times New Roman" pitchFamily="18" charset="0"/>
              </a:rPr>
              <a:t> </a:t>
            </a:r>
            <a:r>
              <a:rPr lang="uk-UA" sz="1600" dirty="0">
                <a:latin typeface="Times New Roman" pitchFamily="18" charset="0"/>
                <a:cs typeface="Times New Roman" pitchFamily="18" charset="0"/>
              </a:rPr>
              <a:t>земельна ділянка площею 4 га для будівництва сміттєспалювального заводу знаходиться в північній частині міста Сєвєродонецьк по вул. Об</a:t>
            </a:r>
            <a:r>
              <a:rPr lang="en-US" sz="1600" dirty="0">
                <a:latin typeface="Times New Roman" pitchFamily="18" charset="0"/>
                <a:cs typeface="Times New Roman" pitchFamily="18" charset="0"/>
              </a:rPr>
              <a:t>’</a:t>
            </a:r>
            <a:r>
              <a:rPr lang="uk-UA" sz="1600" dirty="0" err="1">
                <a:latin typeface="Times New Roman" pitchFamily="18" charset="0"/>
                <a:cs typeface="Times New Roman" pitchFamily="18" charset="0"/>
              </a:rPr>
              <a:t>їзній</a:t>
            </a:r>
            <a:r>
              <a:rPr lang="uk-UA" sz="1600" dirty="0">
                <a:latin typeface="Times New Roman" pitchFamily="18" charset="0"/>
                <a:cs typeface="Times New Roman" pitchFamily="18" charset="0"/>
              </a:rPr>
              <a:t>.</a:t>
            </a:r>
          </a:p>
          <a:p>
            <a:pPr algn="just" defTabSz="685817"/>
            <a:r>
              <a:rPr lang="uk-UA" sz="1600" b="1" dirty="0">
                <a:latin typeface="Times New Roman" pitchFamily="18" charset="0"/>
                <a:cs typeface="Times New Roman" pitchFamily="18" charset="0"/>
              </a:rPr>
              <a:t>Мета </a:t>
            </a:r>
            <a:r>
              <a:rPr lang="uk-UA" sz="1600" b="1" dirty="0" err="1">
                <a:latin typeface="Times New Roman" pitchFamily="18" charset="0"/>
                <a:cs typeface="Times New Roman" pitchFamily="18" charset="0"/>
              </a:rPr>
              <a:t>проєкту</a:t>
            </a:r>
            <a:r>
              <a:rPr lang="en-US" sz="1600" b="1" dirty="0">
                <a:latin typeface="Times New Roman" pitchFamily="18" charset="0"/>
                <a:cs typeface="Times New Roman" pitchFamily="18" charset="0"/>
              </a:rPr>
              <a:t>:</a:t>
            </a:r>
            <a:r>
              <a:rPr lang="uk-UA" sz="1600" dirty="0">
                <a:latin typeface="Times New Roman" pitchFamily="18" charset="0"/>
                <a:cs typeface="Times New Roman" pitchFamily="18" charset="0"/>
              </a:rPr>
              <a:t> утилізація твердих побутових відходів без шкоди для навколишнього середовища; «енергія сміття» після спалювання перетворюється в електроенергію та теплову енергію для забезпечення потреб громади, зменшення використання традиційних джерел енергії, в тому числі російського газу.</a:t>
            </a:r>
            <a:endParaRPr lang="uk-UA" sz="1600" b="1" dirty="0">
              <a:latin typeface="Times New Roman" pitchFamily="18" charset="0"/>
              <a:cs typeface="Times New Roman" pitchFamily="18" charset="0"/>
            </a:endParaRPr>
          </a:p>
          <a:p>
            <a:pPr algn="just" defTabSz="685817"/>
            <a:r>
              <a:rPr lang="uk-UA" sz="1600" b="1" dirty="0">
                <a:latin typeface="Times New Roman" pitchFamily="18" charset="0"/>
                <a:cs typeface="Times New Roman" pitchFamily="18" charset="0"/>
              </a:rPr>
              <a:t>Завдання </a:t>
            </a:r>
            <a:r>
              <a:rPr lang="uk-UA" sz="1600" b="1" dirty="0" err="1">
                <a:latin typeface="Times New Roman" pitchFamily="18" charset="0"/>
                <a:cs typeface="Times New Roman" pitchFamily="18" charset="0"/>
              </a:rPr>
              <a:t>проєкту</a:t>
            </a:r>
            <a:r>
              <a:rPr lang="uk-UA" sz="1600" b="1" dirty="0">
                <a:latin typeface="Times New Roman" pitchFamily="18" charset="0"/>
                <a:cs typeface="Times New Roman" pitchFamily="18" charset="0"/>
              </a:rPr>
              <a:t>: </a:t>
            </a:r>
          </a:p>
          <a:p>
            <a:pPr algn="just" defTabSz="685817"/>
            <a:r>
              <a:rPr lang="ru-RU" sz="1600" dirty="0">
                <a:latin typeface="Times New Roman" pitchFamily="18" charset="0"/>
                <a:cs typeface="Times New Roman" pitchFamily="18" charset="0"/>
              </a:rPr>
              <a:t>В </a:t>
            </a:r>
            <a:r>
              <a:rPr lang="ru-RU" sz="1600" dirty="0" err="1">
                <a:latin typeface="Times New Roman" pitchFamily="18" charset="0"/>
                <a:cs typeface="Times New Roman" pitchFamily="18" charset="0"/>
              </a:rPr>
              <a:t>опалювальний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період</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теплофікаційний</a:t>
            </a:r>
            <a:r>
              <a:rPr lang="ru-RU" sz="1600" dirty="0">
                <a:latin typeface="Times New Roman" pitchFamily="18" charset="0"/>
                <a:cs typeface="Times New Roman" pitchFamily="18" charset="0"/>
              </a:rPr>
              <a:t> режим (</a:t>
            </a:r>
            <a:r>
              <a:rPr lang="ru-RU" sz="1600" dirty="0" err="1">
                <a:latin typeface="Times New Roman" pitchFamily="18" charset="0"/>
                <a:cs typeface="Times New Roman" pitchFamily="18" charset="0"/>
              </a:rPr>
              <a:t>комбіноване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вироблення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електричної</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теплової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енергії</a:t>
            </a:r>
            <a:r>
              <a:rPr lang="ru-RU" sz="1600" dirty="0">
                <a:latin typeface="Times New Roman" pitchFamily="18" charset="0"/>
                <a:cs typeface="Times New Roman" pitchFamily="18" charset="0"/>
              </a:rPr>
              <a:t>), у </a:t>
            </a:r>
            <a:r>
              <a:rPr lang="ru-RU" sz="1600" dirty="0" err="1">
                <a:latin typeface="Times New Roman" pitchFamily="18" charset="0"/>
                <a:cs typeface="Times New Roman" pitchFamily="18" charset="0"/>
              </a:rPr>
              <a:t>середньому</a:t>
            </a:r>
            <a:r>
              <a:rPr lang="ru-RU" sz="1600" dirty="0">
                <a:latin typeface="Times New Roman" pitchFamily="18" charset="0"/>
                <a:cs typeface="Times New Roman" pitchFamily="18" charset="0"/>
              </a:rPr>
              <a:t>, за </a:t>
            </a:r>
            <a:r>
              <a:rPr lang="ru-RU" sz="1600" dirty="0" err="1">
                <a:latin typeface="Times New Roman" pitchFamily="18" charset="0"/>
                <a:cs typeface="Times New Roman" pitchFamily="18" charset="0"/>
              </a:rPr>
              <a:t>опалювальний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період</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становитиме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теплова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потужність</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близько</a:t>
            </a:r>
            <a:r>
              <a:rPr lang="ru-RU" sz="1600" dirty="0">
                <a:latin typeface="Times New Roman" pitchFamily="18" charset="0"/>
                <a:cs typeface="Times New Roman" pitchFamily="18" charset="0"/>
              </a:rPr>
              <a:t> 5,6 Гкал/год, </a:t>
            </a:r>
            <a:r>
              <a:rPr lang="ru-RU" sz="1600" dirty="0" err="1">
                <a:latin typeface="Times New Roman" pitchFamily="18" charset="0"/>
                <a:cs typeface="Times New Roman" pitchFamily="18" charset="0"/>
              </a:rPr>
              <a:t>електрична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потужність</a:t>
            </a:r>
            <a:r>
              <a:rPr lang="ru-RU" sz="1600" dirty="0">
                <a:latin typeface="Times New Roman" pitchFamily="18" charset="0"/>
                <a:cs typeface="Times New Roman" pitchFamily="18" charset="0"/>
              </a:rPr>
              <a:t> - 4,6 МВт. </a:t>
            </a:r>
          </a:p>
          <a:p>
            <a:pPr algn="just" defTabSz="685817"/>
            <a:r>
              <a:rPr lang="ru-RU" sz="1600" dirty="0">
                <a:latin typeface="Times New Roman" pitchFamily="18" charset="0"/>
                <a:cs typeface="Times New Roman" pitchFamily="18" charset="0"/>
              </a:rPr>
              <a:t>При </a:t>
            </a:r>
            <a:r>
              <a:rPr lang="ru-RU" sz="1600" dirty="0" err="1">
                <a:latin typeface="Times New Roman" pitchFamily="18" charset="0"/>
                <a:cs typeface="Times New Roman" pitchFamily="18" charset="0"/>
              </a:rPr>
              <a:t>пікових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навантаженнях</a:t>
            </a:r>
            <a:r>
              <a:rPr lang="ru-RU" sz="1600" dirty="0">
                <a:latin typeface="Times New Roman" pitchFamily="18" charset="0"/>
                <a:cs typeface="Times New Roman" pitchFamily="18" charset="0"/>
              </a:rPr>
              <a:t> в </a:t>
            </a:r>
            <a:r>
              <a:rPr lang="ru-RU" sz="1600" dirty="0" err="1">
                <a:latin typeface="Times New Roman" pitchFamily="18" charset="0"/>
                <a:cs typeface="Times New Roman" pitchFamily="18" charset="0"/>
              </a:rPr>
              <a:t>опалювальний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період</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теплова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потужність</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складатиме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близько</a:t>
            </a:r>
            <a:r>
              <a:rPr lang="ru-RU" sz="1600" dirty="0">
                <a:latin typeface="Times New Roman" pitchFamily="18" charset="0"/>
                <a:cs typeface="Times New Roman" pitchFamily="18" charset="0"/>
              </a:rPr>
              <a:t> 11,2 Гкал/год, </a:t>
            </a:r>
            <a:r>
              <a:rPr lang="ru-RU" sz="1600" dirty="0" err="1">
                <a:latin typeface="Times New Roman" pitchFamily="18" charset="0"/>
                <a:cs typeface="Times New Roman" pitchFamily="18" charset="0"/>
              </a:rPr>
              <a:t>електрична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потужність</a:t>
            </a:r>
            <a:r>
              <a:rPr lang="ru-RU" sz="1600" dirty="0">
                <a:latin typeface="Times New Roman" pitchFamily="18" charset="0"/>
                <a:cs typeface="Times New Roman" pitchFamily="18" charset="0"/>
              </a:rPr>
              <a:t> - 4,0 МВт.</a:t>
            </a:r>
            <a:endParaRPr lang="uk-UA" sz="1600" b="1" dirty="0">
              <a:latin typeface="Times New Roman" pitchFamily="18" charset="0"/>
              <a:cs typeface="Times New Roman" pitchFamily="18" charset="0"/>
            </a:endParaRPr>
          </a:p>
          <a:p>
            <a:pPr algn="just" defTabSz="685817"/>
            <a:r>
              <a:rPr lang="uk-UA" sz="1600" b="1" dirty="0">
                <a:latin typeface="Times New Roman" pitchFamily="18" charset="0"/>
                <a:cs typeface="Times New Roman" pitchFamily="18" charset="0"/>
              </a:rPr>
              <a:t>Види робіт: </a:t>
            </a:r>
          </a:p>
          <a:p>
            <a:pPr algn="just" defTabSz="685817">
              <a:buFontTx/>
              <a:buChar char="-"/>
            </a:pPr>
            <a:r>
              <a:rPr lang="uk-UA" sz="1600" dirty="0">
                <a:latin typeface="Times New Roman" pitchFamily="18" charset="0"/>
                <a:cs typeface="Times New Roman" pitchFamily="18" charset="0"/>
              </a:rPr>
              <a:t>розробка </a:t>
            </a:r>
            <a:r>
              <a:rPr lang="uk-UA" sz="1600" dirty="0" err="1">
                <a:latin typeface="Times New Roman" pitchFamily="18" charset="0"/>
                <a:cs typeface="Times New Roman" pitchFamily="18" charset="0"/>
              </a:rPr>
              <a:t>проєктно-кошторисної</a:t>
            </a:r>
            <a:r>
              <a:rPr lang="uk-UA" sz="1600" dirty="0">
                <a:latin typeface="Times New Roman" pitchFamily="18" charset="0"/>
                <a:cs typeface="Times New Roman" pitchFamily="18" charset="0"/>
              </a:rPr>
              <a:t> документації та </a:t>
            </a:r>
            <a:r>
              <a:rPr lang="uk-UA" sz="1600" dirty="0" err="1">
                <a:latin typeface="Times New Roman" pitchFamily="18" charset="0"/>
                <a:cs typeface="Times New Roman" pitchFamily="18" charset="0"/>
              </a:rPr>
              <a:t>проєкту</a:t>
            </a:r>
            <a:r>
              <a:rPr lang="uk-UA" sz="1600" dirty="0">
                <a:latin typeface="Times New Roman" pitchFamily="18" charset="0"/>
                <a:cs typeface="Times New Roman" pitchFamily="18" charset="0"/>
              </a:rPr>
              <a:t>; </a:t>
            </a:r>
          </a:p>
          <a:p>
            <a:pPr algn="just" defTabSz="685817">
              <a:buFontTx/>
              <a:buChar char="-"/>
            </a:pPr>
            <a:r>
              <a:rPr lang="uk-UA" sz="1600" dirty="0">
                <a:latin typeface="Times New Roman" pitchFamily="18" charset="0"/>
                <a:cs typeface="Times New Roman" pitchFamily="18" charset="0"/>
              </a:rPr>
              <a:t>проведення земляних робіт;</a:t>
            </a:r>
          </a:p>
          <a:p>
            <a:pPr algn="just" defTabSz="685817">
              <a:buFontTx/>
              <a:buChar char="-"/>
            </a:pPr>
            <a:r>
              <a:rPr lang="uk-UA" sz="1600" dirty="0">
                <a:latin typeface="Times New Roman" pitchFamily="18" charset="0"/>
                <a:cs typeface="Times New Roman" pitchFamily="18" charset="0"/>
              </a:rPr>
              <a:t>проведення будівельних робіт;</a:t>
            </a:r>
          </a:p>
          <a:p>
            <a:pPr algn="just" defTabSz="685817">
              <a:buFontTx/>
              <a:buChar char="-"/>
            </a:pPr>
            <a:r>
              <a:rPr lang="uk-UA" sz="1600" dirty="0">
                <a:latin typeface="Times New Roman" pitchFamily="18" charset="0"/>
                <a:cs typeface="Times New Roman" pitchFamily="18" charset="0"/>
              </a:rPr>
              <a:t>введення об</a:t>
            </a:r>
            <a:r>
              <a:rPr lang="en-US" sz="1600" dirty="0">
                <a:latin typeface="Times New Roman" pitchFamily="18" charset="0"/>
                <a:cs typeface="Times New Roman" pitchFamily="18" charset="0"/>
              </a:rPr>
              <a:t>’</a:t>
            </a:r>
            <a:r>
              <a:rPr lang="uk-UA" sz="1600" dirty="0" err="1">
                <a:latin typeface="Times New Roman" pitchFamily="18" charset="0"/>
                <a:cs typeface="Times New Roman" pitchFamily="18" charset="0"/>
              </a:rPr>
              <a:t>єкта</a:t>
            </a:r>
            <a:r>
              <a:rPr lang="uk-UA" sz="1600" dirty="0">
                <a:latin typeface="Times New Roman" pitchFamily="18" charset="0"/>
                <a:cs typeface="Times New Roman" pitchFamily="18" charset="0"/>
              </a:rPr>
              <a:t> будівництва в експлуатацію.</a:t>
            </a:r>
          </a:p>
          <a:p>
            <a:pPr algn="just" defTabSz="685817"/>
            <a:r>
              <a:rPr lang="uk-UA" sz="1600" b="1" dirty="0">
                <a:latin typeface="Times New Roman" pitchFamily="18" charset="0"/>
                <a:cs typeface="Times New Roman" pitchFamily="18" charset="0"/>
              </a:rPr>
              <a:t>Соціально-економічні показники:</a:t>
            </a:r>
            <a:r>
              <a:rPr lang="uk-UA" sz="1600" dirty="0">
                <a:latin typeface="Times New Roman" pitchFamily="18" charset="0"/>
                <a:cs typeface="Times New Roman" pitchFamily="18" charset="0"/>
              </a:rPr>
              <a:t> </a:t>
            </a:r>
          </a:p>
          <a:p>
            <a:pPr algn="just" defTabSz="685817"/>
            <a:r>
              <a:rPr lang="uk-UA" sz="1600" dirty="0">
                <a:latin typeface="Times New Roman" pitchFamily="18" charset="0"/>
                <a:cs typeface="Times New Roman" pitchFamily="18" charset="0"/>
              </a:rPr>
              <a:t>Забезпечення тепловою та електричною енергією близько 70 тис. осіб. Створення приблизно 100 додаткових робочих місць на підприємстві. Збільшення надходжень податків до місцевого бюджету в розмірі близько 5 млн. грн. на рік; безпечна утилізація побутових відходів об</a:t>
            </a:r>
            <a:r>
              <a:rPr lang="en-US" sz="1600" dirty="0">
                <a:latin typeface="Times New Roman" pitchFamily="18" charset="0"/>
                <a:cs typeface="Times New Roman" pitchFamily="18" charset="0"/>
              </a:rPr>
              <a:t>’</a:t>
            </a:r>
            <a:r>
              <a:rPr lang="uk-UA" sz="1600" dirty="0" err="1">
                <a:latin typeface="Times New Roman" pitchFamily="18" charset="0"/>
                <a:cs typeface="Times New Roman" pitchFamily="18" charset="0"/>
              </a:rPr>
              <a:t>ємом</a:t>
            </a:r>
            <a:r>
              <a:rPr lang="uk-UA" sz="1600" dirty="0">
                <a:latin typeface="Times New Roman" pitchFamily="18" charset="0"/>
                <a:cs typeface="Times New Roman" pitchFamily="18" charset="0"/>
              </a:rPr>
              <a:t> 100 тис. тон/рік; зменшення рівня </a:t>
            </a:r>
            <a:r>
              <a:rPr lang="uk-UA" sz="1600" dirty="0" err="1">
                <a:latin typeface="Times New Roman" pitchFamily="18" charset="0"/>
                <a:cs typeface="Times New Roman" pitchFamily="18" charset="0"/>
              </a:rPr>
              <a:t>хвороб</a:t>
            </a:r>
            <a:r>
              <a:rPr lang="uk-UA" sz="1600" dirty="0">
                <a:latin typeface="Times New Roman" pitchFamily="18" charset="0"/>
                <a:cs typeface="Times New Roman" pitchFamily="18" charset="0"/>
              </a:rPr>
              <a:t>, викликаних екологічними проблемами в громаді. Ефективна утилізація твердих побутових відходів (ТПВ), виробництво теплової та електричної енергії з альтернативних джерел, вирішення екологічних проблем забруднення навколишнього середовища, створення додаткових робочих місць та збільшення податкових надходжень до місцевого бюджету.</a:t>
            </a:r>
            <a:endParaRPr lang="uk-UA" sz="1100" dirty="0">
              <a:cs typeface="Arial" panose="020B0604020202020204" pitchFamily="34" charset="0"/>
            </a:endParaRPr>
          </a:p>
        </p:txBody>
      </p:sp>
      <p:sp>
        <p:nvSpPr>
          <p:cNvPr id="53" name="Rectangle 9">
            <a:extLst>
              <a:ext uri="{FF2B5EF4-FFF2-40B4-BE49-F238E27FC236}">
                <a16:creationId xmlns:a16="http://schemas.microsoft.com/office/drawing/2014/main" id="{6F240FA8-5F71-4869-A257-DC427B858152}"/>
              </a:ext>
            </a:extLst>
          </p:cNvPr>
          <p:cNvSpPr/>
          <p:nvPr/>
        </p:nvSpPr>
        <p:spPr>
          <a:xfrm flipH="1">
            <a:off x="159392" y="4588778"/>
            <a:ext cx="50333" cy="261610"/>
          </a:xfrm>
          <a:prstGeom prst="rect">
            <a:avLst/>
          </a:prstGeom>
          <a:solidFill>
            <a:srgbClr val="FAFAFA"/>
          </a:solidFill>
          <a:ln w="3175">
            <a:solidFill>
              <a:schemeClr val="bg1">
                <a:lumMod val="65000"/>
                <a:alpha val="60000"/>
              </a:schemeClr>
            </a:solidFill>
          </a:ln>
        </p:spPr>
        <p:txBody>
          <a:bodyPr wrap="square">
            <a:spAutoFit/>
          </a:bodyPr>
          <a:lstStyle/>
          <a:p>
            <a:pPr defTabSz="685817"/>
            <a:endParaRPr lang="uk-UA" sz="1100" dirty="0">
              <a:cs typeface="Arial" panose="020B0604020202020204" pitchFamily="34" charset="0"/>
            </a:endParaRPr>
          </a:p>
        </p:txBody>
      </p:sp>
      <p:sp>
        <p:nvSpPr>
          <p:cNvPr id="41" name="Rectangle 9">
            <a:extLst>
              <a:ext uri="{FF2B5EF4-FFF2-40B4-BE49-F238E27FC236}">
                <a16:creationId xmlns:a16="http://schemas.microsoft.com/office/drawing/2014/main" id="{6F240FA8-5F71-4869-A257-DC427B858152}"/>
              </a:ext>
            </a:extLst>
          </p:cNvPr>
          <p:cNvSpPr/>
          <p:nvPr/>
        </p:nvSpPr>
        <p:spPr>
          <a:xfrm>
            <a:off x="3187817" y="5684108"/>
            <a:ext cx="159390" cy="261610"/>
          </a:xfrm>
          <a:prstGeom prst="rect">
            <a:avLst/>
          </a:prstGeom>
          <a:solidFill>
            <a:srgbClr val="FAFAFA"/>
          </a:solidFill>
          <a:ln w="3175">
            <a:solidFill>
              <a:schemeClr val="bg1">
                <a:lumMod val="65000"/>
                <a:alpha val="60000"/>
              </a:schemeClr>
            </a:solidFill>
          </a:ln>
        </p:spPr>
        <p:txBody>
          <a:bodyPr wrap="square">
            <a:spAutoFit/>
          </a:bodyPr>
          <a:lstStyle/>
          <a:p>
            <a:pPr defTabSz="685817"/>
            <a:endParaRPr lang="en-US" sz="1100" b="1" dirty="0">
              <a:cs typeface="Arial" panose="020B0604020202020204" pitchFamily="34" charset="0"/>
            </a:endParaRPr>
          </a:p>
        </p:txBody>
      </p:sp>
      <p:sp>
        <p:nvSpPr>
          <p:cNvPr id="4" name="Прямоугольник 3"/>
          <p:cNvSpPr/>
          <p:nvPr/>
        </p:nvSpPr>
        <p:spPr>
          <a:xfrm>
            <a:off x="287383" y="1872343"/>
            <a:ext cx="3640183" cy="24035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318434" y="2815690"/>
            <a:ext cx="1517916" cy="369332"/>
          </a:xfrm>
          <a:prstGeom prst="rect">
            <a:avLst/>
          </a:prstGeom>
          <a:noFill/>
        </p:spPr>
        <p:txBody>
          <a:bodyPr wrap="none" rtlCol="0">
            <a:spAutoFit/>
          </a:bodyPr>
          <a:lstStyle/>
          <a:p>
            <a:r>
              <a:rPr lang="uk-UA" dirty="0"/>
              <a:t>ЗОБРАЖЕННЯ</a:t>
            </a:r>
            <a:endParaRPr lang="ru-RU" dirty="0"/>
          </a:p>
        </p:txBody>
      </p:sp>
      <p:sp>
        <p:nvSpPr>
          <p:cNvPr id="6" name="Прямоугольник 5"/>
          <p:cNvSpPr/>
          <p:nvPr/>
        </p:nvSpPr>
        <p:spPr>
          <a:xfrm>
            <a:off x="2052746" y="4974911"/>
            <a:ext cx="975360" cy="993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p:cNvSpPr/>
          <p:nvPr/>
        </p:nvSpPr>
        <p:spPr>
          <a:xfrm>
            <a:off x="1403678" y="5201413"/>
            <a:ext cx="1006454" cy="993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1254505" y="2301329"/>
            <a:ext cx="2101237" cy="993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49"/>
          <p:cNvSpPr/>
          <p:nvPr/>
        </p:nvSpPr>
        <p:spPr>
          <a:xfrm>
            <a:off x="172755" y="2317649"/>
            <a:ext cx="3640183" cy="1854635"/>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Box 51"/>
          <p:cNvSpPr txBox="1"/>
          <p:nvPr/>
        </p:nvSpPr>
        <p:spPr>
          <a:xfrm>
            <a:off x="9144000" y="2365396"/>
            <a:ext cx="1651838" cy="369332"/>
          </a:xfrm>
          <a:prstGeom prst="rect">
            <a:avLst/>
          </a:prstGeom>
          <a:noFill/>
        </p:spPr>
        <p:txBody>
          <a:bodyPr wrap="square" rtlCol="0">
            <a:spAutoFit/>
          </a:bodyPr>
          <a:lstStyle/>
          <a:p>
            <a:endParaRPr lang="ru-RU" dirty="0"/>
          </a:p>
        </p:txBody>
      </p:sp>
      <p:sp>
        <p:nvSpPr>
          <p:cNvPr id="63" name="Прямоугольник 62"/>
          <p:cNvSpPr/>
          <p:nvPr/>
        </p:nvSpPr>
        <p:spPr>
          <a:xfrm>
            <a:off x="340535" y="2253395"/>
            <a:ext cx="3640183" cy="1854635"/>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TextBox 64"/>
          <p:cNvSpPr txBox="1"/>
          <p:nvPr/>
        </p:nvSpPr>
        <p:spPr>
          <a:xfrm>
            <a:off x="9275181" y="4588218"/>
            <a:ext cx="184731" cy="369332"/>
          </a:xfrm>
          <a:prstGeom prst="rect">
            <a:avLst/>
          </a:prstGeom>
          <a:noFill/>
        </p:spPr>
        <p:txBody>
          <a:bodyPr wrap="none" rtlCol="0">
            <a:spAutoFit/>
          </a:bodyPr>
          <a:lstStyle/>
          <a:p>
            <a:endParaRPr lang="ru-RU" dirty="0"/>
          </a:p>
        </p:txBody>
      </p:sp>
      <p:pic>
        <p:nvPicPr>
          <p:cNvPr id="29" name="Рисунок 28"/>
          <p:cNvPicPr>
            <a:picLocks noChangeAspect="1"/>
          </p:cNvPicPr>
          <p:nvPr/>
        </p:nvPicPr>
        <p:blipFill>
          <a:blip r:embed="rId3" cstate="print"/>
          <a:stretch>
            <a:fillRect/>
          </a:stretch>
        </p:blipFill>
        <p:spPr>
          <a:xfrm>
            <a:off x="156518" y="1812324"/>
            <a:ext cx="3847071" cy="2561967"/>
          </a:xfrm>
          <a:prstGeom prst="rect">
            <a:avLst/>
          </a:prstGeom>
        </p:spPr>
      </p:pic>
      <p:pic>
        <p:nvPicPr>
          <p:cNvPr id="37" name="Объект 6"/>
          <p:cNvPicPr>
            <a:picLocks noChangeAspect="1"/>
          </p:cNvPicPr>
          <p:nvPr/>
        </p:nvPicPr>
        <p:blipFill>
          <a:blip r:embed="rId4" cstate="print"/>
          <a:stretch>
            <a:fillRect/>
          </a:stretch>
        </p:blipFill>
        <p:spPr>
          <a:xfrm>
            <a:off x="104219" y="4462943"/>
            <a:ext cx="3922496" cy="2090220"/>
          </a:xfrm>
          <a:prstGeom prst="rect">
            <a:avLst/>
          </a:prstGeom>
        </p:spPr>
      </p:pic>
      <p:sp>
        <p:nvSpPr>
          <p:cNvPr id="30" name="Содержимое 29"/>
          <p:cNvSpPr>
            <a:spLocks noGrp="1"/>
          </p:cNvSpPr>
          <p:nvPr>
            <p:ph idx="1"/>
          </p:nvPr>
        </p:nvSpPr>
        <p:spPr>
          <a:xfrm flipV="1">
            <a:off x="838200" y="6176962"/>
            <a:ext cx="92978" cy="45719"/>
          </a:xfrm>
        </p:spPr>
        <p:txBody>
          <a:bodyPr>
            <a:normAutofit fontScale="25000" lnSpcReduction="20000"/>
          </a:bodyPr>
          <a:lstStyle/>
          <a:p>
            <a:endParaRPr lang="uk-UA" dirty="0"/>
          </a:p>
        </p:txBody>
      </p:sp>
    </p:spTree>
    <p:extLst>
      <p:ext uri="{BB962C8B-B14F-4D97-AF65-F5344CB8AC3E}">
        <p14:creationId xmlns:p14="http://schemas.microsoft.com/office/powerpoint/2010/main" val="989817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Рисунок 17"/>
          <p:cNvPicPr/>
          <p:nvPr/>
        </p:nvPicPr>
        <p:blipFill>
          <a:blip r:embed="rId2" cstate="print"/>
          <a:srcRect t="10619"/>
          <a:stretch/>
        </p:blipFill>
        <p:spPr>
          <a:xfrm>
            <a:off x="0" y="-453081"/>
            <a:ext cx="12192120" cy="6962040"/>
          </a:xfrm>
          <a:prstGeom prst="rect">
            <a:avLst/>
          </a:prstGeom>
          <a:ln w="0">
            <a:noFill/>
          </a:ln>
        </p:spPr>
      </p:pic>
      <p:sp>
        <p:nvSpPr>
          <p:cNvPr id="105" name="Rectangle 9"/>
          <p:cNvSpPr/>
          <p:nvPr/>
        </p:nvSpPr>
        <p:spPr>
          <a:xfrm>
            <a:off x="5922000" y="4908240"/>
            <a:ext cx="3487680" cy="261360"/>
          </a:xfrm>
          <a:prstGeom prst="rect">
            <a:avLst/>
          </a:prstGeom>
          <a:solidFill>
            <a:srgbClr val="FAFAFA"/>
          </a:solidFill>
          <a:ln w="3175">
            <a:solidFill>
              <a:srgbClr val="78B2BE"/>
            </a:solidFill>
            <a:round/>
          </a:ln>
          <a:effectLst>
            <a:softEdge rad="100332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n-US" sz="1100" b="1" strike="noStrike" spc="-1" dirty="0">
              <a:solidFill>
                <a:srgbClr val="000000"/>
              </a:solidFill>
              <a:latin typeface="Calibri"/>
            </a:endParaRPr>
          </a:p>
        </p:txBody>
      </p:sp>
      <p:sp>
        <p:nvSpPr>
          <p:cNvPr id="106" name="Rectangle 9"/>
          <p:cNvSpPr/>
          <p:nvPr/>
        </p:nvSpPr>
        <p:spPr>
          <a:xfrm>
            <a:off x="183960" y="169200"/>
            <a:ext cx="8976516" cy="3678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endParaRPr lang="uk-UA" sz="1800" b="0" strike="noStrike" spc="-1" dirty="0">
              <a:solidFill>
                <a:srgbClr val="000000"/>
              </a:solidFill>
              <a:latin typeface="Arial"/>
            </a:endParaRPr>
          </a:p>
        </p:txBody>
      </p:sp>
      <p:sp>
        <p:nvSpPr>
          <p:cNvPr id="107" name="Rectangle 9"/>
          <p:cNvSpPr/>
          <p:nvPr/>
        </p:nvSpPr>
        <p:spPr>
          <a:xfrm>
            <a:off x="174643" y="1"/>
            <a:ext cx="4133747"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uk-UA" sz="1400" b="1" strike="noStrike" spc="-1" dirty="0">
                <a:latin typeface="Roboto"/>
              </a:rPr>
              <a:t>Назва</a:t>
            </a:r>
            <a:r>
              <a:rPr lang="en-US" sz="1400" b="1" strike="noStrike" spc="-1" dirty="0">
                <a:latin typeface="Roboto"/>
              </a:rPr>
              <a:t>: </a:t>
            </a:r>
            <a:r>
              <a:rPr lang="uk-UA" sz="1400" b="1" strike="noStrike" spc="-1" dirty="0">
                <a:latin typeface="Roboto"/>
              </a:rPr>
              <a:t> </a:t>
            </a:r>
            <a:r>
              <a:rPr lang="uk-UA" sz="1400" b="1" strike="noStrike" spc="-1" dirty="0" err="1">
                <a:latin typeface="Roboto"/>
              </a:rPr>
              <a:t>“Нові</a:t>
            </a:r>
            <a:r>
              <a:rPr lang="uk-UA" sz="1400" b="1" strike="noStrike" spc="-1" dirty="0">
                <a:latin typeface="Roboto"/>
              </a:rPr>
              <a:t> каналізаційно-очисні споруди</a:t>
            </a:r>
            <a:r>
              <a:rPr lang="en-US" sz="1400" b="1" strike="noStrike" spc="-1" dirty="0">
                <a:latin typeface="Roboto"/>
              </a:rPr>
              <a:t>”</a:t>
            </a:r>
            <a:endParaRPr lang="uk-UA" sz="1400" b="0" strike="noStrike" spc="-1" dirty="0">
              <a:latin typeface="Arial"/>
            </a:endParaRPr>
          </a:p>
        </p:txBody>
      </p:sp>
      <p:sp>
        <p:nvSpPr>
          <p:cNvPr id="108" name="Rectangle 9"/>
          <p:cNvSpPr/>
          <p:nvPr/>
        </p:nvSpPr>
        <p:spPr>
          <a:xfrm>
            <a:off x="0" y="530924"/>
            <a:ext cx="4473146" cy="42795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50000"/>
              </a:lnSpc>
            </a:pPr>
            <a:r>
              <a:rPr lang="uk-UA" sz="1400" b="1" strike="noStrike" spc="-1" dirty="0">
                <a:latin typeface="Roboto"/>
              </a:rPr>
              <a:t>Оціночна вартість інвестування</a:t>
            </a:r>
            <a:r>
              <a:rPr lang="en-US" sz="1400" b="1" strike="noStrike" spc="-1" dirty="0">
                <a:latin typeface="Roboto"/>
              </a:rPr>
              <a:t>:</a:t>
            </a:r>
            <a:r>
              <a:rPr lang="uk-UA" sz="1400" b="1" strike="noStrike" spc="-1" dirty="0">
                <a:latin typeface="Roboto"/>
              </a:rPr>
              <a:t>   22 млн.</a:t>
            </a:r>
          </a:p>
          <a:p>
            <a:pPr>
              <a:lnSpc>
                <a:spcPct val="50000"/>
              </a:lnSpc>
            </a:pPr>
            <a:endParaRPr lang="uk-UA" sz="1400" b="1" spc="-1" dirty="0">
              <a:latin typeface="Roboto"/>
            </a:endParaRPr>
          </a:p>
          <a:p>
            <a:pPr>
              <a:lnSpc>
                <a:spcPct val="50000"/>
              </a:lnSpc>
            </a:pPr>
            <a:r>
              <a:rPr lang="uk-UA" sz="1400" b="1" strike="noStrike" spc="-1" dirty="0">
                <a:latin typeface="Roboto"/>
              </a:rPr>
              <a:t> дол</a:t>
            </a:r>
            <a:r>
              <a:rPr lang="uk-UA" sz="1400" b="1" strike="noStrike" spc="-1" dirty="0">
                <a:solidFill>
                  <a:srgbClr val="C9211E"/>
                </a:solidFill>
                <a:latin typeface="Roboto"/>
              </a:rPr>
              <a:t>.</a:t>
            </a:r>
            <a:endParaRPr lang="uk-UA" sz="1400" b="0" strike="noStrike" spc="-1" dirty="0">
              <a:solidFill>
                <a:srgbClr val="000000"/>
              </a:solidFill>
              <a:latin typeface="Arial"/>
            </a:endParaRPr>
          </a:p>
        </p:txBody>
      </p:sp>
      <p:cxnSp>
        <p:nvCxnSpPr>
          <p:cNvPr id="109" name="Прямая соединительная линия 38"/>
          <p:cNvCxnSpPr/>
          <p:nvPr/>
        </p:nvCxnSpPr>
        <p:spPr>
          <a:xfrm>
            <a:off x="158040" y="4835160"/>
            <a:ext cx="216360" cy="360"/>
          </a:xfrm>
          <a:prstGeom prst="straightConnector1">
            <a:avLst/>
          </a:prstGeom>
          <a:ln w="19050">
            <a:solidFill>
              <a:srgbClr val="78B2BE"/>
            </a:solidFill>
          </a:ln>
        </p:spPr>
      </p:cxnSp>
      <p:sp>
        <p:nvSpPr>
          <p:cNvPr id="110" name="Прямоугольник 46"/>
          <p:cNvSpPr/>
          <p:nvPr/>
        </p:nvSpPr>
        <p:spPr>
          <a:xfrm>
            <a:off x="182880" y="1013254"/>
            <a:ext cx="3594240"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pPr>
            <a:r>
              <a:rPr lang="uk-UA" sz="1400" b="1" strike="noStrike" spc="-1" dirty="0">
                <a:latin typeface="Roboto"/>
                <a:ea typeface="Microsoft YaHei"/>
              </a:rPr>
              <a:t>Період впровадження</a:t>
            </a:r>
            <a:r>
              <a:rPr lang="en-US" sz="1400" b="1" strike="noStrike" spc="-1" dirty="0">
                <a:latin typeface="Roboto"/>
                <a:ea typeface="Microsoft YaHei"/>
              </a:rPr>
              <a:t>: </a:t>
            </a:r>
            <a:r>
              <a:rPr lang="uk-UA" sz="1400" b="1" strike="noStrike" spc="-1" dirty="0">
                <a:latin typeface="Roboto"/>
              </a:rPr>
              <a:t>2025-2027 роки</a:t>
            </a:r>
            <a:endParaRPr lang="uk-UA" sz="1400" b="0" strike="noStrike" spc="-1" dirty="0">
              <a:latin typeface="Arial"/>
            </a:endParaRPr>
          </a:p>
        </p:txBody>
      </p:sp>
      <p:sp>
        <p:nvSpPr>
          <p:cNvPr id="112" name="Rectangle 9"/>
          <p:cNvSpPr/>
          <p:nvPr/>
        </p:nvSpPr>
        <p:spPr>
          <a:xfrm>
            <a:off x="4385647" y="-64110"/>
            <a:ext cx="7542189" cy="6338743"/>
          </a:xfrm>
          <a:prstGeom prst="rect">
            <a:avLst/>
          </a:prstGeom>
          <a:solidFill>
            <a:srgbClr val="FAFAFA"/>
          </a:solidFill>
          <a:ln w="3175">
            <a:solidFill>
              <a:srgbClr val="FFFFFF">
                <a:lumMod val="65000"/>
                <a:alpha val="60000"/>
              </a:srgbClr>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pPr>
            <a:endParaRPr lang="uk-UA" sz="1400" b="1" strike="noStrike" spc="-1" dirty="0">
              <a:solidFill>
                <a:srgbClr val="000000"/>
              </a:solidFill>
              <a:latin typeface="Times New Roman" pitchFamily="18" charset="0"/>
              <a:ea typeface="Microsoft YaHei"/>
              <a:cs typeface="Times New Roman" pitchFamily="18" charset="0"/>
            </a:endParaRPr>
          </a:p>
          <a:p>
            <a:pPr algn="just">
              <a:lnSpc>
                <a:spcPct val="100000"/>
              </a:lnSpc>
            </a:pPr>
            <a:r>
              <a:rPr lang="uk-UA" sz="1400" b="1" strike="noStrike" spc="-1" dirty="0">
                <a:solidFill>
                  <a:srgbClr val="000000"/>
                </a:solidFill>
                <a:latin typeface="Times New Roman" pitchFamily="18" charset="0"/>
                <a:ea typeface="Microsoft YaHei"/>
                <a:cs typeface="Times New Roman" pitchFamily="18" charset="0"/>
              </a:rPr>
              <a:t>Локація</a:t>
            </a:r>
            <a:r>
              <a:rPr lang="en-US" sz="1400" b="1" strike="noStrike" spc="-1" dirty="0">
                <a:solidFill>
                  <a:srgbClr val="000000"/>
                </a:solidFill>
                <a:latin typeface="Times New Roman" pitchFamily="18" charset="0"/>
                <a:ea typeface="Microsoft YaHei"/>
                <a:cs typeface="Times New Roman" pitchFamily="18" charset="0"/>
              </a:rPr>
              <a:t>: </a:t>
            </a:r>
            <a:r>
              <a:rPr lang="en-US" sz="1400" strike="noStrike" spc="-1" dirty="0">
                <a:solidFill>
                  <a:srgbClr val="000000"/>
                </a:solidFill>
                <a:latin typeface="Times New Roman" pitchFamily="18" charset="0"/>
                <a:ea typeface="Microsoft YaHei"/>
                <a:cs typeface="Times New Roman" pitchFamily="18" charset="0"/>
              </a:rPr>
              <a:t>з</a:t>
            </a:r>
            <a:r>
              <a:rPr lang="uk-UA" sz="1400" strike="noStrike" spc="-1" dirty="0" err="1">
                <a:solidFill>
                  <a:srgbClr val="000000"/>
                </a:solidFill>
                <a:latin typeface="Times New Roman" pitchFamily="18" charset="0"/>
                <a:ea typeface="Microsoft YaHei"/>
                <a:cs typeface="Times New Roman" pitchFamily="18" charset="0"/>
              </a:rPr>
              <a:t>е</a:t>
            </a:r>
            <a:r>
              <a:rPr lang="uk-UA" sz="1400" b="0" strike="noStrike" spc="-1" dirty="0" err="1">
                <a:solidFill>
                  <a:srgbClr val="000000"/>
                </a:solidFill>
                <a:latin typeface="Times New Roman" pitchFamily="18" charset="0"/>
                <a:ea typeface="Microsoft YaHei"/>
                <a:cs typeface="Times New Roman" pitchFamily="18" charset="0"/>
              </a:rPr>
              <a:t>мельна</a:t>
            </a:r>
            <a:r>
              <a:rPr lang="uk-UA" sz="1400" b="0" strike="noStrike" spc="-1" dirty="0">
                <a:solidFill>
                  <a:srgbClr val="000000"/>
                </a:solidFill>
                <a:latin typeface="Times New Roman" pitchFamily="18" charset="0"/>
                <a:ea typeface="Microsoft YaHei"/>
                <a:cs typeface="Times New Roman" pitchFamily="18" charset="0"/>
              </a:rPr>
              <a:t> ділянка площею 10 га для будівництва очисних споруд знаходиться в північній частині міста Сєвєродонецьк поблизу ПрАТ “АЗОТ”.</a:t>
            </a:r>
            <a:endParaRPr lang="uk-UA" sz="1400" b="0" strike="noStrike" spc="-1" dirty="0">
              <a:solidFill>
                <a:srgbClr val="000000"/>
              </a:solidFill>
              <a:latin typeface="Times New Roman" pitchFamily="18" charset="0"/>
              <a:cs typeface="Times New Roman" pitchFamily="18" charset="0"/>
            </a:endParaRPr>
          </a:p>
          <a:p>
            <a:pPr algn="just">
              <a:lnSpc>
                <a:spcPct val="100000"/>
              </a:lnSpc>
            </a:pPr>
            <a:r>
              <a:rPr lang="uk-UA" sz="1400" b="1" strike="noStrike" spc="-1" dirty="0">
                <a:solidFill>
                  <a:srgbClr val="000000"/>
                </a:solidFill>
                <a:latin typeface="Times New Roman" pitchFamily="18" charset="0"/>
                <a:cs typeface="Times New Roman" pitchFamily="18" charset="0"/>
              </a:rPr>
              <a:t>Мета </a:t>
            </a:r>
            <a:r>
              <a:rPr lang="uk-UA" sz="1400" b="1" strike="noStrike" spc="-1" dirty="0" err="1">
                <a:solidFill>
                  <a:srgbClr val="000000"/>
                </a:solidFill>
                <a:latin typeface="Times New Roman" pitchFamily="18" charset="0"/>
                <a:cs typeface="Times New Roman" pitchFamily="18" charset="0"/>
              </a:rPr>
              <a:t>проєкту</a:t>
            </a:r>
            <a:r>
              <a:rPr lang="en-US" sz="1400" b="1" strike="noStrike" spc="-1" dirty="0">
                <a:solidFill>
                  <a:srgbClr val="000000"/>
                </a:solidFill>
                <a:latin typeface="Times New Roman" pitchFamily="18" charset="0"/>
                <a:cs typeface="Times New Roman" pitchFamily="18" charset="0"/>
              </a:rPr>
              <a:t>: </a:t>
            </a:r>
            <a:endParaRPr lang="uk-UA" sz="1400" b="1" strike="noStrike" spc="-1" dirty="0">
              <a:solidFill>
                <a:srgbClr val="000000"/>
              </a:solidFill>
              <a:latin typeface="Times New Roman" pitchFamily="18" charset="0"/>
              <a:cs typeface="Times New Roman" pitchFamily="18" charset="0"/>
            </a:endParaRPr>
          </a:p>
          <a:p>
            <a:pPr algn="just">
              <a:lnSpc>
                <a:spcPct val="100000"/>
              </a:lnSpc>
            </a:pPr>
            <a:r>
              <a:rPr lang="uk-UA" sz="1400" b="1" spc="-1" dirty="0">
                <a:solidFill>
                  <a:srgbClr val="000000"/>
                </a:solidFill>
                <a:latin typeface="Times New Roman" pitchFamily="18" charset="0"/>
                <a:cs typeface="Times New Roman" pitchFamily="18" charset="0"/>
              </a:rPr>
              <a:t>-</a:t>
            </a:r>
            <a:r>
              <a:rPr lang="uk-UA" sz="1400" spc="-1" dirty="0">
                <a:solidFill>
                  <a:srgbClr val="000000"/>
                </a:solidFill>
                <a:latin typeface="Times New Roman" pitchFamily="18" charset="0"/>
                <a:cs typeface="Times New Roman" pitchFamily="18" charset="0"/>
              </a:rPr>
              <a:t> впровадити </a:t>
            </a:r>
            <a:r>
              <a:rPr lang="en-US" sz="1400" b="0" strike="noStrike" spc="-1" dirty="0">
                <a:solidFill>
                  <a:srgbClr val="000000"/>
                </a:solidFill>
                <a:latin typeface="Times New Roman" pitchFamily="18" charset="0"/>
                <a:cs typeface="Times New Roman" pitchFamily="18" charset="0"/>
              </a:rPr>
              <a:t>н</a:t>
            </a:r>
            <a:r>
              <a:rPr lang="uk-UA" sz="1400" b="0" strike="noStrike" spc="-1" dirty="0" err="1">
                <a:solidFill>
                  <a:srgbClr val="000000"/>
                </a:solidFill>
                <a:latin typeface="Times New Roman" pitchFamily="18" charset="0"/>
                <a:cs typeface="Times New Roman" pitchFamily="18" charset="0"/>
              </a:rPr>
              <a:t>овітні</a:t>
            </a:r>
            <a:r>
              <a:rPr lang="uk-UA" sz="1400" b="0" strike="noStrike" spc="-1" dirty="0">
                <a:solidFill>
                  <a:srgbClr val="000000"/>
                </a:solidFill>
                <a:latin typeface="Times New Roman" pitchFamily="18" charset="0"/>
                <a:cs typeface="Times New Roman" pitchFamily="18" charset="0"/>
              </a:rPr>
              <a:t> технології  очищення води;</a:t>
            </a:r>
          </a:p>
          <a:p>
            <a:pPr algn="just">
              <a:lnSpc>
                <a:spcPct val="100000"/>
              </a:lnSpc>
              <a:buFontTx/>
              <a:buChar char="-"/>
            </a:pPr>
            <a:r>
              <a:rPr lang="uk-UA" sz="1400" spc="-1" dirty="0">
                <a:solidFill>
                  <a:srgbClr val="000000"/>
                </a:solidFill>
                <a:latin typeface="Times New Roman" pitchFamily="18" charset="0"/>
                <a:cs typeface="Times New Roman" pitchFamily="18" charset="0"/>
              </a:rPr>
              <a:t>з</a:t>
            </a:r>
            <a:r>
              <a:rPr lang="uk-UA" sz="1400" b="0" strike="noStrike" spc="-1" dirty="0">
                <a:solidFill>
                  <a:srgbClr val="000000"/>
                </a:solidFill>
                <a:latin typeface="Times New Roman" pitchFamily="18" charset="0"/>
                <a:cs typeface="Times New Roman" pitchFamily="18" charset="0"/>
              </a:rPr>
              <a:t>абезпечити виробничу потужність очисних споруд до 8 000 м3/добу</a:t>
            </a:r>
            <a:r>
              <a:rPr lang="uk-UA" sz="1400" spc="-1" dirty="0">
                <a:solidFill>
                  <a:srgbClr val="000000"/>
                </a:solidFill>
                <a:latin typeface="Times New Roman" pitchFamily="18" charset="0"/>
                <a:cs typeface="Times New Roman" pitchFamily="18" charset="0"/>
              </a:rPr>
              <a:t>;</a:t>
            </a:r>
          </a:p>
          <a:p>
            <a:pPr algn="just">
              <a:lnSpc>
                <a:spcPct val="100000"/>
              </a:lnSpc>
              <a:buFontTx/>
              <a:buChar char="-"/>
            </a:pPr>
            <a:r>
              <a:rPr lang="uk-UA" sz="1400" b="0" strike="noStrike" spc="-1" dirty="0">
                <a:solidFill>
                  <a:srgbClr val="000000"/>
                </a:solidFill>
                <a:latin typeface="Times New Roman" pitchFamily="18" charset="0"/>
                <a:cs typeface="Times New Roman" pitchFamily="18" charset="0"/>
              </a:rPr>
              <a:t> привести у відповідність очистку стічних вод вимогам, встановленим агентством водних ресурсів та законодавством України.</a:t>
            </a:r>
          </a:p>
          <a:p>
            <a:pPr algn="just"/>
            <a:r>
              <a:rPr lang="uk-UA" sz="1400" b="1" strike="noStrike" spc="-1" dirty="0">
                <a:solidFill>
                  <a:srgbClr val="000000"/>
                </a:solidFill>
                <a:latin typeface="Times New Roman" pitchFamily="18" charset="0"/>
                <a:cs typeface="Times New Roman" pitchFamily="18" charset="0"/>
              </a:rPr>
              <a:t>Завдання </a:t>
            </a:r>
            <a:r>
              <a:rPr lang="uk-UA" sz="1400" b="1" strike="noStrike" spc="-1" dirty="0" err="1">
                <a:solidFill>
                  <a:srgbClr val="000000"/>
                </a:solidFill>
                <a:latin typeface="Times New Roman" pitchFamily="18" charset="0"/>
                <a:cs typeface="Times New Roman" pitchFamily="18" charset="0"/>
              </a:rPr>
              <a:t>проєкту</a:t>
            </a:r>
            <a:r>
              <a:rPr lang="uk-UA" sz="1400" b="1" strike="noStrike" spc="-1" dirty="0">
                <a:solidFill>
                  <a:srgbClr val="000000"/>
                </a:solidFill>
                <a:latin typeface="Times New Roman" pitchFamily="18" charset="0"/>
                <a:cs typeface="Times New Roman" pitchFamily="18" charset="0"/>
              </a:rPr>
              <a:t>:</a:t>
            </a:r>
          </a:p>
          <a:p>
            <a:pPr algn="just"/>
            <a:r>
              <a:rPr lang="uk-UA" sz="1400" b="1" strike="noStrike" spc="-1" dirty="0">
                <a:solidFill>
                  <a:srgbClr val="000000"/>
                </a:solidFill>
                <a:latin typeface="Times New Roman" pitchFamily="18" charset="0"/>
                <a:cs typeface="Times New Roman" pitchFamily="18" charset="0"/>
              </a:rPr>
              <a:t> - </a:t>
            </a:r>
            <a:r>
              <a:rPr lang="uk-UA" sz="1400" dirty="0">
                <a:latin typeface="Times New Roman" pitchFamily="18" charset="0"/>
                <a:cs typeface="Times New Roman" pitchFamily="18" charset="0"/>
              </a:rPr>
              <a:t>будівництво 4-х аеротенків коридорного типу</a:t>
            </a:r>
            <a:r>
              <a:rPr lang="en-US" sz="1400" dirty="0">
                <a:latin typeface="Times New Roman" pitchFamily="18" charset="0"/>
                <a:cs typeface="Times New Roman" pitchFamily="18" charset="0"/>
              </a:rPr>
              <a:t> </a:t>
            </a:r>
            <a:r>
              <a:rPr lang="ru-RU" sz="1400" dirty="0">
                <a:latin typeface="Times New Roman" pitchFamily="18" charset="0"/>
                <a:cs typeface="Times New Roman" pitchFamily="18" charset="0"/>
              </a:rPr>
              <a:t>з </a:t>
            </a:r>
            <a:r>
              <a:rPr lang="ru-RU" sz="1400" dirty="0" err="1">
                <a:latin typeface="Times New Roman" pitchFamily="18" charset="0"/>
                <a:cs typeface="Times New Roman" pitchFamily="18" charset="0"/>
              </a:rPr>
              <a:t>дрібнобульбашковою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аераційною</a:t>
            </a:r>
            <a:r>
              <a:rPr lang="ru-RU" sz="1400" dirty="0">
                <a:latin typeface="Times New Roman" pitchFamily="18" charset="0"/>
                <a:cs typeface="Times New Roman" pitchFamily="18" charset="0"/>
              </a:rPr>
              <a:t> системою та контролю </a:t>
            </a:r>
            <a:r>
              <a:rPr lang="ru-RU" sz="1400" dirty="0" err="1">
                <a:latin typeface="Times New Roman" pitchFamily="18" charset="0"/>
                <a:cs typeface="Times New Roman" pitchFamily="18" charset="0"/>
              </a:rPr>
              <a:t>кисню</a:t>
            </a:r>
            <a:r>
              <a:rPr lang="ru-RU" sz="1400" dirty="0">
                <a:latin typeface="Times New Roman" pitchFamily="18" charset="0"/>
                <a:cs typeface="Times New Roman" pitchFamily="18" charset="0"/>
              </a:rPr>
              <a:t> </a:t>
            </a:r>
            <a:r>
              <a:rPr lang="uk-UA" sz="1400" dirty="0">
                <a:latin typeface="Times New Roman" pitchFamily="18" charset="0"/>
                <a:cs typeface="Times New Roman" pitchFamily="18" charset="0"/>
              </a:rPr>
              <a:t>та 8-ми вертикальних вторинних відстійників ;</a:t>
            </a:r>
          </a:p>
          <a:p>
            <a:pPr algn="just"/>
            <a:r>
              <a:rPr lang="uk-UA" sz="1400" dirty="0">
                <a:latin typeface="Times New Roman" pitchFamily="18" charset="0"/>
                <a:cs typeface="Times New Roman" pitchFamily="18" charset="0"/>
              </a:rPr>
              <a:t>- облаштування системою знезараження </a:t>
            </a:r>
            <a:r>
              <a:rPr lang="uk-UA" sz="1400" dirty="0" err="1">
                <a:latin typeface="Times New Roman" pitchFamily="18" charset="0"/>
                <a:cs typeface="Times New Roman" pitchFamily="18" charset="0"/>
              </a:rPr>
              <a:t>гіпохлоридом</a:t>
            </a:r>
            <a:r>
              <a:rPr lang="uk-UA" sz="1400" dirty="0">
                <a:latin typeface="Times New Roman" pitchFamily="18" charset="0"/>
                <a:cs typeface="Times New Roman" pitchFamily="18" charset="0"/>
              </a:rPr>
              <a:t> </a:t>
            </a:r>
            <a:r>
              <a:rPr lang="uk-UA" sz="1400" dirty="0" err="1">
                <a:latin typeface="Times New Roman" pitchFamily="18" charset="0"/>
                <a:cs typeface="Times New Roman" pitchFamily="18" charset="0"/>
              </a:rPr>
              <a:t>натрія</a:t>
            </a:r>
            <a:r>
              <a:rPr lang="uk-UA" sz="1400" dirty="0">
                <a:latin typeface="Times New Roman" pitchFamily="18" charset="0"/>
                <a:cs typeface="Times New Roman" pitchFamily="18" charset="0"/>
              </a:rPr>
              <a:t>, пропорційне дозування в залежності від об'єму стічних вод;</a:t>
            </a:r>
          </a:p>
          <a:p>
            <a:pPr algn="just">
              <a:lnSpc>
                <a:spcPct val="100000"/>
              </a:lnSpc>
            </a:pPr>
            <a:r>
              <a:rPr lang="uk-UA" sz="1400" dirty="0">
                <a:latin typeface="Times New Roman" pitchFamily="18" charset="0"/>
                <a:cs typeface="Times New Roman" pitchFamily="18" charset="0"/>
              </a:rPr>
              <a:t>- встановлення шнекового згущувача для згущення надлишкового активного мулу;</a:t>
            </a:r>
            <a:endParaRPr lang="uk-UA" sz="1400" strike="noStrike" spc="-1" dirty="0">
              <a:solidFill>
                <a:srgbClr val="000000"/>
              </a:solidFill>
              <a:latin typeface="Times New Roman" pitchFamily="18" charset="0"/>
              <a:cs typeface="Times New Roman" pitchFamily="18" charset="0"/>
            </a:endParaRPr>
          </a:p>
          <a:p>
            <a:pPr algn="just">
              <a:lnSpc>
                <a:spcPct val="100000"/>
              </a:lnSpc>
            </a:pPr>
            <a:r>
              <a:rPr lang="uk-UA" sz="1400" b="1" strike="noStrike" spc="-1" dirty="0">
                <a:solidFill>
                  <a:srgbClr val="000000"/>
                </a:solidFill>
                <a:latin typeface="Times New Roman" pitchFamily="18" charset="0"/>
                <a:cs typeface="Times New Roman" pitchFamily="18" charset="0"/>
              </a:rPr>
              <a:t> </a:t>
            </a:r>
            <a:r>
              <a:rPr lang="uk-UA" sz="1400" b="0" strike="noStrike" spc="-1" dirty="0">
                <a:solidFill>
                  <a:srgbClr val="000000"/>
                </a:solidFill>
                <a:latin typeface="Times New Roman" pitchFamily="18" charset="0"/>
                <a:cs typeface="Times New Roman" pitchFamily="18" charset="0"/>
              </a:rPr>
              <a:t>- встановлення </a:t>
            </a:r>
            <a:r>
              <a:rPr lang="uk-UA" sz="1400" b="0" strike="noStrike" spc="-1" dirty="0" err="1">
                <a:solidFill>
                  <a:srgbClr val="000000"/>
                </a:solidFill>
                <a:latin typeface="Times New Roman" pitchFamily="18" charset="0"/>
                <a:cs typeface="Times New Roman" pitchFamily="18" charset="0"/>
              </a:rPr>
              <a:t>когенераційної</a:t>
            </a:r>
            <a:r>
              <a:rPr lang="uk-UA" sz="1400" b="0" strike="noStrike" spc="-1" dirty="0">
                <a:solidFill>
                  <a:srgbClr val="000000"/>
                </a:solidFill>
                <a:latin typeface="Times New Roman" pitchFamily="18" charset="0"/>
                <a:cs typeface="Times New Roman" pitchFamily="18" charset="0"/>
              </a:rPr>
              <a:t> установки  потужністю 386 800 кВт/год.</a:t>
            </a:r>
          </a:p>
          <a:p>
            <a:pPr algn="just">
              <a:lnSpc>
                <a:spcPct val="100000"/>
              </a:lnSpc>
            </a:pPr>
            <a:r>
              <a:rPr lang="uk-UA" sz="1400" b="1" strike="noStrike" spc="-1" dirty="0">
                <a:solidFill>
                  <a:srgbClr val="000000"/>
                </a:solidFill>
                <a:latin typeface="Times New Roman" pitchFamily="18" charset="0"/>
                <a:cs typeface="Times New Roman" pitchFamily="18" charset="0"/>
              </a:rPr>
              <a:t>Види робіт:</a:t>
            </a:r>
            <a:endParaRPr lang="uk-UA" sz="1400" b="0" strike="noStrike" spc="-1" dirty="0">
              <a:solidFill>
                <a:srgbClr val="000000"/>
              </a:solidFill>
              <a:latin typeface="Times New Roman" pitchFamily="18" charset="0"/>
              <a:cs typeface="Times New Roman" pitchFamily="18" charset="0"/>
            </a:endParaRPr>
          </a:p>
          <a:p>
            <a:pPr algn="just">
              <a:lnSpc>
                <a:spcPct val="100000"/>
              </a:lnSpc>
            </a:pPr>
            <a:r>
              <a:rPr lang="uk-UA" sz="1400" b="0" strike="noStrike" spc="-1" dirty="0" err="1">
                <a:solidFill>
                  <a:srgbClr val="000000"/>
                </a:solidFill>
                <a:latin typeface="Times New Roman" pitchFamily="18" charset="0"/>
                <a:cs typeface="Times New Roman" pitchFamily="18" charset="0"/>
              </a:rPr>
              <a:t>-розробка</a:t>
            </a:r>
            <a:r>
              <a:rPr lang="uk-UA" sz="1400" b="0" strike="noStrike" spc="-1" dirty="0">
                <a:solidFill>
                  <a:srgbClr val="000000"/>
                </a:solidFill>
                <a:latin typeface="Times New Roman" pitchFamily="18" charset="0"/>
                <a:cs typeface="Times New Roman" pitchFamily="18" charset="0"/>
              </a:rPr>
              <a:t> </a:t>
            </a:r>
            <a:r>
              <a:rPr lang="uk-UA" sz="1400" b="0" strike="noStrike" spc="-1" dirty="0" err="1">
                <a:solidFill>
                  <a:srgbClr val="000000"/>
                </a:solidFill>
                <a:latin typeface="Times New Roman" pitchFamily="18" charset="0"/>
                <a:cs typeface="Times New Roman" pitchFamily="18" charset="0"/>
              </a:rPr>
              <a:t>проєктно-кошторисної</a:t>
            </a:r>
            <a:r>
              <a:rPr lang="uk-UA" sz="1400" b="0" strike="noStrike" spc="-1" dirty="0">
                <a:solidFill>
                  <a:srgbClr val="000000"/>
                </a:solidFill>
                <a:latin typeface="Times New Roman" pitchFamily="18" charset="0"/>
                <a:cs typeface="Times New Roman" pitchFamily="18" charset="0"/>
              </a:rPr>
              <a:t> документації та </a:t>
            </a:r>
            <a:r>
              <a:rPr lang="uk-UA" sz="1400" b="0" strike="noStrike" spc="-1" dirty="0" err="1">
                <a:solidFill>
                  <a:srgbClr val="000000"/>
                </a:solidFill>
                <a:latin typeface="Times New Roman" pitchFamily="18" charset="0"/>
                <a:cs typeface="Times New Roman" pitchFamily="18" charset="0"/>
              </a:rPr>
              <a:t>проєкту</a:t>
            </a:r>
            <a:r>
              <a:rPr lang="uk-UA" sz="1400" b="0" strike="noStrike" spc="-1" dirty="0">
                <a:solidFill>
                  <a:srgbClr val="000000"/>
                </a:solidFill>
                <a:latin typeface="Times New Roman" pitchFamily="18" charset="0"/>
                <a:cs typeface="Times New Roman" pitchFamily="18" charset="0"/>
              </a:rPr>
              <a:t>;</a:t>
            </a:r>
          </a:p>
          <a:p>
            <a:pPr algn="just">
              <a:lnSpc>
                <a:spcPct val="100000"/>
              </a:lnSpc>
            </a:pPr>
            <a:r>
              <a:rPr lang="uk-UA" sz="1400" b="0" strike="noStrike" spc="-1" dirty="0">
                <a:solidFill>
                  <a:srgbClr val="000000"/>
                </a:solidFill>
                <a:latin typeface="Times New Roman" pitchFamily="18" charset="0"/>
                <a:cs typeface="Times New Roman" pitchFamily="18" charset="0"/>
              </a:rPr>
              <a:t>-проведення земельних робіт;</a:t>
            </a:r>
          </a:p>
          <a:p>
            <a:pPr algn="just">
              <a:lnSpc>
                <a:spcPct val="100000"/>
              </a:lnSpc>
            </a:pPr>
            <a:r>
              <a:rPr lang="uk-UA" sz="1400" b="0" strike="noStrike" spc="-1" dirty="0">
                <a:solidFill>
                  <a:srgbClr val="000000"/>
                </a:solidFill>
                <a:latin typeface="Times New Roman" pitchFamily="18" charset="0"/>
                <a:cs typeface="Times New Roman" pitchFamily="18" charset="0"/>
              </a:rPr>
              <a:t>- проведення будівельних робіт;</a:t>
            </a:r>
          </a:p>
          <a:p>
            <a:pPr algn="just">
              <a:lnSpc>
                <a:spcPct val="100000"/>
              </a:lnSpc>
            </a:pPr>
            <a:r>
              <a:rPr lang="uk-UA" sz="1400" b="0" strike="noStrike" spc="-1" dirty="0">
                <a:solidFill>
                  <a:srgbClr val="000000"/>
                </a:solidFill>
                <a:latin typeface="Times New Roman" pitchFamily="18" charset="0"/>
                <a:cs typeface="Times New Roman" pitchFamily="18" charset="0"/>
              </a:rPr>
              <a:t>-введення об'єкта будівництва в експлуатацію.</a:t>
            </a:r>
          </a:p>
          <a:p>
            <a:pPr>
              <a:lnSpc>
                <a:spcPct val="100000"/>
              </a:lnSpc>
            </a:pPr>
            <a:r>
              <a:rPr lang="uk-UA" sz="1400" b="1" strike="noStrike" spc="-1" dirty="0">
                <a:solidFill>
                  <a:srgbClr val="000000"/>
                </a:solidFill>
                <a:latin typeface="Times New Roman" pitchFamily="18" charset="0"/>
                <a:cs typeface="Times New Roman" pitchFamily="18" charset="0"/>
              </a:rPr>
              <a:t>Соціально-економічні показники:</a:t>
            </a:r>
          </a:p>
          <a:p>
            <a:pPr>
              <a:lnSpc>
                <a:spcPct val="100000"/>
              </a:lnSpc>
            </a:pPr>
            <a:r>
              <a:rPr lang="uk-UA" sz="1400" b="1" spc="-1" dirty="0">
                <a:solidFill>
                  <a:srgbClr val="000000"/>
                </a:solidFill>
                <a:latin typeface="Times New Roman" pitchFamily="18" charset="0"/>
                <a:cs typeface="Times New Roman" pitchFamily="18" charset="0"/>
              </a:rPr>
              <a:t>-</a:t>
            </a:r>
            <a:r>
              <a:rPr lang="uk-UA" sz="1400" b="1" strike="noStrike" spc="-1" dirty="0">
                <a:solidFill>
                  <a:srgbClr val="000000"/>
                </a:solidFill>
                <a:latin typeface="Times New Roman" pitchFamily="18" charset="0"/>
                <a:cs typeface="Times New Roman" pitchFamily="18" charset="0"/>
              </a:rPr>
              <a:t> </a:t>
            </a:r>
            <a:r>
              <a:rPr lang="uk-UA" sz="1400" b="0" strike="noStrike" spc="-1" dirty="0">
                <a:solidFill>
                  <a:srgbClr val="000000"/>
                </a:solidFill>
                <a:latin typeface="Times New Roman" pitchFamily="18" charset="0"/>
                <a:cs typeface="Times New Roman" pitchFamily="18" charset="0"/>
              </a:rPr>
              <a:t>водопостачання та водовідведення для близько 140 тис. осіб;</a:t>
            </a:r>
          </a:p>
          <a:p>
            <a:pPr>
              <a:lnSpc>
                <a:spcPct val="100000"/>
              </a:lnSpc>
              <a:buFontTx/>
              <a:buChar char="-"/>
            </a:pPr>
            <a:r>
              <a:rPr lang="uk-UA" sz="1400" b="0" strike="noStrike" spc="-1" dirty="0">
                <a:solidFill>
                  <a:srgbClr val="000000"/>
                </a:solidFill>
                <a:latin typeface="Times New Roman" pitchFamily="18" charset="0"/>
                <a:cs typeface="Times New Roman" pitchFamily="18" charset="0"/>
              </a:rPr>
              <a:t> створення приблизно 250 додаткових робочих місць; </a:t>
            </a:r>
          </a:p>
          <a:p>
            <a:pPr>
              <a:lnSpc>
                <a:spcPct val="100000"/>
              </a:lnSpc>
              <a:buFontTx/>
              <a:buChar char="-"/>
            </a:pPr>
            <a:r>
              <a:rPr lang="uk-UA" sz="1400" spc="-1" dirty="0">
                <a:solidFill>
                  <a:srgbClr val="000000"/>
                </a:solidFill>
                <a:latin typeface="Times New Roman" pitchFamily="18" charset="0"/>
                <a:cs typeface="Times New Roman" pitchFamily="18" charset="0"/>
              </a:rPr>
              <a:t> з</a:t>
            </a:r>
            <a:r>
              <a:rPr lang="uk-UA" sz="1400" b="0" strike="noStrike" spc="-1" dirty="0">
                <a:solidFill>
                  <a:srgbClr val="000000"/>
                </a:solidFill>
                <a:latin typeface="Times New Roman" pitchFamily="18" charset="0"/>
                <a:cs typeface="Times New Roman" pitchFamily="18" charset="0"/>
              </a:rPr>
              <a:t>ростання об</a:t>
            </a:r>
            <a:r>
              <a:rPr lang="en-US" sz="1400" b="0" strike="noStrike" spc="-1" dirty="0">
                <a:solidFill>
                  <a:srgbClr val="000000"/>
                </a:solidFill>
                <a:latin typeface="Times New Roman" pitchFamily="18" charset="0"/>
                <a:cs typeface="Times New Roman" pitchFamily="18" charset="0"/>
              </a:rPr>
              <a:t>’</a:t>
            </a:r>
            <a:r>
              <a:rPr lang="uk-UA" sz="1400" b="0" strike="noStrike" spc="-1" dirty="0" err="1">
                <a:solidFill>
                  <a:srgbClr val="000000"/>
                </a:solidFill>
                <a:latin typeface="Times New Roman" pitchFamily="18" charset="0"/>
                <a:cs typeface="Times New Roman" pitchFamily="18" charset="0"/>
              </a:rPr>
              <a:t>єму</a:t>
            </a:r>
            <a:r>
              <a:rPr lang="uk-UA" sz="1400" b="0" strike="noStrike" spc="-1" dirty="0">
                <a:solidFill>
                  <a:srgbClr val="000000"/>
                </a:solidFill>
                <a:latin typeface="Times New Roman" pitchFamily="18" charset="0"/>
                <a:cs typeface="Times New Roman" pitchFamily="18" charset="0"/>
              </a:rPr>
              <a:t> якісної питної води та зменшення рівня захворюваності;</a:t>
            </a:r>
          </a:p>
          <a:p>
            <a:pPr>
              <a:lnSpc>
                <a:spcPct val="100000"/>
              </a:lnSpc>
              <a:buFontTx/>
              <a:buChar char="-"/>
            </a:pPr>
            <a:r>
              <a:rPr lang="uk-UA" sz="1400" b="0" strike="noStrike" spc="-1" dirty="0">
                <a:solidFill>
                  <a:srgbClr val="000000"/>
                </a:solidFill>
                <a:latin typeface="Times New Roman" pitchFamily="18" charset="0"/>
                <a:cs typeface="Times New Roman" pitchFamily="18" charset="0"/>
              </a:rPr>
              <a:t> збільшення над</a:t>
            </a:r>
            <a:r>
              <a:rPr lang="uk-UA" sz="1400" spc="-1" dirty="0">
                <a:solidFill>
                  <a:srgbClr val="000000"/>
                </a:solidFill>
                <a:latin typeface="Times New Roman" pitchFamily="18" charset="0"/>
                <a:cs typeface="Times New Roman" pitchFamily="18" charset="0"/>
              </a:rPr>
              <a:t>х</a:t>
            </a:r>
            <a:r>
              <a:rPr lang="uk-UA" sz="1400" b="0" strike="noStrike" spc="-1" dirty="0">
                <a:solidFill>
                  <a:srgbClr val="000000"/>
                </a:solidFill>
                <a:latin typeface="Times New Roman" pitchFamily="18" charset="0"/>
                <a:cs typeface="Times New Roman" pitchFamily="18" charset="0"/>
              </a:rPr>
              <a:t>оджень податків в місцевий бюджет.</a:t>
            </a:r>
          </a:p>
          <a:p>
            <a:pPr algn="just">
              <a:lnSpc>
                <a:spcPct val="100000"/>
              </a:lnSpc>
            </a:pPr>
            <a:r>
              <a:rPr lang="uk-UA" sz="1400" b="1" spc="-1" dirty="0">
                <a:solidFill>
                  <a:srgbClr val="000000"/>
                </a:solidFill>
                <a:latin typeface="Times New Roman" pitchFamily="18" charset="0"/>
                <a:ea typeface="Microsoft YaHei"/>
                <a:cs typeface="Times New Roman" pitchFamily="18" charset="0"/>
              </a:rPr>
              <a:t>Очікувані результати: </a:t>
            </a:r>
          </a:p>
          <a:p>
            <a:pPr algn="just">
              <a:lnSpc>
                <a:spcPct val="100000"/>
              </a:lnSpc>
            </a:pPr>
            <a:r>
              <a:rPr lang="uk-UA" sz="1400" spc="-1" dirty="0">
                <a:solidFill>
                  <a:srgbClr val="000000"/>
                </a:solidFill>
                <a:latin typeface="Times New Roman" pitchFamily="18" charset="0"/>
                <a:cs typeface="Times New Roman" pitchFamily="18" charset="0"/>
              </a:rPr>
              <a:t>Покращення якості питної води в Сєвєродонецькій міській територіальній громаді; отримання електроенергії від </a:t>
            </a:r>
            <a:r>
              <a:rPr lang="uk-UA" sz="1400" spc="-1" dirty="0" err="1">
                <a:solidFill>
                  <a:srgbClr val="000000"/>
                </a:solidFill>
                <a:latin typeface="Times New Roman" pitchFamily="18" charset="0"/>
                <a:cs typeface="Times New Roman" pitchFamily="18" charset="0"/>
              </a:rPr>
              <a:t>когенераційної</a:t>
            </a:r>
            <a:r>
              <a:rPr lang="uk-UA" sz="1400" spc="-1" dirty="0">
                <a:solidFill>
                  <a:srgbClr val="000000"/>
                </a:solidFill>
                <a:latin typeface="Times New Roman" pitchFamily="18" charset="0"/>
                <a:cs typeface="Times New Roman" pitchFamily="18" charset="0"/>
              </a:rPr>
              <a:t> установки в обсязі 386 800 кВт/год на рік; впровадження нових  технологій з очищення стічних вод та генерації енергії з альтернативних джерел.</a:t>
            </a:r>
            <a:endParaRPr lang="uk-UA" sz="1400" b="0" strike="noStrike" spc="-1" dirty="0">
              <a:solidFill>
                <a:srgbClr val="000000"/>
              </a:solidFill>
              <a:latin typeface="Arial"/>
            </a:endParaRPr>
          </a:p>
        </p:txBody>
      </p:sp>
      <p:sp>
        <p:nvSpPr>
          <p:cNvPr id="115" name="Rectangle 9"/>
          <p:cNvSpPr/>
          <p:nvPr/>
        </p:nvSpPr>
        <p:spPr>
          <a:xfrm>
            <a:off x="264163" y="3970679"/>
            <a:ext cx="3682800" cy="260156"/>
          </a:xfrm>
          <a:prstGeom prst="rect">
            <a:avLst/>
          </a:prstGeom>
          <a:solidFill>
            <a:srgbClr val="FAFAFA"/>
          </a:solidFill>
          <a:ln w="3175">
            <a:solidFill>
              <a:srgbClr val="FFFFFF">
                <a:lumMod val="65000"/>
                <a:alpha val="60000"/>
              </a:srgbClr>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pPr>
            <a:endParaRPr lang="uk-UA" sz="1100" b="0" strike="noStrike" spc="-1" dirty="0">
              <a:solidFill>
                <a:srgbClr val="000000"/>
              </a:solidFill>
              <a:latin typeface="Arial"/>
            </a:endParaRPr>
          </a:p>
        </p:txBody>
      </p:sp>
      <p:sp>
        <p:nvSpPr>
          <p:cNvPr id="117" name="Прямоугольник 3"/>
          <p:cNvSpPr/>
          <p:nvPr/>
        </p:nvSpPr>
        <p:spPr>
          <a:xfrm>
            <a:off x="287280" y="1872360"/>
            <a:ext cx="3639960" cy="2403360"/>
          </a:xfrm>
          <a:prstGeom prst="rect">
            <a:avLst/>
          </a:prstGeom>
          <a:noFill/>
          <a:ln>
            <a:solidFill>
              <a:srgbClr val="FFFFFF">
                <a:lumMod val="6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18" name="TextBox 4"/>
          <p:cNvSpPr/>
          <p:nvPr/>
        </p:nvSpPr>
        <p:spPr>
          <a:xfrm>
            <a:off x="1326600" y="2815560"/>
            <a:ext cx="15008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uk-UA" sz="1800" b="0" strike="noStrike" spc="-1">
                <a:solidFill>
                  <a:srgbClr val="000000"/>
                </a:solidFill>
                <a:latin typeface="Calibri"/>
              </a:rPr>
              <a:t>ЗОБРАЖЕННЯ</a:t>
            </a:r>
            <a:endParaRPr lang="uk-UA" sz="1800" b="0" strike="noStrike" spc="-1">
              <a:solidFill>
                <a:srgbClr val="000000"/>
              </a:solidFill>
              <a:latin typeface="Arial"/>
            </a:endParaRPr>
          </a:p>
        </p:txBody>
      </p:sp>
      <p:sp>
        <p:nvSpPr>
          <p:cNvPr id="119" name="Прямоугольник 5"/>
          <p:cNvSpPr/>
          <p:nvPr/>
        </p:nvSpPr>
        <p:spPr>
          <a:xfrm>
            <a:off x="1882527" y="4947123"/>
            <a:ext cx="974880" cy="992880"/>
          </a:xfrm>
          <a:prstGeom prst="rect">
            <a:avLst/>
          </a:pr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21" name="Прямоугольник 42"/>
          <p:cNvSpPr/>
          <p:nvPr/>
        </p:nvSpPr>
        <p:spPr>
          <a:xfrm>
            <a:off x="2636108" y="3200702"/>
            <a:ext cx="433690" cy="514563"/>
          </a:xfrm>
          <a:prstGeom prst="rect">
            <a:avLst/>
          </a:pr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23" name="Прямоугольник 45"/>
          <p:cNvSpPr/>
          <p:nvPr/>
        </p:nvSpPr>
        <p:spPr>
          <a:xfrm>
            <a:off x="1048577" y="4953963"/>
            <a:ext cx="2100960" cy="992880"/>
          </a:xfrm>
          <a:prstGeom prst="rect">
            <a:avLst/>
          </a:pr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25" name="Прямоугольник 49"/>
          <p:cNvSpPr/>
          <p:nvPr/>
        </p:nvSpPr>
        <p:spPr>
          <a:xfrm>
            <a:off x="201775" y="4513449"/>
            <a:ext cx="3639960" cy="1854360"/>
          </a:xfrm>
          <a:prstGeom prst="rect">
            <a:avLst/>
          </a:prstGeom>
          <a:noFill/>
          <a:ln>
            <a:solidFill>
              <a:srgbClr val="FFFFFF">
                <a:lumMod val="6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27" name="Прямоугольник 62"/>
          <p:cNvSpPr/>
          <p:nvPr/>
        </p:nvSpPr>
        <p:spPr>
          <a:xfrm>
            <a:off x="193538" y="4505290"/>
            <a:ext cx="3639960" cy="931683"/>
          </a:xfrm>
          <a:prstGeom prst="rect">
            <a:avLst/>
          </a:prstGeom>
          <a:noFill/>
          <a:ln>
            <a:solidFill>
              <a:srgbClr val="FFFFFF">
                <a:lumMod val="6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pic>
        <p:nvPicPr>
          <p:cNvPr id="129" name="Рисунок 128"/>
          <p:cNvPicPr/>
          <p:nvPr/>
        </p:nvPicPr>
        <p:blipFill>
          <a:blip r:embed="rId3" cstate="print"/>
          <a:stretch/>
        </p:blipFill>
        <p:spPr>
          <a:xfrm>
            <a:off x="125037" y="1554278"/>
            <a:ext cx="4085968" cy="2366640"/>
          </a:xfrm>
          <a:prstGeom prst="rect">
            <a:avLst/>
          </a:prstGeom>
          <a:ln w="0">
            <a:noFill/>
          </a:ln>
        </p:spPr>
      </p:pic>
      <p:pic>
        <p:nvPicPr>
          <p:cNvPr id="135" name="Рисунок 134"/>
          <p:cNvPicPr/>
          <p:nvPr/>
        </p:nvPicPr>
        <p:blipFill>
          <a:blip r:embed="rId4" cstate="print"/>
          <a:stretch/>
        </p:blipFill>
        <p:spPr>
          <a:xfrm>
            <a:off x="156328" y="3970679"/>
            <a:ext cx="3947553" cy="2417032"/>
          </a:xfrm>
          <a:prstGeom prst="rect">
            <a:avLst/>
          </a:prstGeom>
          <a:ln w="0">
            <a:noFill/>
          </a:ln>
        </p:spPr>
      </p:pic>
      <p:sp>
        <p:nvSpPr>
          <p:cNvPr id="3075" name="Rectangle 3"/>
          <p:cNvSpPr>
            <a:spLocks noChangeArrowheads="1"/>
          </p:cNvSpPr>
          <p:nvPr/>
        </p:nvSpPr>
        <p:spPr bwMode="auto">
          <a:xfrm>
            <a:off x="0" y="2286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800" b="0" i="0" u="none" strike="noStrike" cap="none" normalizeH="0" baseline="0">
                <a:ln>
                  <a:noFill/>
                </a:ln>
                <a:solidFill>
                  <a:schemeClr val="tx1"/>
                </a:solidFill>
                <a:effectLst/>
                <a:latin typeface="Arial" pitchFamily="34" charset="0"/>
                <a:cs typeface="Arial" pitchFamily="34" charset="0"/>
              </a:rPr>
              <a:t> </a:t>
            </a:r>
            <a:endParaRPr kumimoji="0" lang="uk-UA"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9"/>
          <p:cNvSpPr/>
          <p:nvPr/>
        </p:nvSpPr>
        <p:spPr>
          <a:xfrm>
            <a:off x="5922000" y="4908240"/>
            <a:ext cx="3487680" cy="261360"/>
          </a:xfrm>
          <a:prstGeom prst="rect">
            <a:avLst/>
          </a:prstGeom>
          <a:solidFill>
            <a:srgbClr val="FAFAFA"/>
          </a:solidFill>
          <a:ln w="3175">
            <a:solidFill>
              <a:srgbClr val="78B2BE"/>
            </a:solidFill>
            <a:round/>
          </a:ln>
          <a:effectLst>
            <a:softEdge rad="100332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n-US" sz="1100" b="1" strike="noStrike" spc="-1" dirty="0">
              <a:solidFill>
                <a:srgbClr val="000000"/>
              </a:solidFill>
              <a:latin typeface="Calibri"/>
            </a:endParaRPr>
          </a:p>
        </p:txBody>
      </p:sp>
      <p:sp>
        <p:nvSpPr>
          <p:cNvPr id="106" name="Rectangle 9"/>
          <p:cNvSpPr/>
          <p:nvPr/>
        </p:nvSpPr>
        <p:spPr>
          <a:xfrm>
            <a:off x="183960" y="169200"/>
            <a:ext cx="50695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uk-UA" sz="1800" b="0" strike="noStrike" spc="-1" dirty="0">
              <a:solidFill>
                <a:srgbClr val="000000"/>
              </a:solidFill>
              <a:latin typeface="Arial"/>
            </a:endParaRPr>
          </a:p>
        </p:txBody>
      </p:sp>
      <p:sp>
        <p:nvSpPr>
          <p:cNvPr id="107" name="Rectangle 9"/>
          <p:cNvSpPr/>
          <p:nvPr/>
        </p:nvSpPr>
        <p:spPr>
          <a:xfrm>
            <a:off x="182880" y="545760"/>
            <a:ext cx="4109034"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uk-UA" sz="1600" b="1" strike="noStrike" spc="-1" dirty="0">
                <a:latin typeface="Roboto"/>
              </a:rPr>
              <a:t>Назва</a:t>
            </a:r>
            <a:r>
              <a:rPr lang="en-US" sz="1600" b="1" strike="noStrike" spc="-1" dirty="0">
                <a:latin typeface="Roboto"/>
              </a:rPr>
              <a:t>: </a:t>
            </a:r>
            <a:r>
              <a:rPr lang="uk-UA" sz="1600" b="1" strike="noStrike" spc="-1" dirty="0">
                <a:latin typeface="Roboto"/>
              </a:rPr>
              <a:t> </a:t>
            </a:r>
            <a:r>
              <a:rPr lang="uk-UA" sz="1600" b="1" strike="noStrike" spc="-1" dirty="0" err="1">
                <a:latin typeface="Roboto"/>
              </a:rPr>
              <a:t>“</a:t>
            </a:r>
            <a:r>
              <a:rPr lang="uk-UA" sz="1600" b="1" dirty="0" err="1"/>
              <a:t>Нова</a:t>
            </a:r>
            <a:r>
              <a:rPr lang="uk-UA" sz="1600" b="1" dirty="0"/>
              <a:t> система теплопостачання</a:t>
            </a:r>
            <a:r>
              <a:rPr lang="en-US" sz="1600" b="1" strike="noStrike" spc="-1" dirty="0">
                <a:latin typeface="Roboto"/>
              </a:rPr>
              <a:t>”</a:t>
            </a:r>
            <a:endParaRPr lang="uk-UA" sz="1600" b="0" strike="noStrike" spc="-1" dirty="0">
              <a:latin typeface="Arial"/>
            </a:endParaRPr>
          </a:p>
        </p:txBody>
      </p:sp>
      <p:sp>
        <p:nvSpPr>
          <p:cNvPr id="108" name="Rectangle 9"/>
          <p:cNvSpPr/>
          <p:nvPr/>
        </p:nvSpPr>
        <p:spPr>
          <a:xfrm>
            <a:off x="182880" y="1028520"/>
            <a:ext cx="5560560" cy="42795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50000"/>
              </a:lnSpc>
            </a:pPr>
            <a:r>
              <a:rPr lang="uk-UA" sz="1400" b="1" strike="noStrike" spc="-1" dirty="0">
                <a:latin typeface="Roboto"/>
              </a:rPr>
              <a:t>Оціночна вартість інвестування</a:t>
            </a:r>
            <a:r>
              <a:rPr lang="en-US" sz="1400" b="1" strike="noStrike" spc="-1" dirty="0">
                <a:latin typeface="Roboto"/>
              </a:rPr>
              <a:t>:</a:t>
            </a:r>
            <a:r>
              <a:rPr lang="uk-UA" sz="1400" b="1" strike="noStrike" spc="-1" dirty="0">
                <a:latin typeface="Roboto"/>
              </a:rPr>
              <a:t>   </a:t>
            </a:r>
            <a:r>
              <a:rPr lang="uk-UA" sz="1400" b="1" spc="-1" dirty="0">
                <a:latin typeface="Roboto"/>
              </a:rPr>
              <a:t>30</a:t>
            </a:r>
            <a:r>
              <a:rPr lang="uk-UA" sz="1400" b="1" strike="noStrike" spc="-1" dirty="0">
                <a:latin typeface="Roboto"/>
              </a:rPr>
              <a:t> млн.</a:t>
            </a:r>
          </a:p>
          <a:p>
            <a:pPr>
              <a:lnSpc>
                <a:spcPct val="50000"/>
              </a:lnSpc>
            </a:pPr>
            <a:endParaRPr lang="uk-UA" sz="1400" b="1" spc="-1" dirty="0">
              <a:latin typeface="Roboto"/>
            </a:endParaRPr>
          </a:p>
          <a:p>
            <a:pPr>
              <a:lnSpc>
                <a:spcPct val="50000"/>
              </a:lnSpc>
            </a:pPr>
            <a:r>
              <a:rPr lang="uk-UA" sz="1400" b="1" strike="noStrike" spc="-1" dirty="0">
                <a:latin typeface="Roboto"/>
              </a:rPr>
              <a:t> дол</a:t>
            </a:r>
            <a:r>
              <a:rPr lang="uk-UA" sz="1400" b="1" strike="noStrike" spc="-1" dirty="0">
                <a:solidFill>
                  <a:srgbClr val="C9211E"/>
                </a:solidFill>
                <a:latin typeface="Roboto"/>
              </a:rPr>
              <a:t>.</a:t>
            </a:r>
            <a:endParaRPr lang="uk-UA" sz="1400" b="0" strike="noStrike" spc="-1" dirty="0">
              <a:solidFill>
                <a:srgbClr val="000000"/>
              </a:solidFill>
              <a:latin typeface="Arial"/>
            </a:endParaRPr>
          </a:p>
        </p:txBody>
      </p:sp>
      <p:cxnSp>
        <p:nvCxnSpPr>
          <p:cNvPr id="109" name="Прямая соединительная линия 38"/>
          <p:cNvCxnSpPr/>
          <p:nvPr/>
        </p:nvCxnSpPr>
        <p:spPr>
          <a:xfrm>
            <a:off x="158040" y="4835160"/>
            <a:ext cx="216360" cy="360"/>
          </a:xfrm>
          <a:prstGeom prst="straightConnector1">
            <a:avLst/>
          </a:prstGeom>
          <a:ln w="19050">
            <a:solidFill>
              <a:srgbClr val="78B2BE"/>
            </a:solidFill>
          </a:ln>
        </p:spPr>
      </p:cxnSp>
      <p:sp>
        <p:nvSpPr>
          <p:cNvPr id="110" name="Прямоугольник 46"/>
          <p:cNvSpPr/>
          <p:nvPr/>
        </p:nvSpPr>
        <p:spPr>
          <a:xfrm>
            <a:off x="158040" y="1448977"/>
            <a:ext cx="359424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uk-UA" sz="1400" b="1" strike="noStrike" spc="-1" dirty="0">
                <a:latin typeface="Roboto"/>
                <a:ea typeface="Microsoft YaHei"/>
              </a:rPr>
              <a:t>Період впровадження</a:t>
            </a:r>
            <a:r>
              <a:rPr lang="en-US" sz="1400" b="1" strike="noStrike" spc="-1" dirty="0">
                <a:latin typeface="Roboto"/>
                <a:ea typeface="Microsoft YaHei"/>
              </a:rPr>
              <a:t>: </a:t>
            </a:r>
            <a:r>
              <a:rPr lang="uk-UA" sz="1400" b="1" strike="noStrike" spc="-1" dirty="0">
                <a:latin typeface="Roboto"/>
              </a:rPr>
              <a:t>2025-2027 роки</a:t>
            </a:r>
            <a:endParaRPr lang="uk-UA" sz="1400" b="0" strike="noStrike" spc="-1" dirty="0">
              <a:latin typeface="Arial"/>
            </a:endParaRPr>
          </a:p>
        </p:txBody>
      </p:sp>
      <p:sp>
        <p:nvSpPr>
          <p:cNvPr id="112" name="Rectangle 9"/>
          <p:cNvSpPr/>
          <p:nvPr/>
        </p:nvSpPr>
        <p:spPr>
          <a:xfrm>
            <a:off x="4382529" y="263611"/>
            <a:ext cx="7455242" cy="6554187"/>
          </a:xfrm>
          <a:prstGeom prst="rect">
            <a:avLst/>
          </a:prstGeom>
          <a:solidFill>
            <a:srgbClr val="FAFAFA"/>
          </a:solidFill>
          <a:ln w="3175">
            <a:solidFill>
              <a:srgbClr val="FFFFFF">
                <a:lumMod val="65000"/>
                <a:alpha val="60000"/>
              </a:srgbClr>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pPr>
            <a:r>
              <a:rPr lang="en-US" sz="1400" b="1" strike="noStrike" spc="-1" dirty="0">
                <a:solidFill>
                  <a:srgbClr val="000000"/>
                </a:solidFill>
                <a:latin typeface="Times New Roman" pitchFamily="18" charset="0"/>
                <a:cs typeface="Times New Roman" pitchFamily="18" charset="0"/>
              </a:rPr>
              <a:t>	</a:t>
            </a:r>
            <a:endParaRPr lang="uk-UA" sz="1400" b="1" strike="noStrike" spc="-1" dirty="0">
              <a:solidFill>
                <a:srgbClr val="000000"/>
              </a:solidFill>
              <a:latin typeface="Times New Roman" pitchFamily="18" charset="0"/>
              <a:cs typeface="Times New Roman" pitchFamily="18" charset="0"/>
            </a:endParaRPr>
          </a:p>
          <a:p>
            <a:pPr algn="just">
              <a:lnSpc>
                <a:spcPct val="100000"/>
              </a:lnSpc>
            </a:pPr>
            <a:r>
              <a:rPr lang="uk-UA" sz="1400" b="1" strike="noStrike" spc="-1" dirty="0">
                <a:solidFill>
                  <a:srgbClr val="000000"/>
                </a:solidFill>
                <a:latin typeface="Times New Roman" pitchFamily="18" charset="0"/>
                <a:ea typeface="Microsoft YaHei"/>
                <a:cs typeface="Times New Roman" pitchFamily="18" charset="0"/>
              </a:rPr>
              <a:t>Локація</a:t>
            </a:r>
            <a:r>
              <a:rPr lang="en-US" sz="1400" b="1" strike="noStrike" spc="-1" dirty="0">
                <a:solidFill>
                  <a:srgbClr val="000000"/>
                </a:solidFill>
                <a:latin typeface="Times New Roman" pitchFamily="18" charset="0"/>
                <a:ea typeface="Microsoft YaHei"/>
                <a:cs typeface="Times New Roman" pitchFamily="18" charset="0"/>
              </a:rPr>
              <a:t>: </a:t>
            </a:r>
            <a:r>
              <a:rPr lang="uk-UA" sz="1400" spc="-1" dirty="0">
                <a:solidFill>
                  <a:srgbClr val="000000"/>
                </a:solidFill>
                <a:latin typeface="Times New Roman" pitchFamily="18" charset="0"/>
                <a:ea typeface="Microsoft YaHei"/>
                <a:cs typeface="Times New Roman" pitchFamily="18" charset="0"/>
              </a:rPr>
              <a:t>теплові мережі, насосні та котельні станції </a:t>
            </a:r>
            <a:r>
              <a:rPr lang="uk-UA" sz="1400" b="0" strike="noStrike" spc="-1" dirty="0">
                <a:solidFill>
                  <a:srgbClr val="000000"/>
                </a:solidFill>
                <a:latin typeface="Times New Roman" pitchFamily="18" charset="0"/>
                <a:ea typeface="Microsoft YaHei"/>
                <a:cs typeface="Times New Roman" pitchFamily="18" charset="0"/>
              </a:rPr>
              <a:t>міста </a:t>
            </a:r>
            <a:r>
              <a:rPr lang="uk-UA" sz="1400" b="0" strike="noStrike" spc="-1" dirty="0" err="1">
                <a:solidFill>
                  <a:srgbClr val="000000"/>
                </a:solidFill>
                <a:latin typeface="Times New Roman" pitchFamily="18" charset="0"/>
                <a:ea typeface="Microsoft YaHei"/>
                <a:cs typeface="Times New Roman" pitchFamily="18" charset="0"/>
              </a:rPr>
              <a:t>Сєвєродонецьк</a:t>
            </a:r>
            <a:r>
              <a:rPr lang="uk-UA" sz="1400" b="0" strike="noStrike" spc="-1" dirty="0">
                <a:solidFill>
                  <a:srgbClr val="000000"/>
                </a:solidFill>
                <a:latin typeface="Times New Roman" pitchFamily="18" charset="0"/>
                <a:ea typeface="Microsoft YaHei"/>
                <a:cs typeface="Times New Roman" pitchFamily="18" charset="0"/>
              </a:rPr>
              <a:t>.</a:t>
            </a:r>
            <a:endParaRPr lang="uk-UA" sz="1400" b="0" strike="noStrike" spc="-1" dirty="0">
              <a:solidFill>
                <a:srgbClr val="000000"/>
              </a:solidFill>
              <a:latin typeface="Times New Roman" pitchFamily="18" charset="0"/>
              <a:cs typeface="Times New Roman" pitchFamily="18" charset="0"/>
            </a:endParaRPr>
          </a:p>
          <a:p>
            <a:pPr algn="just">
              <a:lnSpc>
                <a:spcPct val="100000"/>
              </a:lnSpc>
            </a:pPr>
            <a:r>
              <a:rPr lang="uk-UA" sz="1400" b="1" strike="noStrike" spc="-1" dirty="0">
                <a:solidFill>
                  <a:srgbClr val="000000"/>
                </a:solidFill>
                <a:latin typeface="Times New Roman" pitchFamily="18" charset="0"/>
                <a:cs typeface="Times New Roman" pitchFamily="18" charset="0"/>
              </a:rPr>
              <a:t>Мета </a:t>
            </a:r>
            <a:r>
              <a:rPr lang="uk-UA" sz="1400" b="1" strike="noStrike" spc="-1" dirty="0" err="1">
                <a:solidFill>
                  <a:srgbClr val="000000"/>
                </a:solidFill>
                <a:latin typeface="Times New Roman" pitchFamily="18" charset="0"/>
                <a:cs typeface="Times New Roman" pitchFamily="18" charset="0"/>
              </a:rPr>
              <a:t>проєкту</a:t>
            </a:r>
            <a:r>
              <a:rPr lang="uk-UA" sz="1400" b="1" strike="noStrike" spc="-1" dirty="0">
                <a:solidFill>
                  <a:srgbClr val="000000"/>
                </a:solidFill>
                <a:latin typeface="Times New Roman" pitchFamily="18" charset="0"/>
                <a:cs typeface="Times New Roman" pitchFamily="18" charset="0"/>
              </a:rPr>
              <a:t>: </a:t>
            </a:r>
          </a:p>
          <a:p>
            <a:pPr algn="just">
              <a:lnSpc>
                <a:spcPct val="100000"/>
              </a:lnSpc>
            </a:pPr>
            <a:r>
              <a:rPr lang="uk-UA" sz="1400" b="1" strike="noStrike" spc="-1" dirty="0">
                <a:solidFill>
                  <a:srgbClr val="000000"/>
                </a:solidFill>
                <a:latin typeface="Times New Roman" pitchFamily="18" charset="0"/>
                <a:cs typeface="Times New Roman" pitchFamily="18" charset="0"/>
              </a:rPr>
              <a:t>- </a:t>
            </a:r>
            <a:r>
              <a:rPr lang="uk-UA" sz="1400" dirty="0">
                <a:latin typeface="Times New Roman" pitchFamily="18" charset="0"/>
                <a:cs typeface="Times New Roman" pitchFamily="18" charset="0"/>
              </a:rPr>
              <a:t>відновлення централізованого теплопостачання міста: підключення до системи більшості мікрорайонів як нової, так і старої частини міста, в яких розташовані переважно багатоповерхові будинки</a:t>
            </a:r>
            <a:r>
              <a:rPr lang="uk-UA" sz="1400" spc="-1" dirty="0">
                <a:solidFill>
                  <a:srgbClr val="000000"/>
                </a:solidFill>
                <a:latin typeface="Times New Roman" pitchFamily="18" charset="0"/>
                <a:cs typeface="Times New Roman" pitchFamily="18" charset="0"/>
              </a:rPr>
              <a:t>;</a:t>
            </a:r>
          </a:p>
          <a:p>
            <a:pPr algn="just">
              <a:lnSpc>
                <a:spcPct val="100000"/>
              </a:lnSpc>
            </a:pPr>
            <a:r>
              <a:rPr lang="uk-UA" sz="1400" spc="-1" dirty="0">
                <a:solidFill>
                  <a:srgbClr val="000000"/>
                </a:solidFill>
                <a:latin typeface="Times New Roman" pitchFamily="18" charset="0"/>
                <a:cs typeface="Times New Roman" pitchFamily="18" charset="0"/>
              </a:rPr>
              <a:t>-впровадження </a:t>
            </a:r>
            <a:r>
              <a:rPr lang="en-US" sz="1400" spc="-1" dirty="0">
                <a:solidFill>
                  <a:srgbClr val="000000"/>
                </a:solidFill>
                <a:latin typeface="Times New Roman" pitchFamily="18" charset="0"/>
                <a:cs typeface="Times New Roman" pitchFamily="18" charset="0"/>
              </a:rPr>
              <a:t>н</a:t>
            </a:r>
            <a:r>
              <a:rPr lang="uk-UA" sz="1400" spc="-1" dirty="0" err="1">
                <a:solidFill>
                  <a:srgbClr val="000000"/>
                </a:solidFill>
                <a:latin typeface="Times New Roman" pitchFamily="18" charset="0"/>
                <a:cs typeface="Times New Roman" pitchFamily="18" charset="0"/>
              </a:rPr>
              <a:t>овітніх</a:t>
            </a:r>
            <a:r>
              <a:rPr lang="uk-UA" sz="1400" spc="-1" dirty="0">
                <a:solidFill>
                  <a:srgbClr val="000000"/>
                </a:solidFill>
                <a:latin typeface="Times New Roman" pitchFamily="18" charset="0"/>
                <a:cs typeface="Times New Roman" pitchFamily="18" charset="0"/>
              </a:rPr>
              <a:t> технологій  </a:t>
            </a:r>
            <a:r>
              <a:rPr lang="uk-UA" sz="1400" spc="-1" dirty="0" err="1">
                <a:solidFill>
                  <a:srgbClr val="000000"/>
                </a:solidFill>
                <a:latin typeface="Times New Roman" pitchFamily="18" charset="0"/>
                <a:cs typeface="Times New Roman" pitchFamily="18" charset="0"/>
              </a:rPr>
              <a:t>теплогенерації</a:t>
            </a:r>
            <a:r>
              <a:rPr lang="uk-UA" sz="1400" spc="-1" dirty="0">
                <a:solidFill>
                  <a:srgbClr val="000000"/>
                </a:solidFill>
                <a:latin typeface="Times New Roman" pitchFamily="18" charset="0"/>
                <a:cs typeface="Times New Roman" pitchFamily="18" charset="0"/>
              </a:rPr>
              <a:t> і теплопостачання;</a:t>
            </a:r>
            <a:endParaRPr lang="uk-UA" sz="1400" b="0" strike="noStrike" spc="-1" dirty="0">
              <a:solidFill>
                <a:srgbClr val="000000"/>
              </a:solidFill>
              <a:latin typeface="Times New Roman" pitchFamily="18" charset="0"/>
              <a:cs typeface="Times New Roman" pitchFamily="18" charset="0"/>
            </a:endParaRPr>
          </a:p>
          <a:p>
            <a:pPr algn="just"/>
            <a:r>
              <a:rPr lang="uk-UA" sz="1400" b="1" strike="noStrike" spc="-1" dirty="0">
                <a:solidFill>
                  <a:srgbClr val="000000"/>
                </a:solidFill>
                <a:latin typeface="Times New Roman" pitchFamily="18" charset="0"/>
                <a:cs typeface="Times New Roman" pitchFamily="18" charset="0"/>
              </a:rPr>
              <a:t>Завдання </a:t>
            </a:r>
            <a:r>
              <a:rPr lang="uk-UA" sz="1400" b="1" strike="noStrike" spc="-1" dirty="0" err="1">
                <a:solidFill>
                  <a:srgbClr val="000000"/>
                </a:solidFill>
                <a:latin typeface="Times New Roman" pitchFamily="18" charset="0"/>
                <a:cs typeface="Times New Roman" pitchFamily="18" charset="0"/>
              </a:rPr>
              <a:t>проєкту</a:t>
            </a:r>
            <a:r>
              <a:rPr lang="uk-UA" sz="1400" b="1" strike="noStrike" spc="-1" dirty="0">
                <a:solidFill>
                  <a:srgbClr val="000000"/>
                </a:solidFill>
                <a:latin typeface="Times New Roman" pitchFamily="18" charset="0"/>
                <a:cs typeface="Times New Roman" pitchFamily="18" charset="0"/>
              </a:rPr>
              <a:t>:</a:t>
            </a:r>
          </a:p>
          <a:p>
            <a:pPr algn="just"/>
            <a:r>
              <a:rPr lang="uk-UA" sz="1400" b="1" strike="noStrike" spc="-1" dirty="0">
                <a:solidFill>
                  <a:srgbClr val="000000"/>
                </a:solidFill>
                <a:latin typeface="Times New Roman" pitchFamily="18" charset="0"/>
                <a:cs typeface="Times New Roman" pitchFamily="18" charset="0"/>
              </a:rPr>
              <a:t> -</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відбудова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котельні</a:t>
            </a:r>
            <a:r>
              <a:rPr lang="ru-RU" sz="1400" dirty="0">
                <a:latin typeface="Times New Roman" pitchFamily="18" charset="0"/>
                <a:cs typeface="Times New Roman" pitchFamily="18" charset="0"/>
              </a:rPr>
              <a:t> 83 </a:t>
            </a:r>
            <a:r>
              <a:rPr lang="ru-RU" sz="1400" dirty="0" err="1">
                <a:latin typeface="Times New Roman" pitchFamily="18" charset="0"/>
                <a:cs typeface="Times New Roman" pitchFamily="18" charset="0"/>
              </a:rPr>
              <a:t>мікрорайону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встановленням</a:t>
            </a:r>
            <a:r>
              <a:rPr lang="ru-RU" sz="1400" dirty="0">
                <a:latin typeface="Times New Roman" pitchFamily="18" charset="0"/>
                <a:cs typeface="Times New Roman" pitchFamily="18" charset="0"/>
              </a:rPr>
              <a:t> 3-х </a:t>
            </a:r>
            <a:r>
              <a:rPr lang="ru-RU" sz="1400" dirty="0" err="1">
                <a:latin typeface="Times New Roman" pitchFamily="18" charset="0"/>
                <a:cs typeface="Times New Roman" pitchFamily="18" charset="0"/>
              </a:rPr>
              <a:t>газових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котлів</a:t>
            </a:r>
            <a:r>
              <a:rPr lang="ru-RU" sz="1400" dirty="0">
                <a:latin typeface="Times New Roman" pitchFamily="18" charset="0"/>
                <a:cs typeface="Times New Roman" pitchFamily="18" charset="0"/>
              </a:rPr>
              <a:t> ПТВМ-50;</a:t>
            </a:r>
          </a:p>
          <a:p>
            <a:pPr algn="just">
              <a:buFontTx/>
              <a:buChar char="-"/>
            </a:pP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модернізація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старих</a:t>
            </a:r>
            <a:r>
              <a:rPr lang="ru-RU" sz="1400" dirty="0">
                <a:latin typeface="Times New Roman" pitchFamily="18" charset="0"/>
                <a:cs typeface="Times New Roman" pitchFamily="18" charset="0"/>
              </a:rPr>
              <a:t> та </a:t>
            </a:r>
            <a:r>
              <a:rPr lang="ru-RU" sz="1400" dirty="0" err="1">
                <a:latin typeface="Times New Roman" pitchFamily="18" charset="0"/>
                <a:cs typeface="Times New Roman" pitchFamily="18" charset="0"/>
              </a:rPr>
              <a:t>побудова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нових</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елементів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системи</a:t>
            </a:r>
            <a:r>
              <a:rPr lang="ru-RU" sz="1400" dirty="0">
                <a:latin typeface="Times New Roman" pitchFamily="18" charset="0"/>
                <a:cs typeface="Times New Roman" pitchFamily="18" charset="0"/>
              </a:rPr>
              <a:t> центрального </a:t>
            </a:r>
            <a:r>
              <a:rPr lang="ru-RU" sz="1400" dirty="0" err="1">
                <a:latin typeface="Times New Roman" pitchFamily="18" charset="0"/>
                <a:cs typeface="Times New Roman" pitchFamily="18" charset="0"/>
              </a:rPr>
              <a:t>опалення</a:t>
            </a:r>
            <a:r>
              <a:rPr lang="uk-UA" sz="1400" dirty="0">
                <a:latin typeface="Times New Roman" pitchFamily="18" charset="0"/>
                <a:cs typeface="Times New Roman" pitchFamily="18" charset="0"/>
              </a:rPr>
              <a:t>  з довжиною мережі теплопостачання понад 167 км;</a:t>
            </a:r>
          </a:p>
          <a:p>
            <a:pPr algn="just">
              <a:buFontTx/>
              <a:buChar char="-"/>
            </a:pPr>
            <a:r>
              <a:rPr lang="uk-UA" sz="1400" dirty="0">
                <a:latin typeface="Times New Roman" pitchFamily="18" charset="0"/>
                <a:cs typeface="Times New Roman" pitchFamily="18" charset="0"/>
              </a:rPr>
              <a:t> забезпечення загальної т</a:t>
            </a:r>
            <a:r>
              <a:rPr lang="ru-RU" sz="1400" dirty="0" err="1">
                <a:latin typeface="Times New Roman" pitchFamily="18" charset="0"/>
                <a:cs typeface="Times New Roman" pitchFamily="18" charset="0"/>
              </a:rPr>
              <a:t>еплової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потужності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системи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теплогенерації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м.Сєвєродонецьк</a:t>
            </a:r>
            <a:r>
              <a:rPr lang="ru-RU" sz="1400" dirty="0">
                <a:latin typeface="Times New Roman" pitchFamily="18" charset="0"/>
                <a:cs typeface="Times New Roman" pitchFamily="18" charset="0"/>
              </a:rPr>
              <a:t> не </a:t>
            </a:r>
            <a:r>
              <a:rPr lang="ru-RU" sz="1400" dirty="0" err="1">
                <a:latin typeface="Times New Roman" pitchFamily="18" charset="0"/>
                <a:cs typeface="Times New Roman" pitchFamily="18" charset="0"/>
              </a:rPr>
              <a:t>менше</a:t>
            </a:r>
            <a:r>
              <a:rPr lang="ru-RU" sz="1400" dirty="0">
                <a:latin typeface="Times New Roman" pitchFamily="18" charset="0"/>
                <a:cs typeface="Times New Roman" pitchFamily="18" charset="0"/>
              </a:rPr>
              <a:t>  300 Гкал/год;</a:t>
            </a:r>
          </a:p>
          <a:p>
            <a:pPr algn="just">
              <a:buFontTx/>
              <a:buChar char="-"/>
            </a:pPr>
            <a:r>
              <a:rPr lang="ru-RU" sz="1400" dirty="0">
                <a:latin typeface="Times New Roman" pitchFamily="18" charset="0"/>
                <a:cs typeface="Times New Roman" pitchFamily="18" charset="0"/>
              </a:rPr>
              <a:t> для </a:t>
            </a:r>
            <a:r>
              <a:rPr lang="ru-RU" sz="1400" dirty="0" err="1">
                <a:latin typeface="Times New Roman" pitchFamily="18" charset="0"/>
                <a:cs typeface="Times New Roman" pitchFamily="18" charset="0"/>
              </a:rPr>
              <a:t>транспортування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постачання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теплової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енергії</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необхідно</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побудувати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насосну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станцію</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підвищення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тиску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теплоносія</a:t>
            </a:r>
            <a:r>
              <a:rPr lang="ru-RU" sz="1400" dirty="0">
                <a:latin typeface="Times New Roman" pitchFamily="18" charset="0"/>
                <a:cs typeface="Times New Roman" pitchFamily="18" charset="0"/>
              </a:rPr>
              <a:t>;</a:t>
            </a:r>
          </a:p>
          <a:p>
            <a:pPr algn="just">
              <a:lnSpc>
                <a:spcPct val="100000"/>
              </a:lnSpc>
            </a:pPr>
            <a:r>
              <a:rPr lang="uk-UA" sz="1400" b="1" strike="noStrike" spc="-1" dirty="0">
                <a:solidFill>
                  <a:srgbClr val="000000"/>
                </a:solidFill>
                <a:latin typeface="Times New Roman" pitchFamily="18" charset="0"/>
                <a:cs typeface="Times New Roman" pitchFamily="18" charset="0"/>
              </a:rPr>
              <a:t>Види робіт:</a:t>
            </a:r>
            <a:endParaRPr lang="uk-UA" sz="1400" b="0" strike="noStrike" spc="-1" dirty="0">
              <a:solidFill>
                <a:srgbClr val="000000"/>
              </a:solidFill>
              <a:latin typeface="Times New Roman" pitchFamily="18" charset="0"/>
              <a:cs typeface="Times New Roman" pitchFamily="18" charset="0"/>
            </a:endParaRPr>
          </a:p>
          <a:p>
            <a:pPr algn="just">
              <a:lnSpc>
                <a:spcPct val="100000"/>
              </a:lnSpc>
            </a:pPr>
            <a:r>
              <a:rPr lang="uk-UA" sz="1400" b="0" strike="noStrike" spc="-1" dirty="0" err="1">
                <a:solidFill>
                  <a:srgbClr val="000000"/>
                </a:solidFill>
                <a:latin typeface="Times New Roman" pitchFamily="18" charset="0"/>
                <a:cs typeface="Times New Roman" pitchFamily="18" charset="0"/>
              </a:rPr>
              <a:t>-розробка</a:t>
            </a:r>
            <a:r>
              <a:rPr lang="uk-UA" sz="1400" b="0" strike="noStrike" spc="-1" dirty="0">
                <a:solidFill>
                  <a:srgbClr val="000000"/>
                </a:solidFill>
                <a:latin typeface="Times New Roman" pitchFamily="18" charset="0"/>
                <a:cs typeface="Times New Roman" pitchFamily="18" charset="0"/>
              </a:rPr>
              <a:t> </a:t>
            </a:r>
            <a:r>
              <a:rPr lang="uk-UA" sz="1400" b="0" strike="noStrike" spc="-1" dirty="0" err="1">
                <a:solidFill>
                  <a:srgbClr val="000000"/>
                </a:solidFill>
                <a:latin typeface="Times New Roman" pitchFamily="18" charset="0"/>
                <a:cs typeface="Times New Roman" pitchFamily="18" charset="0"/>
              </a:rPr>
              <a:t>проєктно-кошторисної</a:t>
            </a:r>
            <a:r>
              <a:rPr lang="uk-UA" sz="1400" b="0" strike="noStrike" spc="-1" dirty="0">
                <a:solidFill>
                  <a:srgbClr val="000000"/>
                </a:solidFill>
                <a:latin typeface="Times New Roman" pitchFamily="18" charset="0"/>
                <a:cs typeface="Times New Roman" pitchFamily="18" charset="0"/>
              </a:rPr>
              <a:t> документації та </a:t>
            </a:r>
            <a:r>
              <a:rPr lang="uk-UA" sz="1400" b="0" strike="noStrike" spc="-1" dirty="0" err="1">
                <a:solidFill>
                  <a:srgbClr val="000000"/>
                </a:solidFill>
                <a:latin typeface="Times New Roman" pitchFamily="18" charset="0"/>
                <a:cs typeface="Times New Roman" pitchFamily="18" charset="0"/>
              </a:rPr>
              <a:t>проєкту</a:t>
            </a:r>
            <a:r>
              <a:rPr lang="uk-UA" sz="1400" b="0" strike="noStrike" spc="-1" dirty="0">
                <a:solidFill>
                  <a:srgbClr val="000000"/>
                </a:solidFill>
                <a:latin typeface="Times New Roman" pitchFamily="18" charset="0"/>
                <a:cs typeface="Times New Roman" pitchFamily="18" charset="0"/>
              </a:rPr>
              <a:t>;</a:t>
            </a:r>
          </a:p>
          <a:p>
            <a:pPr algn="just">
              <a:lnSpc>
                <a:spcPct val="100000"/>
              </a:lnSpc>
            </a:pPr>
            <a:r>
              <a:rPr lang="uk-UA" sz="1400" b="0" strike="noStrike" spc="-1" dirty="0" err="1">
                <a:solidFill>
                  <a:srgbClr val="000000"/>
                </a:solidFill>
                <a:latin typeface="Times New Roman" pitchFamily="18" charset="0"/>
                <a:cs typeface="Times New Roman" pitchFamily="18" charset="0"/>
              </a:rPr>
              <a:t>-проведення</a:t>
            </a:r>
            <a:r>
              <a:rPr lang="uk-UA" sz="1400" b="0" strike="noStrike" spc="-1" dirty="0">
                <a:solidFill>
                  <a:srgbClr val="000000"/>
                </a:solidFill>
                <a:latin typeface="Times New Roman" pitchFamily="18" charset="0"/>
                <a:cs typeface="Times New Roman" pitchFamily="18" charset="0"/>
              </a:rPr>
              <a:t> земельних та демонтажних робіт;</a:t>
            </a:r>
          </a:p>
          <a:p>
            <a:pPr algn="just">
              <a:lnSpc>
                <a:spcPct val="100000"/>
              </a:lnSpc>
            </a:pPr>
            <a:r>
              <a:rPr lang="uk-UA" sz="1400" b="0" strike="noStrike" spc="-1" dirty="0" err="1">
                <a:solidFill>
                  <a:srgbClr val="000000"/>
                </a:solidFill>
                <a:latin typeface="Times New Roman" pitchFamily="18" charset="0"/>
                <a:cs typeface="Times New Roman" pitchFamily="18" charset="0"/>
              </a:rPr>
              <a:t>-проведення</a:t>
            </a:r>
            <a:r>
              <a:rPr lang="uk-UA" sz="1400" b="0" strike="noStrike" spc="-1" dirty="0">
                <a:solidFill>
                  <a:srgbClr val="000000"/>
                </a:solidFill>
                <a:latin typeface="Times New Roman" pitchFamily="18" charset="0"/>
                <a:cs typeface="Times New Roman" pitchFamily="18" charset="0"/>
              </a:rPr>
              <a:t> будівельних робіт;</a:t>
            </a:r>
          </a:p>
          <a:p>
            <a:pPr algn="just">
              <a:lnSpc>
                <a:spcPct val="100000"/>
              </a:lnSpc>
            </a:pPr>
            <a:r>
              <a:rPr lang="uk-UA" sz="1400" b="0" strike="noStrike" spc="-1" dirty="0">
                <a:solidFill>
                  <a:srgbClr val="000000"/>
                </a:solidFill>
                <a:latin typeface="Times New Roman" pitchFamily="18" charset="0"/>
                <a:cs typeface="Times New Roman" pitchFamily="18" charset="0"/>
              </a:rPr>
              <a:t>-введення об'єкта будівництва в експлуатацію.</a:t>
            </a:r>
          </a:p>
          <a:p>
            <a:pPr>
              <a:lnSpc>
                <a:spcPct val="100000"/>
              </a:lnSpc>
            </a:pPr>
            <a:r>
              <a:rPr lang="uk-UA" sz="1400" b="1" strike="noStrike" spc="-1" dirty="0">
                <a:solidFill>
                  <a:srgbClr val="000000"/>
                </a:solidFill>
                <a:latin typeface="Times New Roman" pitchFamily="18" charset="0"/>
                <a:cs typeface="Times New Roman" pitchFamily="18" charset="0"/>
              </a:rPr>
              <a:t>Соціально-економічні показники:</a:t>
            </a:r>
          </a:p>
          <a:p>
            <a:pPr>
              <a:lnSpc>
                <a:spcPct val="100000"/>
              </a:lnSpc>
            </a:pPr>
            <a:r>
              <a:rPr lang="uk-UA" sz="1400" b="1" spc="-1" dirty="0">
                <a:solidFill>
                  <a:srgbClr val="000000"/>
                </a:solidFill>
                <a:latin typeface="Times New Roman" pitchFamily="18" charset="0"/>
                <a:cs typeface="Times New Roman" pitchFamily="18" charset="0"/>
              </a:rPr>
              <a:t>-</a:t>
            </a:r>
            <a:r>
              <a:rPr lang="uk-UA" sz="1400" b="1" strike="noStrike" spc="-1" dirty="0">
                <a:solidFill>
                  <a:srgbClr val="000000"/>
                </a:solidFill>
                <a:latin typeface="Times New Roman" pitchFamily="18" charset="0"/>
                <a:cs typeface="Times New Roman" pitchFamily="18" charset="0"/>
              </a:rPr>
              <a:t> </a:t>
            </a:r>
            <a:r>
              <a:rPr lang="uk-UA" sz="1400" dirty="0">
                <a:latin typeface="Times New Roman" pitchFamily="18" charset="0"/>
                <a:cs typeface="Times New Roman" pitchFamily="18" charset="0"/>
              </a:rPr>
              <a:t>забезпечення теплом мешканців 17 мікрорайонів міста: 821 житлових будинків з 50 221 абонентами, а також 89 бюджетних організацій та 509 інших споживачів</a:t>
            </a:r>
            <a:r>
              <a:rPr lang="uk-UA" sz="1400" b="0" strike="noStrike" spc="-1" dirty="0">
                <a:solidFill>
                  <a:srgbClr val="000000"/>
                </a:solidFill>
                <a:latin typeface="Times New Roman" pitchFamily="18" charset="0"/>
                <a:cs typeface="Times New Roman" pitchFamily="18" charset="0"/>
              </a:rPr>
              <a:t>;</a:t>
            </a:r>
          </a:p>
          <a:p>
            <a:pPr>
              <a:lnSpc>
                <a:spcPct val="100000"/>
              </a:lnSpc>
              <a:buFontTx/>
              <a:buChar char="-"/>
            </a:pPr>
            <a:r>
              <a:rPr lang="uk-UA" sz="1400" b="0" strike="noStrike" spc="-1" dirty="0">
                <a:solidFill>
                  <a:srgbClr val="000000"/>
                </a:solidFill>
                <a:latin typeface="Times New Roman" pitchFamily="18" charset="0"/>
                <a:cs typeface="Times New Roman" pitchFamily="18" charset="0"/>
              </a:rPr>
              <a:t> створення приблизно 200 додаткових робочих місць; </a:t>
            </a:r>
          </a:p>
          <a:p>
            <a:pPr algn="just">
              <a:lnSpc>
                <a:spcPct val="100000"/>
              </a:lnSpc>
              <a:buFontTx/>
              <a:buChar char="-"/>
            </a:pPr>
            <a:r>
              <a:rPr lang="uk-UA" sz="1400" b="0" strike="noStrike" spc="-1" dirty="0">
                <a:solidFill>
                  <a:srgbClr val="000000"/>
                </a:solidFill>
                <a:latin typeface="Times New Roman" pitchFamily="18" charset="0"/>
                <a:cs typeface="Times New Roman" pitchFamily="18" charset="0"/>
              </a:rPr>
              <a:t>збільшення надходжень податків в місцевий бюджет.</a:t>
            </a:r>
            <a:r>
              <a:rPr lang="uk-UA" sz="1400" b="1" spc="-1" dirty="0">
                <a:solidFill>
                  <a:srgbClr val="000000"/>
                </a:solidFill>
                <a:ea typeface="Microsoft YaHei"/>
              </a:rPr>
              <a:t> </a:t>
            </a:r>
          </a:p>
          <a:p>
            <a:pPr algn="just">
              <a:lnSpc>
                <a:spcPct val="100000"/>
              </a:lnSpc>
            </a:pPr>
            <a:r>
              <a:rPr lang="uk-UA" sz="1400" b="1" spc="-1" dirty="0">
                <a:solidFill>
                  <a:srgbClr val="000000"/>
                </a:solidFill>
                <a:latin typeface="Times New Roman" pitchFamily="18" charset="0"/>
                <a:ea typeface="Microsoft YaHei"/>
                <a:cs typeface="Times New Roman" pitchFamily="18" charset="0"/>
              </a:rPr>
              <a:t>Очікувані результати: </a:t>
            </a:r>
          </a:p>
          <a:p>
            <a:pPr algn="just">
              <a:lnSpc>
                <a:spcPct val="100000"/>
              </a:lnSpc>
              <a:buFontTx/>
              <a:buChar char="-"/>
            </a:pPr>
            <a:r>
              <a:rPr lang="uk-UA" sz="1400" dirty="0">
                <a:latin typeface="Times New Roman" pitchFamily="18" charset="0"/>
                <a:cs typeface="Times New Roman" pitchFamily="18" charset="0"/>
              </a:rPr>
              <a:t>забезпечення високої якості та своєчасності надання послуг з </a:t>
            </a:r>
            <a:r>
              <a:rPr lang="uk-UA" sz="1400" dirty="0" err="1">
                <a:latin typeface="Times New Roman" pitchFamily="18" charset="0"/>
                <a:cs typeface="Times New Roman" pitchFamily="18" charset="0"/>
              </a:rPr>
              <a:t>теплогенерації</a:t>
            </a:r>
            <a:r>
              <a:rPr lang="uk-UA" sz="1400" dirty="0">
                <a:latin typeface="Times New Roman" pitchFamily="18" charset="0"/>
                <a:cs typeface="Times New Roman" pitchFamily="18" charset="0"/>
              </a:rPr>
              <a:t> та теплопостачання ;</a:t>
            </a:r>
          </a:p>
          <a:p>
            <a:pPr algn="just">
              <a:lnSpc>
                <a:spcPct val="100000"/>
              </a:lnSpc>
              <a:buFontTx/>
              <a:buChar char="-"/>
            </a:pPr>
            <a:r>
              <a:rPr lang="uk-UA" sz="1400" dirty="0">
                <a:latin typeface="Times New Roman" pitchFamily="18" charset="0"/>
                <a:cs typeface="Times New Roman" pitchFamily="18" charset="0"/>
              </a:rPr>
              <a:t>модернізація та оновлення обладнання, надійність  його експлуатації, спрямованого на раціональне та економне використання техніко-економічних ресурсів.</a:t>
            </a:r>
            <a:endParaRPr lang="uk-UA" sz="1400" b="0" strike="noStrike" spc="-1" dirty="0">
              <a:solidFill>
                <a:srgbClr val="000000"/>
              </a:solidFill>
              <a:latin typeface="Times New Roman" pitchFamily="18" charset="0"/>
              <a:cs typeface="Times New Roman" pitchFamily="18" charset="0"/>
            </a:endParaRPr>
          </a:p>
        </p:txBody>
      </p:sp>
      <p:sp>
        <p:nvSpPr>
          <p:cNvPr id="115" name="Rectangle 9"/>
          <p:cNvSpPr/>
          <p:nvPr/>
        </p:nvSpPr>
        <p:spPr>
          <a:xfrm>
            <a:off x="3732294" y="4827374"/>
            <a:ext cx="45719" cy="306323"/>
          </a:xfrm>
          <a:prstGeom prst="rect">
            <a:avLst/>
          </a:prstGeom>
          <a:solidFill>
            <a:srgbClr val="FAFAFA"/>
          </a:solidFill>
          <a:ln w="3175">
            <a:solidFill>
              <a:srgbClr val="FFFFFF">
                <a:lumMod val="65000"/>
                <a:alpha val="60000"/>
              </a:srgbClr>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pPr>
            <a:endParaRPr lang="uk-UA" sz="1400" b="0" strike="noStrike" spc="-1" dirty="0">
              <a:solidFill>
                <a:srgbClr val="000000"/>
              </a:solidFill>
              <a:latin typeface="Calibri" pitchFamily="34" charset="0"/>
              <a:cs typeface="Calibri" pitchFamily="34" charset="0"/>
            </a:endParaRPr>
          </a:p>
        </p:txBody>
      </p:sp>
      <p:sp>
        <p:nvSpPr>
          <p:cNvPr id="117" name="Прямоугольник 3"/>
          <p:cNvSpPr/>
          <p:nvPr/>
        </p:nvSpPr>
        <p:spPr>
          <a:xfrm>
            <a:off x="284153" y="2058238"/>
            <a:ext cx="3639960" cy="2403360"/>
          </a:xfrm>
          <a:prstGeom prst="rect">
            <a:avLst/>
          </a:prstGeom>
          <a:noFill/>
          <a:ln>
            <a:solidFill>
              <a:srgbClr val="FFFFFF">
                <a:lumMod val="6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18" name="TextBox 4"/>
          <p:cNvSpPr/>
          <p:nvPr/>
        </p:nvSpPr>
        <p:spPr>
          <a:xfrm>
            <a:off x="1326600" y="2815560"/>
            <a:ext cx="150084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uk-UA" sz="1800" b="0" strike="noStrike" spc="-1">
                <a:solidFill>
                  <a:srgbClr val="000000"/>
                </a:solidFill>
                <a:latin typeface="Calibri"/>
              </a:rPr>
              <a:t>ЗОБРАЖЕННЯ</a:t>
            </a:r>
            <a:endParaRPr lang="uk-UA" sz="1800" b="0" strike="noStrike" spc="-1">
              <a:solidFill>
                <a:srgbClr val="000000"/>
              </a:solidFill>
              <a:latin typeface="Arial"/>
            </a:endParaRPr>
          </a:p>
        </p:txBody>
      </p:sp>
      <p:sp>
        <p:nvSpPr>
          <p:cNvPr id="119" name="Прямоугольник 5"/>
          <p:cNvSpPr/>
          <p:nvPr/>
        </p:nvSpPr>
        <p:spPr>
          <a:xfrm>
            <a:off x="1256452" y="2689956"/>
            <a:ext cx="974880" cy="992880"/>
          </a:xfrm>
          <a:prstGeom prst="rect">
            <a:avLst/>
          </a:pr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21" name="Прямоугольник 42"/>
          <p:cNvSpPr/>
          <p:nvPr/>
        </p:nvSpPr>
        <p:spPr>
          <a:xfrm>
            <a:off x="1190387" y="2657004"/>
            <a:ext cx="1006200" cy="992880"/>
          </a:xfrm>
          <a:prstGeom prst="rect">
            <a:avLst/>
          </a:pr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23" name="Прямоугольник 45"/>
          <p:cNvSpPr/>
          <p:nvPr/>
        </p:nvSpPr>
        <p:spPr>
          <a:xfrm>
            <a:off x="982673" y="2293142"/>
            <a:ext cx="2100960" cy="992880"/>
          </a:xfrm>
          <a:prstGeom prst="rect">
            <a:avLst/>
          </a:prstGeom>
          <a:noFill/>
          <a:ln>
            <a:solidFill>
              <a:srgbClr val="43729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25" name="Прямоугольник 49"/>
          <p:cNvSpPr/>
          <p:nvPr/>
        </p:nvSpPr>
        <p:spPr>
          <a:xfrm>
            <a:off x="407721" y="2075051"/>
            <a:ext cx="3639960" cy="1854360"/>
          </a:xfrm>
          <a:prstGeom prst="rect">
            <a:avLst/>
          </a:prstGeom>
          <a:noFill/>
          <a:ln>
            <a:solidFill>
              <a:srgbClr val="FFFFFF">
                <a:lumMod val="6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127" name="Прямоугольник 62"/>
          <p:cNvSpPr/>
          <p:nvPr/>
        </p:nvSpPr>
        <p:spPr>
          <a:xfrm>
            <a:off x="284153" y="2281074"/>
            <a:ext cx="3639960" cy="1854360"/>
          </a:xfrm>
          <a:prstGeom prst="rect">
            <a:avLst/>
          </a:prstGeom>
          <a:noFill/>
          <a:ln>
            <a:solidFill>
              <a:srgbClr val="FFFFFF">
                <a:lumMod val="65000"/>
              </a:srgbClr>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ru-RU" sz="1800" b="0" strike="noStrike" spc="-1">
              <a:solidFill>
                <a:schemeClr val="lt1"/>
              </a:solidFill>
              <a:latin typeface="Calibri"/>
            </a:endParaRPr>
          </a:p>
        </p:txBody>
      </p:sp>
      <p:sp>
        <p:nvSpPr>
          <p:cNvPr id="3075" name="Rectangle 3"/>
          <p:cNvSpPr>
            <a:spLocks noChangeArrowheads="1"/>
          </p:cNvSpPr>
          <p:nvPr/>
        </p:nvSpPr>
        <p:spPr bwMode="auto">
          <a:xfrm>
            <a:off x="0" y="22860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sz="800" b="0" i="0" u="none" strike="noStrike" cap="none" normalizeH="0" baseline="0">
                <a:ln>
                  <a:noFill/>
                </a:ln>
                <a:solidFill>
                  <a:schemeClr val="tx1"/>
                </a:solidFill>
                <a:effectLst/>
                <a:latin typeface="Arial" pitchFamily="34" charset="0"/>
                <a:cs typeface="Arial" pitchFamily="34" charset="0"/>
              </a:rPr>
              <a:t> </a:t>
            </a:r>
            <a:endParaRPr kumimoji="0" lang="uk-UA" sz="1800" b="0" i="0" u="none" strike="noStrike" cap="none" normalizeH="0" baseline="0">
              <a:ln>
                <a:noFill/>
              </a:ln>
              <a:solidFill>
                <a:schemeClr val="tx1"/>
              </a:solidFill>
              <a:effectLst/>
              <a:latin typeface="Arial" pitchFamily="34" charset="0"/>
              <a:cs typeface="Arial" pitchFamily="34" charset="0"/>
            </a:endParaRPr>
          </a:p>
        </p:txBody>
      </p:sp>
      <p:pic>
        <p:nvPicPr>
          <p:cNvPr id="3074" name="Picture 2" descr="Державне підприємство «Сєвєродонецька ТЕЦ» | Assignment"/>
          <p:cNvPicPr>
            <a:picLocks noChangeAspect="1" noChangeArrowheads="1"/>
          </p:cNvPicPr>
          <p:nvPr/>
        </p:nvPicPr>
        <p:blipFill>
          <a:blip r:embed="rId2" cstate="print"/>
          <a:srcRect/>
          <a:stretch>
            <a:fillRect/>
          </a:stretch>
        </p:blipFill>
        <p:spPr bwMode="auto">
          <a:xfrm>
            <a:off x="298450" y="2075050"/>
            <a:ext cx="3857652" cy="2323833"/>
          </a:xfrm>
          <a:prstGeom prst="rect">
            <a:avLst/>
          </a:prstGeom>
          <a:noFill/>
        </p:spPr>
      </p:pic>
      <p:pic>
        <p:nvPicPr>
          <p:cNvPr id="3080" name="Picture 8" descr="https://kanaldim.tv/wp-content/uploads/2022/06/00-35.jpg"/>
          <p:cNvPicPr>
            <a:picLocks noChangeAspect="1" noChangeArrowheads="1"/>
          </p:cNvPicPr>
          <p:nvPr/>
        </p:nvPicPr>
        <p:blipFill>
          <a:blip r:embed="rId3" cstate="print"/>
          <a:srcRect/>
          <a:stretch>
            <a:fillRect/>
          </a:stretch>
        </p:blipFill>
        <p:spPr bwMode="auto">
          <a:xfrm>
            <a:off x="325277" y="4461598"/>
            <a:ext cx="3867781" cy="2188501"/>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t="10620"/>
          <a:stretch/>
        </p:blipFill>
        <p:spPr>
          <a:xfrm>
            <a:off x="-554" y="-10118"/>
            <a:ext cx="12192554" cy="6962502"/>
          </a:xfrm>
          <a:prstGeom prst="rect">
            <a:avLst/>
          </a:prstGeom>
        </p:spPr>
      </p:pic>
      <p:sp>
        <p:nvSpPr>
          <p:cNvPr id="24" name="Rectangle 9">
            <a:extLst>
              <a:ext uri="{FF2B5EF4-FFF2-40B4-BE49-F238E27FC236}">
                <a16:creationId xmlns:a16="http://schemas.microsoft.com/office/drawing/2014/main" id="{6F240FA8-5F71-4869-A257-DC427B858152}"/>
              </a:ext>
            </a:extLst>
          </p:cNvPr>
          <p:cNvSpPr/>
          <p:nvPr/>
        </p:nvSpPr>
        <p:spPr>
          <a:xfrm>
            <a:off x="5921836" y="4908202"/>
            <a:ext cx="3487870" cy="261610"/>
          </a:xfrm>
          <a:prstGeom prst="rect">
            <a:avLst/>
          </a:prstGeom>
          <a:solidFill>
            <a:srgbClr val="FAFAFA"/>
          </a:solidFill>
          <a:ln w="3175">
            <a:solidFill>
              <a:srgbClr val="78B2BE"/>
            </a:solidFill>
          </a:ln>
          <a:effectLst>
            <a:softEdge rad="1003300"/>
          </a:effectLst>
        </p:spPr>
        <p:txBody>
          <a:bodyPr wrap="square">
            <a:spAutoFit/>
          </a:bodyPr>
          <a:lstStyle/>
          <a:p>
            <a:pPr defTabSz="685817"/>
            <a:endParaRPr lang="en-US" sz="1100" b="1" dirty="0">
              <a:cs typeface="Arial" panose="020B0604020202020204" pitchFamily="34" charset="0"/>
            </a:endParaRPr>
          </a:p>
        </p:txBody>
      </p:sp>
      <p:sp>
        <p:nvSpPr>
          <p:cNvPr id="35" name="Rectangle 9">
            <a:extLst>
              <a:ext uri="{FF2B5EF4-FFF2-40B4-BE49-F238E27FC236}">
                <a16:creationId xmlns:a16="http://schemas.microsoft.com/office/drawing/2014/main" id="{54D01092-ECB8-4986-9290-7EC1A68A00A8}"/>
              </a:ext>
            </a:extLst>
          </p:cNvPr>
          <p:cNvSpPr/>
          <p:nvPr/>
        </p:nvSpPr>
        <p:spPr>
          <a:xfrm>
            <a:off x="174771" y="230660"/>
            <a:ext cx="3878245" cy="584775"/>
          </a:xfrm>
          <a:prstGeom prst="rect">
            <a:avLst/>
          </a:prstGeom>
          <a:noFill/>
        </p:spPr>
        <p:txBody>
          <a:bodyPr wrap="square">
            <a:spAutoFit/>
          </a:bodyPr>
          <a:lstStyle/>
          <a:p>
            <a:pPr algn="ctr" defTabSz="685817"/>
            <a:r>
              <a:rPr lang="ru-RU" sz="1600" b="1" dirty="0" err="1">
                <a:latin typeface="Times New Roman" pitchFamily="18" charset="0"/>
                <a:cs typeface="Times New Roman" pitchFamily="18" charset="0"/>
              </a:rPr>
              <a:t>Назва</a:t>
            </a:r>
            <a:r>
              <a:rPr lang="ru-RU" sz="1600" b="1" dirty="0">
                <a:latin typeface="Times New Roman" pitchFamily="18" charset="0"/>
                <a:cs typeface="Times New Roman" pitchFamily="18" charset="0"/>
              </a:rPr>
              <a:t> «</a:t>
            </a:r>
            <a:r>
              <a:rPr lang="uk-UA" sz="1600" b="1" dirty="0">
                <a:latin typeface="Times New Roman" pitchFamily="18" charset="0"/>
                <a:cs typeface="Times New Roman" pitchFamily="18" charset="0"/>
              </a:rPr>
              <a:t>Переробка відходів </a:t>
            </a:r>
          </a:p>
          <a:p>
            <a:pPr algn="ctr" defTabSz="685817"/>
            <a:r>
              <a:rPr lang="uk-UA" sz="1600" b="1" dirty="0">
                <a:latin typeface="Times New Roman" pitchFamily="18" charset="0"/>
                <a:cs typeface="Times New Roman" pitchFamily="18" charset="0"/>
              </a:rPr>
              <a:t>будівельних матеріалів </a:t>
            </a:r>
            <a:r>
              <a:rPr lang="ru-RU" sz="1600" b="1" dirty="0">
                <a:latin typeface="Times New Roman" pitchFamily="18" charset="0"/>
                <a:cs typeface="Times New Roman" pitchFamily="18" charset="0"/>
              </a:rPr>
              <a:t>»</a:t>
            </a:r>
            <a:r>
              <a:rPr lang="ru-RU" sz="1600" dirty="0">
                <a:latin typeface="Times New Roman" pitchFamily="18" charset="0"/>
                <a:cs typeface="Times New Roman" pitchFamily="18" charset="0"/>
              </a:rPr>
              <a:t> </a:t>
            </a:r>
            <a:endParaRPr lang="ru-RU" sz="1600" b="1" dirty="0">
              <a:solidFill>
                <a:srgbClr val="00B050"/>
              </a:solidFill>
              <a:latin typeface="Times New Roman" pitchFamily="18" charset="0"/>
              <a:cs typeface="Times New Roman" pitchFamily="18" charset="0"/>
            </a:endParaRPr>
          </a:p>
        </p:txBody>
      </p:sp>
      <p:sp>
        <p:nvSpPr>
          <p:cNvPr id="36" name="Rectangle 9">
            <a:extLst>
              <a:ext uri="{FF2B5EF4-FFF2-40B4-BE49-F238E27FC236}">
                <a16:creationId xmlns:a16="http://schemas.microsoft.com/office/drawing/2014/main" id="{2C42B0D2-9378-4892-8916-9C06F5AE3BA1}"/>
              </a:ext>
            </a:extLst>
          </p:cNvPr>
          <p:cNvSpPr/>
          <p:nvPr/>
        </p:nvSpPr>
        <p:spPr>
          <a:xfrm>
            <a:off x="172995" y="939114"/>
            <a:ext cx="5570857" cy="200055"/>
          </a:xfrm>
          <a:prstGeom prst="rect">
            <a:avLst/>
          </a:prstGeom>
          <a:noFill/>
        </p:spPr>
        <p:txBody>
          <a:bodyPr wrap="square">
            <a:spAutoFit/>
          </a:bodyPr>
          <a:lstStyle/>
          <a:p>
            <a:pPr defTabSz="685817">
              <a:lnSpc>
                <a:spcPct val="50000"/>
              </a:lnSpc>
            </a:pPr>
            <a:r>
              <a:rPr lang="uk-UA" sz="1400" b="1" dirty="0">
                <a:latin typeface="Roboto" panose="02000000000000000000"/>
                <a:cs typeface="Arial" panose="020B0604020202020204" pitchFamily="34" charset="0"/>
              </a:rPr>
              <a:t>Вартість інвестування</a:t>
            </a:r>
            <a:r>
              <a:rPr lang="en-US" sz="1400" b="1" dirty="0">
                <a:latin typeface="Roboto" panose="02000000000000000000"/>
                <a:cs typeface="Arial" panose="020B0604020202020204" pitchFamily="34" charset="0"/>
              </a:rPr>
              <a:t>:</a:t>
            </a:r>
            <a:r>
              <a:rPr lang="uk-UA" sz="1400" b="1" dirty="0">
                <a:latin typeface="Roboto" panose="02000000000000000000"/>
                <a:cs typeface="Arial" panose="020B0604020202020204" pitchFamily="34" charset="0"/>
              </a:rPr>
              <a:t> 550 тис. дол.</a:t>
            </a:r>
            <a:r>
              <a:rPr lang="uk-UA" sz="1400" b="1" dirty="0">
                <a:solidFill>
                  <a:schemeClr val="bg1">
                    <a:lumMod val="50000"/>
                  </a:schemeClr>
                </a:solidFill>
                <a:latin typeface="Roboto" panose="02000000000000000000"/>
                <a:cs typeface="Arial" panose="020B0604020202020204" pitchFamily="34" charset="0"/>
              </a:rPr>
              <a:t> </a:t>
            </a:r>
            <a:endParaRPr lang="ru-RU" sz="1400" dirty="0">
              <a:solidFill>
                <a:schemeClr val="accent5">
                  <a:lumMod val="50000"/>
                </a:schemeClr>
              </a:solidFill>
              <a:latin typeface="Century Gothic" panose="020B0502020202020204" pitchFamily="34" charset="0"/>
              <a:cs typeface="Arial" panose="020B0604020202020204" pitchFamily="34" charset="0"/>
            </a:endParaRPr>
          </a:p>
        </p:txBody>
      </p:sp>
      <p:sp>
        <p:nvSpPr>
          <p:cNvPr id="47" name="Прямоугольник 46"/>
          <p:cNvSpPr/>
          <p:nvPr/>
        </p:nvSpPr>
        <p:spPr>
          <a:xfrm>
            <a:off x="183009" y="1323927"/>
            <a:ext cx="3594545" cy="307777"/>
          </a:xfrm>
          <a:prstGeom prst="rect">
            <a:avLst/>
          </a:prstGeom>
          <a:noFill/>
        </p:spPr>
        <p:txBody>
          <a:bodyPr wrap="square">
            <a:spAutoFit/>
          </a:bodyPr>
          <a:lstStyle/>
          <a:p>
            <a:pPr algn="just" defTabSz="685817"/>
            <a:r>
              <a:rPr lang="uk-UA" sz="1400" b="1" dirty="0">
                <a:latin typeface="Roboto" panose="02000000000000000000"/>
                <a:cs typeface="Arial" panose="020B0604020202020204" pitchFamily="34" charset="0"/>
              </a:rPr>
              <a:t>Період впровадження</a:t>
            </a:r>
            <a:r>
              <a:rPr lang="en-US" sz="1400" b="1" dirty="0">
                <a:latin typeface="Roboto" panose="02000000000000000000"/>
                <a:cs typeface="Arial" panose="020B0604020202020204" pitchFamily="34" charset="0"/>
              </a:rPr>
              <a:t>:</a:t>
            </a:r>
            <a:r>
              <a:rPr lang="uk-UA" sz="1400" b="1" dirty="0">
                <a:latin typeface="Roboto" panose="02000000000000000000"/>
                <a:cs typeface="Arial" panose="020B0604020202020204" pitchFamily="34" charset="0"/>
              </a:rPr>
              <a:t> один рік</a:t>
            </a:r>
            <a:endParaRPr lang="en-US" sz="1400" b="1" dirty="0">
              <a:latin typeface="Century Gothic" panose="020B0502020202020204" pitchFamily="34" charset="0"/>
              <a:cs typeface="Arial" panose="020B0604020202020204" pitchFamily="34" charset="0"/>
            </a:endParaRPr>
          </a:p>
        </p:txBody>
      </p:sp>
      <p:sp>
        <p:nvSpPr>
          <p:cNvPr id="51" name="Rectangle 9">
            <a:extLst>
              <a:ext uri="{FF2B5EF4-FFF2-40B4-BE49-F238E27FC236}">
                <a16:creationId xmlns:a16="http://schemas.microsoft.com/office/drawing/2014/main" id="{6F240FA8-5F71-4869-A257-DC427B858152}"/>
              </a:ext>
            </a:extLst>
          </p:cNvPr>
          <p:cNvSpPr/>
          <p:nvPr/>
        </p:nvSpPr>
        <p:spPr>
          <a:xfrm>
            <a:off x="4092102" y="117693"/>
            <a:ext cx="7892690" cy="6740307"/>
          </a:xfrm>
          <a:prstGeom prst="rect">
            <a:avLst/>
          </a:prstGeom>
          <a:solidFill>
            <a:srgbClr val="FAFAFA"/>
          </a:solidFill>
          <a:ln w="3175">
            <a:solidFill>
              <a:schemeClr val="bg1">
                <a:lumMod val="65000"/>
                <a:alpha val="60000"/>
              </a:schemeClr>
            </a:solidFill>
          </a:ln>
        </p:spPr>
        <p:txBody>
          <a:bodyPr wrap="square">
            <a:spAutoFit/>
          </a:bodyPr>
          <a:lstStyle/>
          <a:p>
            <a:pPr defTabSz="685817"/>
            <a:r>
              <a:rPr lang="uk-UA" sz="1600" b="1" dirty="0">
                <a:latin typeface="Times New Roman" pitchFamily="18" charset="0"/>
                <a:cs typeface="Times New Roman" pitchFamily="18" charset="0"/>
              </a:rPr>
              <a:t>Локація</a:t>
            </a:r>
            <a:r>
              <a:rPr lang="en-US" sz="1600" b="1" dirty="0">
                <a:latin typeface="Times New Roman" pitchFamily="18" charset="0"/>
                <a:cs typeface="Times New Roman" pitchFamily="18" charset="0"/>
              </a:rPr>
              <a:t>:</a:t>
            </a:r>
            <a:r>
              <a:rPr lang="uk-UA" sz="1600" b="1" dirty="0">
                <a:latin typeface="Times New Roman" pitchFamily="18" charset="0"/>
                <a:cs typeface="Times New Roman" pitchFamily="18" charset="0"/>
              </a:rPr>
              <a:t> </a:t>
            </a:r>
            <a:r>
              <a:rPr lang="uk-UA" sz="1600" dirty="0">
                <a:latin typeface="Times New Roman" pitchFamily="18" charset="0"/>
                <a:cs typeface="Times New Roman" pitchFamily="18" charset="0"/>
              </a:rPr>
              <a:t>місто </a:t>
            </a:r>
            <a:r>
              <a:rPr lang="uk-UA" sz="1600" dirty="0" err="1">
                <a:latin typeface="Times New Roman" pitchFamily="18" charset="0"/>
                <a:cs typeface="Times New Roman" pitchFamily="18" charset="0"/>
              </a:rPr>
              <a:t>Сєвєродонецьк</a:t>
            </a:r>
            <a:r>
              <a:rPr lang="uk-UA" sz="1600" dirty="0">
                <a:latin typeface="Times New Roman" pitchFamily="18" charset="0"/>
                <a:cs typeface="Times New Roman" pitchFamily="18" charset="0"/>
              </a:rPr>
              <a:t> Луганської області</a:t>
            </a:r>
          </a:p>
          <a:p>
            <a:pPr defTabSz="685817"/>
            <a:r>
              <a:rPr lang="uk-UA" sz="1600" b="1" dirty="0">
                <a:latin typeface="Times New Roman" pitchFamily="18" charset="0"/>
                <a:cs typeface="Times New Roman" pitchFamily="18" charset="0"/>
              </a:rPr>
              <a:t>Мета </a:t>
            </a:r>
            <a:r>
              <a:rPr lang="uk-UA" sz="1600" b="1" dirty="0" err="1">
                <a:latin typeface="Times New Roman" pitchFamily="18" charset="0"/>
                <a:cs typeface="Times New Roman" pitchFamily="18" charset="0"/>
              </a:rPr>
              <a:t>проєкту</a:t>
            </a:r>
            <a:r>
              <a:rPr lang="en-US" sz="1600" dirty="0">
                <a:latin typeface="Times New Roman" pitchFamily="18" charset="0"/>
                <a:cs typeface="Times New Roman" pitchFamily="18" charset="0"/>
              </a:rPr>
              <a:t>:</a:t>
            </a:r>
            <a:endParaRPr lang="uk-UA" sz="1600" dirty="0">
              <a:latin typeface="Times New Roman" pitchFamily="18" charset="0"/>
              <a:cs typeface="Times New Roman" pitchFamily="18" charset="0"/>
            </a:endParaRPr>
          </a:p>
          <a:p>
            <a:pPr algn="just" defTabSz="685817"/>
            <a:r>
              <a:rPr lang="uk-UA" sz="1600" dirty="0">
                <a:latin typeface="Times New Roman" pitchFamily="18" charset="0"/>
                <a:cs typeface="Times New Roman" pitchFamily="18" charset="0"/>
              </a:rPr>
              <a:t>-  інноваційна система переробки зруйнованих будівель та матеріалів в компоненти мінеральних добрив.</a:t>
            </a:r>
            <a:endParaRPr lang="ru-RU" sz="1600" dirty="0">
              <a:latin typeface="Times New Roman" pitchFamily="18" charset="0"/>
              <a:cs typeface="Times New Roman" pitchFamily="18" charset="0"/>
            </a:endParaRPr>
          </a:p>
          <a:p>
            <a:pPr algn="just" defTabSz="685817"/>
            <a:r>
              <a:rPr lang="uk-UA" sz="1600" b="1" dirty="0">
                <a:latin typeface="Times New Roman" pitchFamily="18" charset="0"/>
                <a:cs typeface="Times New Roman" pitchFamily="18" charset="0"/>
              </a:rPr>
              <a:t>Завдання </a:t>
            </a:r>
            <a:r>
              <a:rPr lang="uk-UA" sz="1600" b="1" dirty="0" err="1">
                <a:latin typeface="Times New Roman" pitchFamily="18" charset="0"/>
                <a:cs typeface="Times New Roman" pitchFamily="18" charset="0"/>
              </a:rPr>
              <a:t>проєкту</a:t>
            </a:r>
            <a:r>
              <a:rPr lang="uk-UA" sz="1600" b="1" dirty="0">
                <a:latin typeface="Times New Roman" pitchFamily="18" charset="0"/>
                <a:cs typeface="Times New Roman" pitchFamily="18" charset="0"/>
              </a:rPr>
              <a:t>: </a:t>
            </a:r>
          </a:p>
          <a:p>
            <a:pPr algn="just" defTabSz="685817"/>
            <a:r>
              <a:rPr lang="uk-UA" sz="1600" b="1" dirty="0">
                <a:latin typeface="Times New Roman" pitchFamily="18" charset="0"/>
                <a:cs typeface="Times New Roman" pitchFamily="18" charset="0"/>
              </a:rPr>
              <a:t>- </a:t>
            </a:r>
            <a:r>
              <a:rPr lang="ru-RU" sz="1600" dirty="0" err="1">
                <a:latin typeface="Times New Roman" pitchFamily="18" charset="0"/>
                <a:cs typeface="Times New Roman" pitchFamily="18" charset="0"/>
              </a:rPr>
              <a:t>реалізація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іноваційної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технології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виробництва</a:t>
            </a:r>
            <a:r>
              <a:rPr lang="ru-RU" sz="1600" dirty="0">
                <a:latin typeface="Times New Roman" pitchFamily="18" charset="0"/>
                <a:cs typeface="Times New Roman" pitchFamily="18" charset="0"/>
              </a:rPr>
              <a:t> </a:t>
            </a:r>
            <a:r>
              <a:rPr lang="uk-UA" sz="1600" dirty="0">
                <a:latin typeface="Times New Roman" pitchFamily="18" charset="0"/>
                <a:cs typeface="Times New Roman" pitchFamily="18" charset="0"/>
              </a:rPr>
              <a:t>та </a:t>
            </a:r>
            <a:r>
              <a:rPr lang="uk-UA" sz="1600" dirty="0">
                <a:latin typeface="Times New Roman" pitchFamily="18" charset="0"/>
                <a:ea typeface="Calibri" panose="020F0502020204030204" pitchFamily="34" charset="0"/>
                <a:cs typeface="Times New Roman" pitchFamily="18" charset="0"/>
              </a:rPr>
              <a:t>забезпечення ринку мінеральними добривами (наукові розробки університету </a:t>
            </a:r>
            <a:r>
              <a:rPr lang="uk-UA" sz="1600" dirty="0" err="1">
                <a:latin typeface="Times New Roman" pitchFamily="18" charset="0"/>
                <a:ea typeface="Calibri" panose="020F0502020204030204" pitchFamily="34" charset="0"/>
                <a:cs typeface="Times New Roman" pitchFamily="18" charset="0"/>
              </a:rPr>
              <a:t>ім.Володимира</a:t>
            </a:r>
            <a:r>
              <a:rPr lang="uk-UA" sz="1600" dirty="0">
                <a:latin typeface="Times New Roman" pitchFamily="18" charset="0"/>
                <a:ea typeface="Calibri" panose="020F0502020204030204" pitchFamily="34" charset="0"/>
                <a:cs typeface="Times New Roman" pitchFamily="18" charset="0"/>
              </a:rPr>
              <a:t> Даля)</a:t>
            </a:r>
            <a:r>
              <a:rPr lang="ru-RU" sz="1600" dirty="0">
                <a:latin typeface="Times New Roman" pitchFamily="18" charset="0"/>
                <a:cs typeface="Times New Roman" pitchFamily="18" charset="0"/>
              </a:rPr>
              <a:t>; </a:t>
            </a:r>
          </a:p>
          <a:p>
            <a:pPr lvl="0" algn="just" defTabSz="685817">
              <a:buFontTx/>
              <a:buChar char="-"/>
            </a:pPr>
            <a:r>
              <a:rPr lang="uk-UA" sz="1600" dirty="0">
                <a:latin typeface="Times New Roman" pitchFamily="18" charset="0"/>
                <a:cs typeface="Times New Roman" pitchFamily="18" charset="0"/>
              </a:rPr>
              <a:t> в</a:t>
            </a:r>
            <a:r>
              <a:rPr lang="uk-UA" sz="1600" dirty="0">
                <a:latin typeface="Times New Roman" pitchFamily="18" charset="0"/>
                <a:ea typeface="Calibri" panose="020F0502020204030204" pitchFamily="34" charset="0"/>
                <a:cs typeface="Times New Roman" pitchFamily="18" charset="0"/>
              </a:rPr>
              <a:t>ідновлення зруйнованої інфраструктури громади та одночасний розвиток сільського господарства в громаді та області;</a:t>
            </a:r>
            <a:endParaRPr lang="ru-RU" sz="1600" dirty="0">
              <a:latin typeface="Times New Roman" pitchFamily="18" charset="0"/>
              <a:ea typeface="Calibri" panose="020F0502020204030204" pitchFamily="34" charset="0"/>
              <a:cs typeface="Times New Roman" pitchFamily="18" charset="0"/>
            </a:endParaRPr>
          </a:p>
          <a:p>
            <a:pPr lvl="0" algn="just" defTabSz="685817">
              <a:buFontTx/>
              <a:buChar char="-"/>
            </a:pP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вирішення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проблеми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утилізації</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переробки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зруйнованих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будівель</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споруд</a:t>
            </a:r>
            <a:r>
              <a:rPr lang="ru-RU" sz="1600" dirty="0">
                <a:latin typeface="Times New Roman" pitchFamily="18" charset="0"/>
                <a:cs typeface="Times New Roman" pitchFamily="18" charset="0"/>
              </a:rPr>
              <a:t>;</a:t>
            </a:r>
          </a:p>
          <a:p>
            <a:pPr lvl="0" algn="just" defTabSz="685817">
              <a:buFontTx/>
              <a:buChar char="-"/>
            </a:pP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використання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a:t>
            </a:r>
            <a:r>
              <a:rPr lang="uk-UA" sz="1600" dirty="0" err="1">
                <a:latin typeface="Times New Roman" pitchFamily="18" charset="0"/>
                <a:ea typeface="Calibri" panose="020F0502020204030204" pitchFamily="34" charset="0"/>
                <a:cs typeface="Times New Roman" pitchFamily="18" charset="0"/>
              </a:rPr>
              <a:t>адлишків</a:t>
            </a:r>
            <a:r>
              <a:rPr lang="uk-UA" sz="1600" dirty="0">
                <a:latin typeface="Times New Roman" pitchFamily="18" charset="0"/>
                <a:ea typeface="Calibri" panose="020F0502020204030204" pitchFamily="34" charset="0"/>
                <a:cs typeface="Times New Roman" pitchFamily="18" charset="0"/>
              </a:rPr>
              <a:t> переробки будівельного сміття як компоненту в будівництві.</a:t>
            </a:r>
            <a:endParaRPr lang="ru-RU" sz="1600" dirty="0">
              <a:latin typeface="Times New Roman" pitchFamily="18" charset="0"/>
              <a:ea typeface="Calibri" panose="020F0502020204030204" pitchFamily="34" charset="0"/>
              <a:cs typeface="Times New Roman" pitchFamily="18" charset="0"/>
            </a:endParaRPr>
          </a:p>
          <a:p>
            <a:pPr algn="just" defTabSz="685817"/>
            <a:r>
              <a:rPr lang="uk-UA" sz="1600" b="1" dirty="0">
                <a:latin typeface="Times New Roman" pitchFamily="18" charset="0"/>
                <a:cs typeface="Times New Roman" pitchFamily="18" charset="0"/>
              </a:rPr>
              <a:t>Види робіт: </a:t>
            </a:r>
          </a:p>
          <a:p>
            <a:pPr algn="just" defTabSz="685817">
              <a:buFontTx/>
              <a:buChar char="-"/>
            </a:pPr>
            <a:r>
              <a:rPr lang="uk-UA" sz="1600" dirty="0">
                <a:latin typeface="Times New Roman" pitchFamily="18" charset="0"/>
                <a:cs typeface="Times New Roman" pitchFamily="18" charset="0"/>
              </a:rPr>
              <a:t> придбання </a:t>
            </a:r>
            <a:r>
              <a:rPr lang="uk-UA" sz="1600" dirty="0">
                <a:latin typeface="Times New Roman" pitchFamily="18" charset="0"/>
                <a:ea typeface="Calibri" panose="020F0502020204030204" pitchFamily="34" charset="0"/>
                <a:cs typeface="Times New Roman" pitchFamily="18" charset="0"/>
              </a:rPr>
              <a:t>мобільної дробарки «</a:t>
            </a:r>
            <a:r>
              <a:rPr lang="en-US" sz="1600" dirty="0" err="1">
                <a:latin typeface="Times New Roman" pitchFamily="18" charset="0"/>
                <a:ea typeface="Calibri" panose="020F0502020204030204" pitchFamily="34" charset="0"/>
                <a:cs typeface="Times New Roman" pitchFamily="18" charset="0"/>
              </a:rPr>
              <a:t>Impaktor</a:t>
            </a:r>
            <a:r>
              <a:rPr lang="uk-UA" sz="1600" dirty="0">
                <a:latin typeface="Times New Roman" pitchFamily="18" charset="0"/>
                <a:ea typeface="Calibri" panose="020F0502020204030204" pitchFamily="34" charset="0"/>
                <a:cs typeface="Times New Roman" pitchFamily="18" charset="0"/>
              </a:rPr>
              <a:t> 250 </a:t>
            </a:r>
            <a:r>
              <a:rPr lang="en-US" sz="1600" dirty="0">
                <a:latin typeface="Times New Roman" pitchFamily="18" charset="0"/>
                <a:ea typeface="Calibri" panose="020F0502020204030204" pitchFamily="34" charset="0"/>
                <a:cs typeface="Times New Roman" pitchFamily="18" charset="0"/>
              </a:rPr>
              <a:t>EVO</a:t>
            </a:r>
            <a:r>
              <a:rPr lang="uk-UA" sz="1600" dirty="0">
                <a:latin typeface="Times New Roman" pitchFamily="18" charset="0"/>
                <a:ea typeface="Calibri" panose="020F0502020204030204" pitchFamily="34" charset="0"/>
                <a:cs typeface="Times New Roman" pitchFamily="18" charset="0"/>
              </a:rPr>
              <a:t>» потужністю до 100 т./год. </a:t>
            </a:r>
            <a:r>
              <a:rPr lang="uk-UA" sz="1600" dirty="0">
                <a:latin typeface="Times New Roman" pitchFamily="18" charset="0"/>
                <a:cs typeface="Times New Roman" pitchFamily="18" charset="0"/>
              </a:rPr>
              <a:t>;</a:t>
            </a:r>
          </a:p>
          <a:p>
            <a:pPr algn="just" defTabSz="685817">
              <a:buFontTx/>
              <a:buChar char="-"/>
            </a:pPr>
            <a:r>
              <a:rPr lang="uk-UA" sz="1600" dirty="0">
                <a:latin typeface="Times New Roman" pitchFamily="18" charset="0"/>
                <a:cs typeface="Times New Roman" pitchFamily="18" charset="0"/>
              </a:rPr>
              <a:t> процедура визначення об'єктів, які підлягають демонтажу; </a:t>
            </a:r>
          </a:p>
          <a:p>
            <a:pPr algn="just" defTabSz="685817">
              <a:buFontTx/>
              <a:buChar char="-"/>
            </a:pPr>
            <a:r>
              <a:rPr lang="uk-UA" sz="1600" dirty="0">
                <a:latin typeface="Times New Roman" pitchFamily="18" charset="0"/>
                <a:cs typeface="Times New Roman" pitchFamily="18" charset="0"/>
              </a:rPr>
              <a:t> облаштування технологічної лінії з кислотної обробки подрібнених бетону та силікатної цегли для отримання композицій неорганічних речовин, що міститимуть нітрат кальцію та аморфний </a:t>
            </a:r>
            <a:r>
              <a:rPr lang="uk-UA" sz="1600" dirty="0" err="1">
                <a:latin typeface="Times New Roman" pitchFamily="18" charset="0"/>
                <a:cs typeface="Times New Roman" pitchFamily="18" charset="0"/>
              </a:rPr>
              <a:t>діоксид</a:t>
            </a:r>
            <a:r>
              <a:rPr lang="uk-UA" sz="1600" dirty="0">
                <a:latin typeface="Times New Roman" pitchFamily="18" charset="0"/>
                <a:cs typeface="Times New Roman" pitchFamily="18" charset="0"/>
              </a:rPr>
              <a:t> кремнію (мінеральні добрива);</a:t>
            </a:r>
          </a:p>
          <a:p>
            <a:pPr defTabSz="685817"/>
            <a:r>
              <a:rPr lang="uk-UA" sz="1600" dirty="0">
                <a:latin typeface="Times New Roman" pitchFamily="18" charset="0"/>
                <a:cs typeface="Times New Roman" pitchFamily="18" charset="0"/>
              </a:rPr>
              <a:t>- навчання обслуговуючого та виробничого персоналу.</a:t>
            </a:r>
            <a:r>
              <a:rPr lang="uk-UA" sz="1600" b="1" dirty="0">
                <a:latin typeface="Times New Roman" pitchFamily="18" charset="0"/>
                <a:cs typeface="Times New Roman" pitchFamily="18" charset="0"/>
              </a:rPr>
              <a:t> </a:t>
            </a:r>
          </a:p>
          <a:p>
            <a:pPr defTabSz="685817"/>
            <a:r>
              <a:rPr lang="uk-UA" sz="1600" b="1" dirty="0">
                <a:latin typeface="Times New Roman" pitchFamily="18" charset="0"/>
                <a:cs typeface="Times New Roman" pitchFamily="18" charset="0"/>
              </a:rPr>
              <a:t>Соціально-економічні показники:</a:t>
            </a:r>
          </a:p>
          <a:p>
            <a:pPr defTabSz="685817"/>
            <a:r>
              <a:rPr lang="uk-UA" sz="1600" dirty="0">
                <a:latin typeface="Times New Roman" pitchFamily="18" charset="0"/>
                <a:ea typeface="Calibri" panose="020F0502020204030204" pitchFamily="34" charset="0"/>
                <a:cs typeface="Times New Roman" pitchFamily="18" charset="0"/>
              </a:rPr>
              <a:t>- дозволить організувати виробництво до 50 тис. тон мінеральних добрив в місяць;</a:t>
            </a:r>
            <a:r>
              <a:rPr lang="uk-UA" sz="1600" b="1" dirty="0">
                <a:latin typeface="Times New Roman" pitchFamily="18" charset="0"/>
                <a:ea typeface="Calibri" panose="020F0502020204030204" pitchFamily="34" charset="0"/>
                <a:cs typeface="Times New Roman" pitchFamily="18" charset="0"/>
              </a:rPr>
              <a:t> </a:t>
            </a:r>
          </a:p>
          <a:p>
            <a:pPr defTabSz="685817">
              <a:buFontTx/>
              <a:buChar char="-"/>
            </a:pPr>
            <a:r>
              <a:rPr lang="uk-UA" sz="1600" dirty="0">
                <a:latin typeface="Times New Roman" pitchFamily="18" charset="0"/>
                <a:ea typeface="Calibri" panose="020F0502020204030204" pitchFamily="34" charset="0"/>
                <a:cs typeface="Times New Roman" pitchFamily="18" charset="0"/>
              </a:rPr>
              <a:t> створення не менше 120 нових робочих місць</a:t>
            </a:r>
            <a:r>
              <a:rPr lang="uk-UA" sz="1600" b="1" dirty="0">
                <a:latin typeface="Times New Roman" pitchFamily="18" charset="0"/>
                <a:ea typeface="Calibri" panose="020F0502020204030204" pitchFamily="34" charset="0"/>
                <a:cs typeface="Times New Roman" pitchFamily="18" charset="0"/>
              </a:rPr>
              <a:t>; </a:t>
            </a:r>
          </a:p>
          <a:p>
            <a:pPr defTabSz="685817">
              <a:buFontTx/>
              <a:buChar char="-"/>
            </a:pPr>
            <a:r>
              <a:rPr lang="uk-UA" sz="1600" dirty="0">
                <a:latin typeface="Times New Roman" pitchFamily="18" charset="0"/>
                <a:ea typeface="Calibri" panose="020F0502020204030204" pitchFamily="34" charset="0"/>
                <a:cs typeface="Times New Roman" pitchFamily="18" charset="0"/>
              </a:rPr>
              <a:t> розвиток супутніх галузей економіки (сільське господарство, будівельна, дорожня).</a:t>
            </a:r>
          </a:p>
          <a:p>
            <a:pPr defTabSz="685817"/>
            <a:r>
              <a:rPr lang="uk-UA" sz="1600" b="1" dirty="0">
                <a:latin typeface="Times New Roman" pitchFamily="18" charset="0"/>
                <a:cs typeface="Times New Roman" pitchFamily="18" charset="0"/>
              </a:rPr>
              <a:t>Очікуваний результат:</a:t>
            </a:r>
            <a:r>
              <a:rPr lang="uk-UA" sz="1600" b="1" dirty="0">
                <a:solidFill>
                  <a:srgbClr val="FF0000"/>
                </a:solidFill>
                <a:latin typeface="Times New Roman" pitchFamily="18" charset="0"/>
                <a:cs typeface="Times New Roman" pitchFamily="18" charset="0"/>
              </a:rPr>
              <a:t> </a:t>
            </a:r>
          </a:p>
          <a:p>
            <a:pPr defTabSz="685817">
              <a:buFontTx/>
              <a:buChar char="-"/>
            </a:pPr>
            <a:r>
              <a:rPr lang="uk-UA" sz="1600" dirty="0">
                <a:latin typeface="Times New Roman" pitchFamily="18" charset="0"/>
                <a:ea typeface="Calibri" panose="020F0502020204030204" pitchFamily="34" charset="0"/>
                <a:cs typeface="Times New Roman" pitchFamily="18" charset="0"/>
              </a:rPr>
              <a:t>переробка будівельного сміття в мінеральні добрива за інноваційними технологіями; </a:t>
            </a:r>
          </a:p>
          <a:p>
            <a:pPr defTabSz="685817">
              <a:buFontTx/>
              <a:buChar char="-"/>
            </a:pPr>
            <a:r>
              <a:rPr lang="uk-UA" sz="1600" dirty="0">
                <a:latin typeface="Times New Roman" pitchFamily="18" charset="0"/>
                <a:ea typeface="Calibri" panose="020F0502020204030204" pitchFamily="34" charset="0"/>
                <a:cs typeface="Times New Roman" pitchFamily="18" charset="0"/>
              </a:rPr>
              <a:t> </a:t>
            </a:r>
            <a:r>
              <a:rPr lang="uk-UA" sz="1600" dirty="0">
                <a:latin typeface="Times New Roman" pitchFamily="18" charset="0"/>
                <a:cs typeface="Times New Roman" pitchFamily="18" charset="0"/>
              </a:rPr>
              <a:t>вирішення екологічних проблем забруднення навколишнього середовища;</a:t>
            </a:r>
          </a:p>
          <a:p>
            <a:pPr defTabSz="685817"/>
            <a:r>
              <a:rPr lang="uk-UA" sz="1600" dirty="0">
                <a:latin typeface="Times New Roman" pitchFamily="18" charset="0"/>
                <a:cs typeface="Times New Roman" pitchFamily="18" charset="0"/>
              </a:rPr>
              <a:t>- створення додаткових робочих місць; </a:t>
            </a:r>
          </a:p>
          <a:p>
            <a:pPr defTabSz="685817"/>
            <a:r>
              <a:rPr lang="uk-UA" sz="1600" dirty="0">
                <a:latin typeface="Times New Roman" pitchFamily="18" charset="0"/>
                <a:cs typeface="Times New Roman" pitchFamily="18" charset="0"/>
              </a:rPr>
              <a:t>- збільшення податкових надходжень до місцевого бюджету.</a:t>
            </a:r>
            <a:endParaRPr lang="uk-UA" sz="1100" dirty="0">
              <a:cs typeface="Arial" panose="020B0604020202020204" pitchFamily="34" charset="0"/>
            </a:endParaRPr>
          </a:p>
        </p:txBody>
      </p:sp>
      <p:sp>
        <p:nvSpPr>
          <p:cNvPr id="4" name="Прямоугольник 3"/>
          <p:cNvSpPr/>
          <p:nvPr/>
        </p:nvSpPr>
        <p:spPr>
          <a:xfrm>
            <a:off x="287383" y="1872343"/>
            <a:ext cx="3640183" cy="240356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263610" y="1878227"/>
            <a:ext cx="3641125" cy="369332"/>
          </a:xfrm>
          <a:prstGeom prst="rect">
            <a:avLst/>
          </a:prstGeom>
          <a:noFill/>
        </p:spPr>
        <p:txBody>
          <a:bodyPr wrap="square" rtlCol="0">
            <a:spAutoFit/>
          </a:bodyPr>
          <a:lstStyle/>
          <a:p>
            <a:endParaRPr lang="ru-RU" dirty="0"/>
          </a:p>
        </p:txBody>
      </p:sp>
      <p:sp>
        <p:nvSpPr>
          <p:cNvPr id="65" name="TextBox 64"/>
          <p:cNvSpPr txBox="1"/>
          <p:nvPr/>
        </p:nvSpPr>
        <p:spPr>
          <a:xfrm>
            <a:off x="9275181" y="4588218"/>
            <a:ext cx="184731" cy="369332"/>
          </a:xfrm>
          <a:prstGeom prst="rect">
            <a:avLst/>
          </a:prstGeom>
          <a:noFill/>
        </p:spPr>
        <p:txBody>
          <a:bodyPr wrap="none" rtlCol="0">
            <a:spAutoFit/>
          </a:bodyPr>
          <a:lstStyle/>
          <a:p>
            <a:endParaRPr lang="ru-RU" dirty="0"/>
          </a:p>
        </p:txBody>
      </p:sp>
      <p:sp>
        <p:nvSpPr>
          <p:cNvPr id="4098" name="AutoShape 2" descr="data:image/png;base64,iVBORw0KGgoAAAANSUhEUgAAA00AAAImCAYAAACPR2EBAAAAAXNSR0IArs4c6QAAIABJREFUeF7t2aERwDAMBMG4/6ZTgQ2O/oYLaGVyk/P5CBAgQIAAAQIECBAgQOAqcNgQIECAAAECBAgQIECAwF1ANHkdBAgQIECAAAECBAgQeAiIJs+DAAECBAgQIECAAAECoskbIECAAAECBAgQIECAQBPwp6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Dm8XlRAAAGpElEQVQ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OAHVxACJ/NP/j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00" name="AutoShape 4" descr="data:image/png;base64,iVBORw0KGgoAAAANSUhEUgAAA00AAAImCAYAAACPR2EBAAAAAXNSR0IArs4c6QAAIABJREFUeF7t2aERwDAMBMG4/6ZTgQ2O/oYLaGVyk/P5CBAgQIAAAQIECBAgQOAqcNgQIECAAAECBAgQIECAwF1ANHkdBAgQIECAAAECBAgQeAiIJs+DAAECBAgQIECAAAECoskbIECAAAECBAgQIECAQBPwp6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Dm8XlRAAAGpElEQVQ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OAHVxACJ/NP/j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02" name="AutoShape 6" descr="data:image/png;base64,iVBORw0KGgoAAAANSUhEUgAAA00AAAImCAYAAACPR2EBAAAAAXNSR0IArs4c6QAAIABJREFUeF7t2aERwDAMBMG4/6ZTgQ2O/oYLaGVyk/P5CBAgQIAAAQIECBAgQOAqcNgQIECAAAECBAgQIECAwF1ANHkdBAgQIECAAAECBAgQeAiIJs+DAAECBAgQIECAAAECoskbIECAAAECBAgQIECAQBPwp6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Dm8XlRAAAGpElEQVQ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OAHVxACJ/NP/j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04" name="AutoShape 8" descr="data:image/png;base64,iVBORw0KGgoAAAANSUhEUgAAA00AAAImCAYAAACPR2EBAAAAAXNSR0IArs4c6QAAIABJREFUeF7t2aERwDAMBMG4/6ZTgQ2O/oYLaGVyk/P5CBAgQIAAAQIECBAgQOAqcNgQIECAAAECBAgQIECAwF1ANHkdBAgQIECAAAECBAgQeAiIJs+DAAECBAgQIECAAAECoskbIECAAAECBAgQIECAQBPwp6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Dm8XlRAAAGpElEQVQ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OAHVxACJ/NP/j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10" name="AutoShape 14" descr="Польща переходить на електробуси — Спецтехніка в Україні"/>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12" name="AutoShape 16" descr="Польща переходить на електробуси — Спецтехніка в Україні"/>
          <p:cNvSpPr>
            <a:spLocks noChangeAspect="1" noChangeArrowheads="1"/>
          </p:cNvSpPr>
          <p:nvPr/>
        </p:nvSpPr>
        <p:spPr bwMode="auto">
          <a:xfrm>
            <a:off x="1630148" y="110910"/>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37" name="Рисунок 36">
            <a:extLst>
              <a:ext uri="{FF2B5EF4-FFF2-40B4-BE49-F238E27FC236}">
                <a16:creationId xmlns:a16="http://schemas.microsoft.com/office/drawing/2014/main" id="{A388CE99-B63F-2040-4535-1F2D2A587C37}"/>
              </a:ext>
            </a:extLst>
          </p:cNvPr>
          <p:cNvPicPr>
            <a:picLocks noChangeAspect="1"/>
          </p:cNvPicPr>
          <p:nvPr/>
        </p:nvPicPr>
        <p:blipFill>
          <a:blip r:embed="rId3" cstate="print"/>
          <a:stretch>
            <a:fillRect/>
          </a:stretch>
        </p:blipFill>
        <p:spPr>
          <a:xfrm>
            <a:off x="105025" y="1828930"/>
            <a:ext cx="3947990" cy="2463113"/>
          </a:xfrm>
          <a:prstGeom prst="rect">
            <a:avLst/>
          </a:prstGeom>
        </p:spPr>
      </p:pic>
      <p:pic>
        <p:nvPicPr>
          <p:cNvPr id="38" name="Рисунок 37">
            <a:extLst>
              <a:ext uri="{FF2B5EF4-FFF2-40B4-BE49-F238E27FC236}">
                <a16:creationId xmlns:a16="http://schemas.microsoft.com/office/drawing/2014/main" id="{B29EA0ED-B00E-19D7-035D-E1EAE6E16932}"/>
              </a:ext>
            </a:extLst>
          </p:cNvPr>
          <p:cNvPicPr>
            <a:picLocks noChangeAspect="1"/>
          </p:cNvPicPr>
          <p:nvPr/>
        </p:nvPicPr>
        <p:blipFill>
          <a:blip r:embed="rId4" cstate="print"/>
          <a:stretch>
            <a:fillRect/>
          </a:stretch>
        </p:blipFill>
        <p:spPr>
          <a:xfrm>
            <a:off x="2347785" y="4646141"/>
            <a:ext cx="1786768" cy="2003712"/>
          </a:xfrm>
          <a:prstGeom prst="rect">
            <a:avLst/>
          </a:prstGeom>
        </p:spPr>
      </p:pic>
      <p:pic>
        <p:nvPicPr>
          <p:cNvPr id="40" name="Рисунок 39">
            <a:extLst>
              <a:ext uri="{FF2B5EF4-FFF2-40B4-BE49-F238E27FC236}">
                <a16:creationId xmlns:a16="http://schemas.microsoft.com/office/drawing/2014/main" id="{100F7B0E-CBC3-6D39-C048-94590759FEFB}"/>
              </a:ext>
            </a:extLst>
          </p:cNvPr>
          <p:cNvPicPr>
            <a:picLocks noChangeAspect="1"/>
          </p:cNvPicPr>
          <p:nvPr/>
        </p:nvPicPr>
        <p:blipFill>
          <a:blip r:embed="rId5" cstate="print"/>
          <a:stretch>
            <a:fillRect/>
          </a:stretch>
        </p:blipFill>
        <p:spPr>
          <a:xfrm>
            <a:off x="1425145" y="3145247"/>
            <a:ext cx="1985320" cy="1975498"/>
          </a:xfrm>
          <a:prstGeom prst="rect">
            <a:avLst/>
          </a:prstGeom>
        </p:spPr>
      </p:pic>
      <p:pic>
        <p:nvPicPr>
          <p:cNvPr id="2" name="Picture 2" descr="Сєвєродонецьк увійшов у зиму без опалення та майже без ..."/>
          <p:cNvPicPr>
            <a:picLocks noChangeAspect="1" noChangeArrowheads="1"/>
          </p:cNvPicPr>
          <p:nvPr/>
        </p:nvPicPr>
        <p:blipFill>
          <a:blip r:embed="rId6" cstate="print"/>
          <a:srcRect/>
          <a:stretch>
            <a:fillRect/>
          </a:stretch>
        </p:blipFill>
        <p:spPr bwMode="auto">
          <a:xfrm>
            <a:off x="183010" y="4308389"/>
            <a:ext cx="3870005" cy="2125361"/>
          </a:xfrm>
          <a:prstGeom prst="rect">
            <a:avLst/>
          </a:prstGeom>
          <a:noFill/>
        </p:spPr>
      </p:pic>
    </p:spTree>
    <p:extLst>
      <p:ext uri="{BB962C8B-B14F-4D97-AF65-F5344CB8AC3E}">
        <p14:creationId xmlns:p14="http://schemas.microsoft.com/office/powerpoint/2010/main" val="989817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t="10620"/>
          <a:stretch/>
        </p:blipFill>
        <p:spPr>
          <a:xfrm>
            <a:off x="-579067" y="-205531"/>
            <a:ext cx="12771067" cy="7292859"/>
          </a:xfrm>
          <a:prstGeom prst="rect">
            <a:avLst/>
          </a:prstGeom>
        </p:spPr>
      </p:pic>
      <p:sp>
        <p:nvSpPr>
          <p:cNvPr id="24" name="Rectangle 9">
            <a:extLst>
              <a:ext uri="{FF2B5EF4-FFF2-40B4-BE49-F238E27FC236}">
                <a16:creationId xmlns:a16="http://schemas.microsoft.com/office/drawing/2014/main" id="{6F240FA8-5F71-4869-A257-DC427B858152}"/>
              </a:ext>
            </a:extLst>
          </p:cNvPr>
          <p:cNvSpPr/>
          <p:nvPr/>
        </p:nvSpPr>
        <p:spPr>
          <a:xfrm>
            <a:off x="5921836" y="4908202"/>
            <a:ext cx="3487870" cy="261610"/>
          </a:xfrm>
          <a:prstGeom prst="rect">
            <a:avLst/>
          </a:prstGeom>
          <a:solidFill>
            <a:srgbClr val="FAFAFA"/>
          </a:solidFill>
          <a:ln w="3175">
            <a:solidFill>
              <a:srgbClr val="78B2BE"/>
            </a:solidFill>
          </a:ln>
          <a:effectLst>
            <a:softEdge rad="1003300"/>
          </a:effectLst>
        </p:spPr>
        <p:txBody>
          <a:bodyPr wrap="square">
            <a:spAutoFit/>
          </a:bodyPr>
          <a:lstStyle/>
          <a:p>
            <a:pPr defTabSz="685817"/>
            <a:endParaRPr lang="en-US" sz="1100" b="1" dirty="0">
              <a:cs typeface="Arial" panose="020B0604020202020204" pitchFamily="34" charset="0"/>
            </a:endParaRPr>
          </a:p>
        </p:txBody>
      </p:sp>
      <p:sp>
        <p:nvSpPr>
          <p:cNvPr id="35" name="Rectangle 9">
            <a:extLst>
              <a:ext uri="{FF2B5EF4-FFF2-40B4-BE49-F238E27FC236}">
                <a16:creationId xmlns:a16="http://schemas.microsoft.com/office/drawing/2014/main" id="{54D01092-ECB8-4986-9290-7EC1A68A00A8}"/>
              </a:ext>
            </a:extLst>
          </p:cNvPr>
          <p:cNvSpPr/>
          <p:nvPr/>
        </p:nvSpPr>
        <p:spPr>
          <a:xfrm>
            <a:off x="189780" y="267419"/>
            <a:ext cx="3769745" cy="584775"/>
          </a:xfrm>
          <a:prstGeom prst="rect">
            <a:avLst/>
          </a:prstGeom>
          <a:noFill/>
        </p:spPr>
        <p:txBody>
          <a:bodyPr wrap="square">
            <a:spAutoFit/>
          </a:bodyPr>
          <a:lstStyle/>
          <a:p>
            <a:pPr defTabSz="685817"/>
            <a:r>
              <a:rPr lang="uk-UA" sz="1600" b="1" dirty="0">
                <a:latin typeface="Times New Roman" pitchFamily="18" charset="0"/>
                <a:cs typeface="Times New Roman" pitchFamily="18" charset="0"/>
              </a:rPr>
              <a:t>Назва : </a:t>
            </a:r>
            <a:r>
              <a:rPr lang="ru-RU" sz="1600" b="1" dirty="0">
                <a:latin typeface="Times New Roman" pitchFamily="18" charset="0"/>
                <a:cs typeface="Times New Roman" pitchFamily="18" charset="0"/>
              </a:rPr>
              <a:t>«</a:t>
            </a:r>
            <a:r>
              <a:rPr lang="ru-RU" sz="1600" b="1" dirty="0" err="1">
                <a:latin typeface="Times New Roman" pitchFamily="18" charset="0"/>
                <a:cs typeface="Times New Roman" pitchFamily="18" charset="0"/>
              </a:rPr>
              <a:t>Відновлення</a:t>
            </a:r>
            <a:r>
              <a:rPr lang="ru-RU" sz="1600" b="1" dirty="0">
                <a:latin typeface="Times New Roman" pitchFamily="18" charset="0"/>
                <a:cs typeface="Times New Roman" pitchFamily="18" charset="0"/>
              </a:rPr>
              <a:t> </a:t>
            </a:r>
          </a:p>
          <a:p>
            <a:pPr defTabSz="685817"/>
            <a:r>
              <a:rPr lang="ru-RU" sz="1600" b="1" dirty="0" err="1">
                <a:latin typeface="Times New Roman" pitchFamily="18" charset="0"/>
                <a:cs typeface="Times New Roman" pitchFamily="18" charset="0"/>
              </a:rPr>
              <a:t>пасажирських</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перевезень</a:t>
            </a:r>
            <a:r>
              <a:rPr lang="ru-RU" sz="1600" b="1" dirty="0">
                <a:latin typeface="Times New Roman" pitchFamily="18" charset="0"/>
                <a:cs typeface="Times New Roman" pitchFamily="18" charset="0"/>
              </a:rPr>
              <a:t>»</a:t>
            </a:r>
            <a:r>
              <a:rPr lang="ru-RU" sz="1600" dirty="0">
                <a:latin typeface="Times New Roman" pitchFamily="18" charset="0"/>
                <a:cs typeface="Times New Roman" pitchFamily="18" charset="0"/>
              </a:rPr>
              <a:t> </a:t>
            </a:r>
            <a:endParaRPr lang="ru-RU" sz="1600" b="1" dirty="0">
              <a:solidFill>
                <a:srgbClr val="00B050"/>
              </a:solidFill>
              <a:latin typeface="Times New Roman" pitchFamily="18" charset="0"/>
              <a:cs typeface="Times New Roman" pitchFamily="18" charset="0"/>
            </a:endParaRPr>
          </a:p>
        </p:txBody>
      </p:sp>
      <p:sp>
        <p:nvSpPr>
          <p:cNvPr id="36" name="Rectangle 9">
            <a:extLst>
              <a:ext uri="{FF2B5EF4-FFF2-40B4-BE49-F238E27FC236}">
                <a16:creationId xmlns:a16="http://schemas.microsoft.com/office/drawing/2014/main" id="{2C42B0D2-9378-4892-8916-9C06F5AE3BA1}"/>
              </a:ext>
            </a:extLst>
          </p:cNvPr>
          <p:cNvSpPr/>
          <p:nvPr/>
        </p:nvSpPr>
        <p:spPr>
          <a:xfrm>
            <a:off x="151002" y="947503"/>
            <a:ext cx="3789405" cy="200055"/>
          </a:xfrm>
          <a:prstGeom prst="rect">
            <a:avLst/>
          </a:prstGeom>
          <a:noFill/>
        </p:spPr>
        <p:txBody>
          <a:bodyPr wrap="square">
            <a:spAutoFit/>
          </a:bodyPr>
          <a:lstStyle/>
          <a:p>
            <a:pPr defTabSz="685817">
              <a:lnSpc>
                <a:spcPct val="50000"/>
              </a:lnSpc>
            </a:pPr>
            <a:r>
              <a:rPr lang="uk-UA" sz="1400" b="1" dirty="0">
                <a:latin typeface="Roboto" panose="02000000000000000000"/>
                <a:cs typeface="Arial" panose="020B0604020202020204" pitchFamily="34" charset="0"/>
              </a:rPr>
              <a:t>Вартість інвестування</a:t>
            </a:r>
            <a:r>
              <a:rPr lang="en-US" sz="1400" b="1" dirty="0">
                <a:latin typeface="Roboto" panose="02000000000000000000"/>
                <a:cs typeface="Arial" panose="020B0604020202020204" pitchFamily="34" charset="0"/>
              </a:rPr>
              <a:t>:</a:t>
            </a:r>
            <a:r>
              <a:rPr lang="uk-UA" sz="1400" b="1" dirty="0">
                <a:latin typeface="Roboto" panose="02000000000000000000"/>
                <a:cs typeface="Arial" panose="020B0604020202020204" pitchFamily="34" charset="0"/>
              </a:rPr>
              <a:t> 13,5 млн. дол.</a:t>
            </a:r>
            <a:r>
              <a:rPr lang="uk-UA" sz="1400" b="1" dirty="0">
                <a:solidFill>
                  <a:schemeClr val="bg1">
                    <a:lumMod val="50000"/>
                  </a:schemeClr>
                </a:solidFill>
                <a:latin typeface="Roboto" panose="02000000000000000000"/>
                <a:cs typeface="Arial" panose="020B0604020202020204" pitchFamily="34" charset="0"/>
              </a:rPr>
              <a:t> </a:t>
            </a:r>
            <a:endParaRPr lang="ru-RU" sz="1400" dirty="0">
              <a:solidFill>
                <a:schemeClr val="accent5">
                  <a:lumMod val="50000"/>
                </a:schemeClr>
              </a:solidFill>
              <a:latin typeface="Century Gothic" panose="020B0502020202020204" pitchFamily="34" charset="0"/>
              <a:cs typeface="Arial" panose="020B0604020202020204" pitchFamily="34" charset="0"/>
            </a:endParaRPr>
          </a:p>
        </p:txBody>
      </p:sp>
      <p:cxnSp>
        <p:nvCxnSpPr>
          <p:cNvPr id="39" name="Прямая соединительная линия 38"/>
          <p:cNvCxnSpPr/>
          <p:nvPr/>
        </p:nvCxnSpPr>
        <p:spPr>
          <a:xfrm>
            <a:off x="158087" y="4835239"/>
            <a:ext cx="216024" cy="0"/>
          </a:xfrm>
          <a:prstGeom prst="line">
            <a:avLst/>
          </a:prstGeom>
          <a:ln w="19050">
            <a:solidFill>
              <a:srgbClr val="78B2BE"/>
            </a:solidFill>
          </a:ln>
        </p:spPr>
        <p:style>
          <a:lnRef idx="1">
            <a:schemeClr val="accent1"/>
          </a:lnRef>
          <a:fillRef idx="0">
            <a:schemeClr val="accent1"/>
          </a:fillRef>
          <a:effectRef idx="0">
            <a:schemeClr val="accent1"/>
          </a:effectRef>
          <a:fontRef idx="minor">
            <a:schemeClr val="tx1"/>
          </a:fontRef>
        </p:style>
      </p:cxnSp>
      <p:sp>
        <p:nvSpPr>
          <p:cNvPr id="47" name="Прямоугольник 46"/>
          <p:cNvSpPr/>
          <p:nvPr/>
        </p:nvSpPr>
        <p:spPr>
          <a:xfrm>
            <a:off x="183009" y="1323927"/>
            <a:ext cx="3594545" cy="307777"/>
          </a:xfrm>
          <a:prstGeom prst="rect">
            <a:avLst/>
          </a:prstGeom>
          <a:noFill/>
        </p:spPr>
        <p:txBody>
          <a:bodyPr wrap="square">
            <a:spAutoFit/>
          </a:bodyPr>
          <a:lstStyle/>
          <a:p>
            <a:pPr algn="just" defTabSz="685817"/>
            <a:r>
              <a:rPr lang="uk-UA" sz="1400" b="1" dirty="0">
                <a:latin typeface="Roboto" panose="02000000000000000000"/>
                <a:cs typeface="Arial" panose="020B0604020202020204" pitchFamily="34" charset="0"/>
              </a:rPr>
              <a:t>Період впровадження</a:t>
            </a:r>
            <a:r>
              <a:rPr lang="en-US" sz="1400" b="1" dirty="0">
                <a:latin typeface="Roboto" panose="02000000000000000000"/>
                <a:cs typeface="Arial" panose="020B0604020202020204" pitchFamily="34" charset="0"/>
              </a:rPr>
              <a:t>:</a:t>
            </a:r>
            <a:r>
              <a:rPr lang="uk-UA" sz="1400" b="1" dirty="0">
                <a:latin typeface="Roboto" panose="02000000000000000000"/>
                <a:cs typeface="Arial" panose="020B0604020202020204" pitchFamily="34" charset="0"/>
              </a:rPr>
              <a:t> один рік</a:t>
            </a:r>
            <a:endParaRPr lang="en-US" sz="1400" b="1" dirty="0">
              <a:latin typeface="Century Gothic" panose="020B0502020202020204" pitchFamily="34" charset="0"/>
              <a:cs typeface="Arial" panose="020B0604020202020204" pitchFamily="34" charset="0"/>
            </a:endParaRPr>
          </a:p>
        </p:txBody>
      </p:sp>
      <p:sp>
        <p:nvSpPr>
          <p:cNvPr id="51" name="Rectangle 9">
            <a:extLst>
              <a:ext uri="{FF2B5EF4-FFF2-40B4-BE49-F238E27FC236}">
                <a16:creationId xmlns:a16="http://schemas.microsoft.com/office/drawing/2014/main" id="{6F240FA8-5F71-4869-A257-DC427B858152}"/>
              </a:ext>
            </a:extLst>
          </p:cNvPr>
          <p:cNvSpPr/>
          <p:nvPr/>
        </p:nvSpPr>
        <p:spPr>
          <a:xfrm>
            <a:off x="4176584" y="302005"/>
            <a:ext cx="7710616" cy="6555995"/>
          </a:xfrm>
          <a:prstGeom prst="rect">
            <a:avLst/>
          </a:prstGeom>
          <a:solidFill>
            <a:srgbClr val="FAFAFA"/>
          </a:solidFill>
          <a:ln w="3175">
            <a:solidFill>
              <a:schemeClr val="bg1">
                <a:lumMod val="65000"/>
                <a:alpha val="60000"/>
              </a:schemeClr>
            </a:solidFill>
          </a:ln>
        </p:spPr>
        <p:txBody>
          <a:bodyPr wrap="square">
            <a:spAutoFit/>
          </a:bodyPr>
          <a:lstStyle/>
          <a:p>
            <a:pPr defTabSz="685817"/>
            <a:r>
              <a:rPr lang="uk-UA" sz="1600" b="1" dirty="0">
                <a:latin typeface="Times New Roman" pitchFamily="18" charset="0"/>
                <a:cs typeface="Times New Roman" pitchFamily="18" charset="0"/>
              </a:rPr>
              <a:t>Локація</a:t>
            </a:r>
            <a:r>
              <a:rPr lang="en-US" sz="1600" b="1" dirty="0">
                <a:latin typeface="Times New Roman" pitchFamily="18" charset="0"/>
                <a:cs typeface="Times New Roman" pitchFamily="18" charset="0"/>
              </a:rPr>
              <a:t>:</a:t>
            </a:r>
            <a:r>
              <a:rPr lang="uk-UA" sz="1600" b="1" dirty="0">
                <a:latin typeface="Times New Roman" pitchFamily="18" charset="0"/>
                <a:cs typeface="Times New Roman" pitchFamily="18" charset="0"/>
              </a:rPr>
              <a:t> </a:t>
            </a:r>
            <a:r>
              <a:rPr lang="uk-UA" sz="1600" dirty="0">
                <a:latin typeface="Times New Roman" pitchFamily="18" charset="0"/>
                <a:cs typeface="Times New Roman" pitchFamily="18" charset="0"/>
              </a:rPr>
              <a:t>місто Сєвєродонецьк Луганської області,  шосе Будівельників , 27</a:t>
            </a:r>
          </a:p>
          <a:p>
            <a:pPr defTabSz="685817"/>
            <a:endParaRPr lang="uk-UA" sz="1600" dirty="0">
              <a:latin typeface="Times New Roman" pitchFamily="18" charset="0"/>
              <a:cs typeface="Times New Roman" pitchFamily="18" charset="0"/>
            </a:endParaRPr>
          </a:p>
          <a:p>
            <a:pPr algn="just" defTabSz="685817"/>
            <a:r>
              <a:rPr lang="uk-UA" sz="1600" b="1" dirty="0">
                <a:latin typeface="Times New Roman" pitchFamily="18" charset="0"/>
                <a:cs typeface="Times New Roman" pitchFamily="18" charset="0"/>
              </a:rPr>
              <a:t>Мета </a:t>
            </a:r>
            <a:r>
              <a:rPr lang="uk-UA" sz="1600" b="1" dirty="0" err="1">
                <a:latin typeface="Times New Roman" pitchFamily="18" charset="0"/>
                <a:cs typeface="Times New Roman" pitchFamily="18" charset="0"/>
              </a:rPr>
              <a:t>проєкту</a:t>
            </a:r>
            <a:r>
              <a:rPr lang="en-US" sz="1600" b="1" dirty="0">
                <a:latin typeface="Times New Roman" pitchFamily="18" charset="0"/>
                <a:cs typeface="Times New Roman" pitchFamily="18" charset="0"/>
              </a:rPr>
              <a:t>:</a:t>
            </a:r>
            <a:r>
              <a:rPr lang="uk-UA" sz="1600" dirty="0">
                <a:latin typeface="Times New Roman" pitchFamily="18" charset="0"/>
                <a:cs typeface="Times New Roman" pitchFamily="18" charset="0"/>
              </a:rPr>
              <a:t> відновлення в громаді пасажирських </a:t>
            </a:r>
            <a:r>
              <a:rPr lang="ru-RU" sz="1600" dirty="0" err="1">
                <a:latin typeface="Times New Roman" pitchFamily="18" charset="0"/>
                <a:cs typeface="Times New Roman" pitchFamily="18" charset="0"/>
              </a:rPr>
              <a:t>перевезень</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наземним</a:t>
            </a:r>
            <a:r>
              <a:rPr lang="ru-RU" sz="1600" dirty="0">
                <a:latin typeface="Times New Roman" pitchFamily="18" charset="0"/>
                <a:cs typeface="Times New Roman" pitchFamily="18" charset="0"/>
              </a:rPr>
              <a:t> транспортом </a:t>
            </a:r>
            <a:r>
              <a:rPr lang="ru-RU" sz="1600" dirty="0" err="1">
                <a:latin typeface="Times New Roman" pitchFamily="18" charset="0"/>
                <a:cs typeface="Times New Roman" pitchFamily="18" charset="0"/>
              </a:rPr>
              <a:t>міського</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приміського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сполучення</a:t>
            </a:r>
            <a:r>
              <a:rPr lang="uk-UA" sz="1600" dirty="0">
                <a:latin typeface="Times New Roman" pitchFamily="18" charset="0"/>
                <a:cs typeface="Times New Roman" pitchFamily="18" charset="0"/>
              </a:rPr>
              <a:t>.</a:t>
            </a:r>
            <a:endParaRPr lang="uk-UA" sz="1600" b="1" dirty="0">
              <a:latin typeface="Times New Roman" pitchFamily="18" charset="0"/>
              <a:cs typeface="Times New Roman" pitchFamily="18" charset="0"/>
            </a:endParaRPr>
          </a:p>
          <a:p>
            <a:pPr algn="just" defTabSz="685817"/>
            <a:r>
              <a:rPr lang="uk-UA" sz="1600" b="1" dirty="0">
                <a:latin typeface="Times New Roman" pitchFamily="18" charset="0"/>
                <a:cs typeface="Times New Roman" pitchFamily="18" charset="0"/>
              </a:rPr>
              <a:t>Завдання </a:t>
            </a:r>
            <a:r>
              <a:rPr lang="uk-UA" sz="1600" b="1" dirty="0" err="1">
                <a:latin typeface="Times New Roman" pitchFamily="18" charset="0"/>
                <a:cs typeface="Times New Roman" pitchFamily="18" charset="0"/>
              </a:rPr>
              <a:t>проєкту</a:t>
            </a:r>
            <a:r>
              <a:rPr lang="uk-UA" sz="1600" b="1" dirty="0">
                <a:latin typeface="Times New Roman" pitchFamily="18" charset="0"/>
                <a:cs typeface="Times New Roman" pitchFamily="18" charset="0"/>
              </a:rPr>
              <a:t>: </a:t>
            </a:r>
          </a:p>
          <a:p>
            <a:pPr algn="just" defTabSz="685817"/>
            <a:r>
              <a:rPr lang="uk-UA" sz="1600" b="1" dirty="0">
                <a:latin typeface="Times New Roman" pitchFamily="18" charset="0"/>
                <a:cs typeface="Times New Roman" pitchFamily="18" charset="0"/>
              </a:rPr>
              <a:t>- </a:t>
            </a:r>
            <a:r>
              <a:rPr lang="ru-RU" sz="1600" dirty="0" err="1">
                <a:latin typeface="Times New Roman" pitchFamily="18" charset="0"/>
                <a:cs typeface="Times New Roman" pitchFamily="18" charset="0"/>
              </a:rPr>
              <a:t>збереження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концепції</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підприємства</a:t>
            </a:r>
            <a:r>
              <a:rPr lang="ru-RU" sz="1600" dirty="0">
                <a:latin typeface="Times New Roman" pitchFamily="18" charset="0"/>
                <a:cs typeface="Times New Roman" pitchFamily="18" charset="0"/>
              </a:rPr>
              <a:t> як </a:t>
            </a:r>
            <a:r>
              <a:rPr lang="ru-RU" sz="1600" dirty="0" err="1">
                <a:latin typeface="Times New Roman" pitchFamily="18" charset="0"/>
                <a:cs typeface="Times New Roman" pitchFamily="18" charset="0"/>
              </a:rPr>
              <a:t>перевізника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екологічно</a:t>
            </a:r>
            <a:r>
              <a:rPr lang="ru-RU" sz="1600" dirty="0">
                <a:latin typeface="Times New Roman" pitchFamily="18" charset="0"/>
                <a:cs typeface="Times New Roman" pitchFamily="18" charset="0"/>
              </a:rPr>
              <a:t> чистим видом транспорту (100% </a:t>
            </a:r>
            <a:r>
              <a:rPr lang="ru-RU" sz="1600" dirty="0" err="1">
                <a:latin typeface="Times New Roman" pitchFamily="18" charset="0"/>
                <a:cs typeface="Times New Roman" pitchFamily="18" charset="0"/>
              </a:rPr>
              <a:t>екологічний</a:t>
            </a:r>
            <a:r>
              <a:rPr lang="ru-RU" sz="1600" dirty="0">
                <a:latin typeface="Times New Roman" pitchFamily="18" charset="0"/>
                <a:cs typeface="Times New Roman" pitchFamily="18" charset="0"/>
              </a:rPr>
              <a:t> транспорт без </a:t>
            </a:r>
            <a:r>
              <a:rPr lang="ru-RU" sz="1600" dirty="0" err="1">
                <a:latin typeface="Times New Roman" pitchFamily="18" charset="0"/>
                <a:cs typeface="Times New Roman" pitchFamily="18" charset="0"/>
              </a:rPr>
              <a:t>викидів</a:t>
            </a:r>
            <a:r>
              <a:rPr lang="ru-RU" sz="1600" dirty="0">
                <a:latin typeface="Times New Roman" pitchFamily="18" charset="0"/>
                <a:cs typeface="Times New Roman" pitchFamily="18" charset="0"/>
              </a:rPr>
              <a:t> газу СО</a:t>
            </a:r>
            <a:r>
              <a:rPr lang="ru-RU" sz="1000" dirty="0">
                <a:latin typeface="Times New Roman" pitchFamily="18" charset="0"/>
                <a:cs typeface="Times New Roman" pitchFamily="18" charset="0"/>
              </a:rPr>
              <a:t>2</a:t>
            </a:r>
            <a:r>
              <a:rPr lang="ru-RU" sz="1600" dirty="0">
                <a:latin typeface="Times New Roman" pitchFamily="18" charset="0"/>
                <a:cs typeface="Times New Roman" pitchFamily="18" charset="0"/>
              </a:rPr>
              <a:t> та шуму); </a:t>
            </a:r>
          </a:p>
          <a:p>
            <a:pPr algn="just" defTabSz="685817"/>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швидке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вирішення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проблеми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перевезення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пасажирів</a:t>
            </a:r>
            <a:r>
              <a:rPr lang="uk-UA" sz="1600" dirty="0">
                <a:latin typeface="Times New Roman" pitchFamily="18" charset="0"/>
                <a:cs typeface="Times New Roman" pitchFamily="18" charset="0"/>
              </a:rPr>
              <a:t> усіх верств та соціальних груп населення, у т.ч. і вразливих категорій (низька підлога, кондиціонер, </a:t>
            </a:r>
            <a:r>
              <a:rPr lang="uk-UA" sz="1600" dirty="0" err="1">
                <a:latin typeface="Times New Roman" pitchFamily="18" charset="0"/>
                <a:cs typeface="Times New Roman" pitchFamily="18" charset="0"/>
              </a:rPr>
              <a:t>спецобладнані</a:t>
            </a:r>
            <a:r>
              <a:rPr lang="uk-UA" sz="1600" dirty="0">
                <a:latin typeface="Times New Roman" pitchFamily="18" charset="0"/>
                <a:cs typeface="Times New Roman" pitchFamily="18" charset="0"/>
              </a:rPr>
              <a:t> місця, електричні розсувні двері)</a:t>
            </a:r>
            <a:r>
              <a:rPr lang="ru-RU" sz="1600" dirty="0">
                <a:latin typeface="Times New Roman" pitchFamily="18" charset="0"/>
                <a:cs typeface="Times New Roman" pitchFamily="18" charset="0"/>
              </a:rPr>
              <a:t>;</a:t>
            </a:r>
            <a:endParaRPr lang="uk-UA" sz="1600" b="1" dirty="0">
              <a:latin typeface="Times New Roman" pitchFamily="18" charset="0"/>
              <a:cs typeface="Times New Roman" pitchFamily="18" charset="0"/>
            </a:endParaRPr>
          </a:p>
          <a:p>
            <a:pPr algn="just" defTabSz="685817"/>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можливість</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будь-якого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міського</a:t>
            </a:r>
            <a:r>
              <a:rPr lang="ru-RU" sz="1600" dirty="0">
                <a:latin typeface="Times New Roman" pitchFamily="18" charset="0"/>
                <a:cs typeface="Times New Roman" pitchFamily="18" charset="0"/>
              </a:rPr>
              <a:t> маршруту (</a:t>
            </a:r>
            <a:r>
              <a:rPr lang="ru-RU" sz="1600" dirty="0" err="1">
                <a:latin typeface="Times New Roman" pitchFamily="18" charset="0"/>
                <a:cs typeface="Times New Roman" pitchFamily="18" charset="0"/>
              </a:rPr>
              <a:t>немає</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прив’язки</a:t>
            </a:r>
            <a:r>
              <a:rPr lang="ru-RU" sz="1600" dirty="0">
                <a:latin typeface="Times New Roman" pitchFamily="18" charset="0"/>
                <a:cs typeface="Times New Roman" pitchFamily="18" charset="0"/>
              </a:rPr>
              <a:t> до </a:t>
            </a:r>
            <a:r>
              <a:rPr lang="ru-RU" sz="1600" dirty="0" err="1">
                <a:latin typeface="Times New Roman" pitchFamily="18" charset="0"/>
                <a:cs typeface="Times New Roman" pitchFamily="18" charset="0"/>
              </a:rPr>
              <a:t>колії</a:t>
            </a:r>
            <a:r>
              <a:rPr lang="ru-RU" sz="1600" dirty="0">
                <a:latin typeface="Times New Roman" pitchFamily="18" charset="0"/>
                <a:cs typeface="Times New Roman" pitchFamily="18" charset="0"/>
              </a:rPr>
              <a:t> та мереж).</a:t>
            </a:r>
            <a:endParaRPr lang="uk-UA" sz="1600" b="1" dirty="0">
              <a:latin typeface="Times New Roman" pitchFamily="18" charset="0"/>
              <a:cs typeface="Times New Roman" pitchFamily="18" charset="0"/>
            </a:endParaRPr>
          </a:p>
          <a:p>
            <a:pPr algn="just" defTabSz="685817"/>
            <a:r>
              <a:rPr lang="uk-UA" sz="1600" b="1" dirty="0">
                <a:latin typeface="Times New Roman" pitchFamily="18" charset="0"/>
                <a:cs typeface="Times New Roman" pitchFamily="18" charset="0"/>
              </a:rPr>
              <a:t>Види робіт: </a:t>
            </a:r>
          </a:p>
          <a:p>
            <a:pPr algn="just" defTabSz="685817">
              <a:buFontTx/>
              <a:buChar char="-"/>
            </a:pPr>
            <a:r>
              <a:rPr lang="uk-UA" sz="1600" dirty="0">
                <a:latin typeface="Times New Roman" pitchFamily="18" charset="0"/>
                <a:cs typeface="Times New Roman" pitchFamily="18" charset="0"/>
              </a:rPr>
              <a:t> придбання електробусів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із</a:t>
            </a:r>
            <a:r>
              <a:rPr lang="ru-RU" sz="1600" dirty="0">
                <a:latin typeface="Times New Roman" pitchFamily="18" charset="0"/>
                <a:cs typeface="Times New Roman" pitchFamily="18" charset="0"/>
              </a:rPr>
              <a:t> запасом ходу </a:t>
            </a:r>
            <a:r>
              <a:rPr lang="ru-RU" sz="1600" dirty="0" err="1">
                <a:latin typeface="Times New Roman" pitchFamily="18" charset="0"/>
                <a:cs typeface="Times New Roman" pitchFamily="18" charset="0"/>
              </a:rPr>
              <a:t>від</a:t>
            </a:r>
            <a:r>
              <a:rPr lang="ru-RU" sz="1600" dirty="0">
                <a:latin typeface="Times New Roman" pitchFamily="18" charset="0"/>
                <a:cs typeface="Times New Roman" pitchFamily="18" charset="0"/>
              </a:rPr>
              <a:t> 200 км.</a:t>
            </a:r>
            <a:r>
              <a:rPr lang="uk-UA" sz="1600" dirty="0">
                <a:latin typeface="Times New Roman" pitchFamily="18" charset="0"/>
                <a:cs typeface="Times New Roman" pitchFamily="18" charset="0"/>
              </a:rPr>
              <a:t>;</a:t>
            </a:r>
          </a:p>
          <a:p>
            <a:pPr algn="just" defTabSz="685817">
              <a:buFontTx/>
              <a:buChar char="-"/>
            </a:pPr>
            <a:r>
              <a:rPr lang="uk-UA" sz="1600" dirty="0">
                <a:latin typeface="Times New Roman" pitchFamily="18" charset="0"/>
                <a:cs typeface="Times New Roman" pitchFamily="18" charset="0"/>
              </a:rPr>
              <a:t> відновлення гаражно-ремонтного комплексу; </a:t>
            </a:r>
          </a:p>
          <a:p>
            <a:pPr algn="just" defTabSz="685817">
              <a:buFontTx/>
              <a:buChar char="-"/>
            </a:pPr>
            <a:r>
              <a:rPr lang="uk-UA" sz="1600" dirty="0">
                <a:latin typeface="Times New Roman" pitchFamily="18" charset="0"/>
                <a:cs typeface="Times New Roman" pitchFamily="18" charset="0"/>
              </a:rPr>
              <a:t> облаштування </a:t>
            </a:r>
            <a:r>
              <a:rPr lang="uk-UA" sz="1600" dirty="0" err="1">
                <a:latin typeface="Times New Roman" pitchFamily="18" charset="0"/>
                <a:cs typeface="Times New Roman" pitchFamily="18" charset="0"/>
              </a:rPr>
              <a:t>електрозарядних</a:t>
            </a:r>
            <a:r>
              <a:rPr lang="uk-UA" sz="1600" dirty="0">
                <a:latin typeface="Times New Roman" pitchFamily="18" charset="0"/>
                <a:cs typeface="Times New Roman" pitchFamily="18" charset="0"/>
              </a:rPr>
              <a:t> станцій для електробусів;</a:t>
            </a:r>
          </a:p>
          <a:p>
            <a:pPr algn="just" defTabSz="685817">
              <a:buFontTx/>
              <a:buChar char="-"/>
            </a:pPr>
            <a:r>
              <a:rPr lang="uk-UA" sz="1600" dirty="0">
                <a:latin typeface="Times New Roman" pitchFamily="18" charset="0"/>
                <a:cs typeface="Times New Roman" pitchFamily="18" charset="0"/>
              </a:rPr>
              <a:t> навчання обслуговуючого та водійського персоналу;</a:t>
            </a:r>
          </a:p>
          <a:p>
            <a:pPr defTabSz="685817"/>
            <a:r>
              <a:rPr lang="uk-UA" sz="1600" b="1" dirty="0">
                <a:latin typeface="Times New Roman" pitchFamily="18" charset="0"/>
                <a:cs typeface="Times New Roman" pitchFamily="18" charset="0"/>
              </a:rPr>
              <a:t>Соціально-економічні показники:</a:t>
            </a:r>
          </a:p>
          <a:p>
            <a:pPr algn="just" defTabSz="685817"/>
            <a:r>
              <a:rPr lang="uk-UA" sz="1600" b="1" dirty="0">
                <a:latin typeface="Times New Roman" pitchFamily="18" charset="0"/>
                <a:cs typeface="Times New Roman" pitchFamily="18" charset="0"/>
              </a:rPr>
              <a:t> </a:t>
            </a:r>
            <a:r>
              <a:rPr lang="uk-UA" sz="1600" dirty="0">
                <a:latin typeface="Times New Roman" pitchFamily="18" charset="0"/>
                <a:cs typeface="Times New Roman" pitchFamily="18" charset="0"/>
              </a:rPr>
              <a:t>- забезпечення пасажирських </a:t>
            </a:r>
            <a:r>
              <a:rPr lang="ru-RU" sz="1600" dirty="0" err="1">
                <a:latin typeface="Times New Roman" pitchFamily="18" charset="0"/>
                <a:cs typeface="Times New Roman" pitchFamily="18" charset="0"/>
              </a:rPr>
              <a:t>перевезень</a:t>
            </a:r>
            <a:r>
              <a:rPr lang="ru-RU" sz="1600" dirty="0">
                <a:latin typeface="Times New Roman" pitchFamily="18" charset="0"/>
                <a:cs typeface="Times New Roman" pitchFamily="18" charset="0"/>
              </a:rPr>
              <a:t> транспортом </a:t>
            </a:r>
            <a:r>
              <a:rPr lang="ru-RU" sz="1600" dirty="0" err="1">
                <a:latin typeface="Times New Roman" pitchFamily="18" charset="0"/>
                <a:cs typeface="Times New Roman" pitchFamily="18" charset="0"/>
              </a:rPr>
              <a:t>міського</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приміського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сполучення</a:t>
            </a:r>
            <a:r>
              <a:rPr lang="ru-RU" sz="1600" dirty="0">
                <a:latin typeface="Times New Roman" pitchFamily="18" charset="0"/>
                <a:cs typeface="Times New Roman" pitchFamily="18" charset="0"/>
              </a:rPr>
              <a:t> в </a:t>
            </a:r>
            <a:r>
              <a:rPr lang="ru-RU" sz="1600" dirty="0" err="1">
                <a:latin typeface="Times New Roman" pitchFamily="18" charset="0"/>
                <a:cs typeface="Times New Roman" pitchFamily="18" charset="0"/>
              </a:rPr>
              <a:t>обсязі</a:t>
            </a:r>
            <a:r>
              <a:rPr lang="ru-RU" sz="1600" dirty="0">
                <a:latin typeface="Times New Roman" pitchFamily="18" charset="0"/>
                <a:cs typeface="Times New Roman" pitchFamily="18" charset="0"/>
              </a:rPr>
              <a:t> 5,5 </a:t>
            </a:r>
            <a:r>
              <a:rPr lang="ru-RU" sz="1600" dirty="0" err="1">
                <a:latin typeface="Times New Roman" pitchFamily="18" charset="0"/>
                <a:cs typeface="Times New Roman" pitchFamily="18" charset="0"/>
              </a:rPr>
              <a:t>млн.осіб</a:t>
            </a:r>
            <a:r>
              <a:rPr lang="ru-RU" sz="1600" dirty="0">
                <a:latin typeface="Times New Roman" pitchFamily="18" charset="0"/>
                <a:cs typeface="Times New Roman" pitchFamily="18" charset="0"/>
              </a:rPr>
              <a:t>, в.т.ч. 4,2 млн. </a:t>
            </a:r>
            <a:r>
              <a:rPr lang="ru-RU" sz="1600" dirty="0" err="1">
                <a:latin typeface="Times New Roman" pitchFamily="18" charset="0"/>
                <a:cs typeface="Times New Roman" pitchFamily="18" charset="0"/>
              </a:rPr>
              <a:t>осіб</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пільгових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категорій</a:t>
            </a:r>
            <a:r>
              <a:rPr lang="ru-RU" sz="1600" dirty="0">
                <a:latin typeface="Times New Roman" pitchFamily="18" charset="0"/>
                <a:cs typeface="Times New Roman" pitchFamily="18" charset="0"/>
              </a:rPr>
              <a:t> на </a:t>
            </a:r>
            <a:r>
              <a:rPr lang="ru-RU" sz="1600" dirty="0" err="1">
                <a:latin typeface="Times New Roman" pitchFamily="18" charset="0"/>
                <a:cs typeface="Times New Roman" pitchFamily="18" charset="0"/>
              </a:rPr>
              <a:t>рік</a:t>
            </a:r>
            <a:r>
              <a:rPr lang="ru-RU" sz="1600" dirty="0">
                <a:latin typeface="Times New Roman" pitchFamily="18" charset="0"/>
                <a:cs typeface="Times New Roman" pitchFamily="18" charset="0"/>
              </a:rPr>
              <a:t>;</a:t>
            </a:r>
          </a:p>
          <a:p>
            <a:pPr algn="just" defTabSz="685817">
              <a:buFontTx/>
              <a:buChar char="-"/>
            </a:pP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економія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виробничих</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видатків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підприємства</a:t>
            </a:r>
            <a:r>
              <a:rPr lang="ru-RU" sz="1600" dirty="0">
                <a:latin typeface="Times New Roman" pitchFamily="18" charset="0"/>
                <a:cs typeface="Times New Roman" pitchFamily="18" charset="0"/>
              </a:rPr>
              <a:t> при </a:t>
            </a:r>
            <a:r>
              <a:rPr lang="ru-RU" sz="1600" dirty="0" err="1">
                <a:latin typeface="Times New Roman" pitchFamily="18" charset="0"/>
                <a:cs typeface="Times New Roman" pitchFamily="18" charset="0"/>
              </a:rPr>
              <a:t>переході</a:t>
            </a:r>
            <a:r>
              <a:rPr lang="ru-RU" sz="1600" dirty="0">
                <a:latin typeface="Times New Roman" pitchFamily="18" charset="0"/>
                <a:cs typeface="Times New Roman" pitchFamily="18" charset="0"/>
              </a:rPr>
              <a:t> на </a:t>
            </a:r>
            <a:r>
              <a:rPr lang="ru-RU" sz="1600" dirty="0" err="1">
                <a:latin typeface="Times New Roman" pitchFamily="18" charset="0"/>
                <a:cs typeface="Times New Roman" pitchFamily="18" charset="0"/>
              </a:rPr>
              <a:t>електробуси</a:t>
            </a:r>
            <a:r>
              <a:rPr lang="ru-RU" sz="1600" dirty="0">
                <a:latin typeface="Times New Roman" pitchFamily="18" charset="0"/>
                <a:cs typeface="Times New Roman" pitchFamily="18" charset="0"/>
              </a:rPr>
              <a:t> у </a:t>
            </a:r>
            <a:r>
              <a:rPr lang="ru-RU" sz="1600" dirty="0" err="1">
                <a:latin typeface="Times New Roman" pitchFamily="18" charset="0"/>
                <a:cs typeface="Times New Roman" pitchFamily="18" charset="0"/>
              </a:rPr>
              <a:t>розмірі</a:t>
            </a:r>
            <a:r>
              <a:rPr lang="ru-RU" sz="1600" dirty="0">
                <a:latin typeface="Times New Roman" pitchFamily="18" charset="0"/>
                <a:cs typeface="Times New Roman" pitchFamily="18" charset="0"/>
              </a:rPr>
              <a:t> 7 млн. </a:t>
            </a:r>
            <a:r>
              <a:rPr lang="ru-RU" sz="1600" dirty="0" err="1">
                <a:latin typeface="Times New Roman" pitchFamily="18" charset="0"/>
                <a:cs typeface="Times New Roman" pitchFamily="18" charset="0"/>
              </a:rPr>
              <a:t>грн</a:t>
            </a:r>
            <a:r>
              <a:rPr lang="ru-RU" sz="1600" dirty="0">
                <a:latin typeface="Times New Roman" pitchFamily="18" charset="0"/>
                <a:cs typeface="Times New Roman" pitchFamily="18" charset="0"/>
              </a:rPr>
              <a:t>. на </a:t>
            </a:r>
            <a:r>
              <a:rPr lang="ru-RU" sz="1600" dirty="0" err="1">
                <a:latin typeface="Times New Roman" pitchFamily="18" charset="0"/>
                <a:cs typeface="Times New Roman" pitchFamily="18" charset="0"/>
              </a:rPr>
              <a:t>рік</a:t>
            </a:r>
            <a:r>
              <a:rPr lang="ru-RU" sz="1600" dirty="0">
                <a:latin typeface="Times New Roman" pitchFamily="18" charset="0"/>
                <a:cs typeface="Times New Roman" pitchFamily="18" charset="0"/>
              </a:rPr>
              <a:t>.</a:t>
            </a:r>
          </a:p>
          <a:p>
            <a:pPr algn="just" defTabSz="685817"/>
            <a:r>
              <a:rPr lang="uk-UA" sz="1600" b="1" dirty="0">
                <a:latin typeface="Times New Roman" pitchFamily="18" charset="0"/>
                <a:cs typeface="Times New Roman" pitchFamily="18" charset="0"/>
              </a:rPr>
              <a:t>Очікуваний результат: </a:t>
            </a:r>
            <a:r>
              <a:rPr lang="uk-UA" sz="1600" dirty="0">
                <a:latin typeface="Times New Roman" pitchFamily="18" charset="0"/>
                <a:cs typeface="Times New Roman" pitchFamily="18" charset="0"/>
              </a:rPr>
              <a:t>забезпечення </a:t>
            </a:r>
            <a:r>
              <a:rPr lang="ru-RU" sz="1600" dirty="0" err="1">
                <a:latin typeface="Times New Roman" pitchFamily="18" charset="0"/>
                <a:cs typeface="Times New Roman" pitchFamily="18" charset="0"/>
              </a:rPr>
              <a:t>надання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послуг</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населенню</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перевезення</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пасажирським</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наземним</a:t>
            </a:r>
            <a:r>
              <a:rPr lang="ru-RU" sz="1600" dirty="0">
                <a:latin typeface="Times New Roman" pitchFamily="18" charset="0"/>
                <a:cs typeface="Times New Roman" pitchFamily="18" charset="0"/>
              </a:rPr>
              <a:t> транспортом </a:t>
            </a:r>
            <a:r>
              <a:rPr lang="ru-RU" sz="1600" dirty="0" err="1">
                <a:latin typeface="Times New Roman" pitchFamily="18" charset="0"/>
                <a:cs typeface="Times New Roman" pitchFamily="18" charset="0"/>
              </a:rPr>
              <a:t>міського</a:t>
            </a:r>
            <a:r>
              <a:rPr lang="ru-RU" sz="1600" dirty="0">
                <a:latin typeface="Times New Roman" pitchFamily="18" charset="0"/>
                <a:cs typeface="Times New Roman" pitchFamily="18" charset="0"/>
              </a:rPr>
              <a:t> та </a:t>
            </a:r>
            <a:r>
              <a:rPr lang="ru-RU" sz="1600" dirty="0" err="1">
                <a:latin typeface="Times New Roman" pitchFamily="18" charset="0"/>
                <a:cs typeface="Times New Roman" pitchFamily="18" charset="0"/>
              </a:rPr>
              <a:t>приміського</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сполучення</a:t>
            </a:r>
            <a:r>
              <a:rPr lang="ru-RU" sz="1600" dirty="0">
                <a:latin typeface="Times New Roman" pitchFamily="18" charset="0"/>
                <a:cs typeface="Times New Roman" pitchFamily="18" charset="0"/>
              </a:rPr>
              <a:t>;</a:t>
            </a:r>
            <a:r>
              <a:rPr lang="uk-UA" sz="1600" dirty="0">
                <a:latin typeface="Times New Roman" pitchFamily="18" charset="0"/>
                <a:cs typeface="Times New Roman" pitchFamily="18" charset="0"/>
              </a:rPr>
              <a:t> вирішення екологічних проблем забруднення навколишнього середовища; створення додаткових робочих місць та збільшення податкових надходжень до місцевого бюджету</a:t>
            </a:r>
          </a:p>
        </p:txBody>
      </p:sp>
      <p:sp>
        <p:nvSpPr>
          <p:cNvPr id="5" name="TextBox 4"/>
          <p:cNvSpPr txBox="1"/>
          <p:nvPr/>
        </p:nvSpPr>
        <p:spPr>
          <a:xfrm>
            <a:off x="263610" y="1878227"/>
            <a:ext cx="3641125" cy="369332"/>
          </a:xfrm>
          <a:prstGeom prst="rect">
            <a:avLst/>
          </a:prstGeom>
          <a:noFill/>
        </p:spPr>
        <p:txBody>
          <a:bodyPr wrap="square" rtlCol="0">
            <a:spAutoFit/>
          </a:bodyPr>
          <a:lstStyle/>
          <a:p>
            <a:endParaRPr lang="ru-RU" dirty="0"/>
          </a:p>
        </p:txBody>
      </p:sp>
      <p:sp>
        <p:nvSpPr>
          <p:cNvPr id="52" name="TextBox 51"/>
          <p:cNvSpPr txBox="1"/>
          <p:nvPr/>
        </p:nvSpPr>
        <p:spPr>
          <a:xfrm>
            <a:off x="8171936" y="1622854"/>
            <a:ext cx="3715264" cy="369332"/>
          </a:xfrm>
          <a:prstGeom prst="rect">
            <a:avLst/>
          </a:prstGeom>
          <a:noFill/>
        </p:spPr>
        <p:txBody>
          <a:bodyPr wrap="square" rtlCol="0">
            <a:spAutoFit/>
          </a:bodyPr>
          <a:lstStyle/>
          <a:p>
            <a:endParaRPr lang="ru-RU" dirty="0"/>
          </a:p>
        </p:txBody>
      </p:sp>
      <p:sp>
        <p:nvSpPr>
          <p:cNvPr id="65" name="TextBox 64"/>
          <p:cNvSpPr txBox="1"/>
          <p:nvPr/>
        </p:nvSpPr>
        <p:spPr>
          <a:xfrm>
            <a:off x="9275181" y="4588218"/>
            <a:ext cx="184731" cy="369332"/>
          </a:xfrm>
          <a:prstGeom prst="rect">
            <a:avLst/>
          </a:prstGeom>
          <a:noFill/>
        </p:spPr>
        <p:txBody>
          <a:bodyPr wrap="none" rtlCol="0">
            <a:spAutoFit/>
          </a:bodyPr>
          <a:lstStyle/>
          <a:p>
            <a:endParaRPr lang="ru-RU" dirty="0"/>
          </a:p>
        </p:txBody>
      </p:sp>
      <p:sp>
        <p:nvSpPr>
          <p:cNvPr id="4098" name="AutoShape 2" descr="data:image/png;base64,iVBORw0KGgoAAAANSUhEUgAAA00AAAImCAYAAACPR2EBAAAAAXNSR0IArs4c6QAAIABJREFUeF7t2aERwDAMBMG4/6ZTgQ2O/oYLaGVyk/P5CBAgQIAAAQIECBAgQOAqcNgQIECAAAECBAgQIECAwF1ANHkdBAgQIECAAAECBAgQeAiIJs+DAAECBAgQIECAAAECoskbIECAAAECBAgQIECAQBPwp6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Dm8XlRAAAGpElEQVQ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OAHVxACJ/NP/j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00" name="AutoShape 4" descr="data:image/png;base64,iVBORw0KGgoAAAANSUhEUgAAA00AAAImCAYAAACPR2EBAAAAAXNSR0IArs4c6QAAIABJREFUeF7t2aERwDAMBMG4/6ZTgQ2O/oYLaGVyk/P5CBAgQIAAAQIECBAgQOAqcNgQIECAAAECBAgQIECAwF1ANHkdBAgQIECAAAECBAgQeAiIJs+DAAECBAgQIECAAAECoskbIECAAAECBAgQIECAQBPwp6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Dm8XlRAAAGpElEQVQ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OAHVxACJ/NP/j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02" name="AutoShape 6" descr="data:image/png;base64,iVBORw0KGgoAAAANSUhEUgAAA00AAAImCAYAAACPR2EBAAAAAXNSR0IArs4c6QAAIABJREFUeF7t2aERwDAMBMG4/6ZTgQ2O/oYLaGVyk/P5CBAgQIAAAQIECBAgQOAqcNgQIECAAAECBAgQIECAwF1ANHkdBAgQIECAAAECBAgQeAiIJs+DAAECBAgQIECAAAECoskbIECAAAECBAgQIECAQBPwp6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Dm8XlRAAAGpElEQVQ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OAHVxACJ/NP/j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04" name="AutoShape 8" descr="data:image/png;base64,iVBORw0KGgoAAAANSUhEUgAAA00AAAImCAYAAACPR2EBAAAAAXNSR0IArs4c6QAAIABJREFUeF7t2aERwDAMBMG4/6ZTgQ2O/oYLaGVyk/P5CBAgQIAAAQIECBAgQOAqcNgQIECAAAECBAgQIECAwF1ANHkdBAgQIECAAAECBAgQeAiIJs+DAAECBAgQIECAAAECoskbIECAAAECBAgQIECAQBPwp6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Dm8XlRAAAGpElEQVQ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EA0jRzamgQIECBAgAABAgQINAHR1NxMESBAgAABAgQIECAwIiCaRg5tTQIECBAgQIAAAQIEmoBoam6mCBAgQIAAAQIECBAYERBNI4e2JgECBAgQIECAAAECTUA0NTdTBAgQIECAAAECBAiMCIimkUNbkwABAgQIECBAgACBJiCampspAgQIECBAgAABAgRGBETTyKGtSYAAAQIECBAgQIBAExBNzc0UAQIECBAgQIAAAQIjAqJp5NDWJECAAAECBAgQIECgCYim5maKAAECBAgQIECAAIERAdE0cmhrEiBAgAABAgQIECDQBERTczNFgAABAgQIECBAgMCIgGgaObQ1CRAgQIAAAQIECBBoAqKpuZkiQIAAAQIECBAgQGBEQDSNHNqaBAgQIECAAAECBAg0AdHU3EwRIECAAAECBAgQIDAiIJpGDm1NAgQIECBAgAABAgSagGhqbqYIECBAgAABAgQIEBgREE0jh7YmAQIECBAgQIAAAQJNQDQ1N1MECBAgQIAAAQIECIwIiKaRQ1uTAAECBAgQIECAAIEmIJqamykCBAgQIECAAAECBEYERNPIoa1JgAABAgQIECBAgEATEE3NzRQBAgQIECBAgAABAiMComnk0NYkQIAAAQIECBAgQKAJiKbmZooAAQIECBAgQIAAgREB0TRyaGsSIECAAAECBAgQINAERFNzM0WAAAECBAgQIECAwIiAaBo5tDUJECBAgAABAgQIEGgCoqm5mSJAgAABAgQIECBAYERANI0c2poECBAgQIAAAQIECDQB0dTcTBEgQIAAAQIECBAgMCIgmkYObU0CBAgQIECAAAECBJqAaGpupggQIECAAAECBAgQGBEQTSOHtiYBAgQIECBAgAABAk1ANDU3UwQIECBAgAABAgQIjAiIppFDW5MAAQIECBAgQIAAgSYgmpqbKQIECBAgQIAAAQIERgRE08ihrUmAAAECBAgQIECAQBMQTc3NFAECBAgQIECAAAECIwKiaeTQ1iRAgAABAgQIECBAoAmIpuZmigABAgQIECBAgACBEQHRNHJoaxIgQIAAAQIECBAg0AREU3MzRYAAAQIECBAgQIDAiIBoGjm0NQkQIECAAAECBAgQaAKiqbmZIkCAAAECBAgQIEBgROAHVxACJ/NP/jc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10" name="AutoShape 14" descr="Польща переходить на електробуси — Спецтехніка в Україні"/>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4112" name="AutoShape 16" descr="Польща переходить на електробуси — Спецтехніка в Україні"/>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4114" name="Picture 18" descr="У Львові закуплять 250 електробусів. Коли на них можна буде їздити"/>
          <p:cNvPicPr>
            <a:picLocks noChangeAspect="1" noChangeArrowheads="1"/>
          </p:cNvPicPr>
          <p:nvPr/>
        </p:nvPicPr>
        <p:blipFill>
          <a:blip r:embed="rId3" cstate="print"/>
          <a:srcRect/>
          <a:stretch>
            <a:fillRect/>
          </a:stretch>
        </p:blipFill>
        <p:spPr bwMode="auto">
          <a:xfrm>
            <a:off x="1" y="1894703"/>
            <a:ext cx="3945004" cy="2182348"/>
          </a:xfrm>
          <a:prstGeom prst="rect">
            <a:avLst/>
          </a:prstGeom>
          <a:noFill/>
        </p:spPr>
      </p:pic>
      <p:pic>
        <p:nvPicPr>
          <p:cNvPr id="4116" name="Picture 20" descr="В Бахмуті з 24 тролейбусів цілими залишились лише 4. Евакуювати з міста їх  не вдається | Вільне радіо"/>
          <p:cNvPicPr>
            <a:picLocks noChangeAspect="1" noChangeArrowheads="1"/>
          </p:cNvPicPr>
          <p:nvPr/>
        </p:nvPicPr>
        <p:blipFill>
          <a:blip r:embed="rId4" cstate="print"/>
          <a:srcRect/>
          <a:stretch>
            <a:fillRect/>
          </a:stretch>
        </p:blipFill>
        <p:spPr bwMode="auto">
          <a:xfrm>
            <a:off x="0" y="4194495"/>
            <a:ext cx="3929449" cy="2387537"/>
          </a:xfrm>
          <a:prstGeom prst="rect">
            <a:avLst/>
          </a:prstGeom>
          <a:noFill/>
        </p:spPr>
      </p:pic>
    </p:spTree>
    <p:extLst>
      <p:ext uri="{BB962C8B-B14F-4D97-AF65-F5344CB8AC3E}">
        <p14:creationId xmlns:p14="http://schemas.microsoft.com/office/powerpoint/2010/main" val="989817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07F6552-FB3E-FAFA-6B00-1D08610318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32" y="-292443"/>
            <a:ext cx="12192000" cy="6858000"/>
          </a:xfrm>
          <a:prstGeom prst="rect">
            <a:avLst/>
          </a:prstGeom>
          <a:scene3d>
            <a:camera prst="obliqueBottomLeft"/>
            <a:lightRig rig="threePt" dir="t"/>
          </a:scene3d>
        </p:spPr>
      </p:pic>
      <p:sp>
        <p:nvSpPr>
          <p:cNvPr id="34" name="Прямоугольник 33"/>
          <p:cNvSpPr/>
          <p:nvPr/>
        </p:nvSpPr>
        <p:spPr>
          <a:xfrm>
            <a:off x="6011401" y="3566984"/>
            <a:ext cx="5472320" cy="3082131"/>
          </a:xfrm>
          <a:prstGeom prst="rect">
            <a:avLst/>
          </a:prstGeom>
          <a:solidFill>
            <a:schemeClr val="bg1">
              <a:lumMod val="95000"/>
              <a:alpha val="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entury Gothic" panose="020B0502020202020204" pitchFamily="34" charset="0"/>
            </a:endParaRPr>
          </a:p>
        </p:txBody>
      </p:sp>
      <p:sp>
        <p:nvSpPr>
          <p:cNvPr id="25" name="Text Placeholder 1">
            <a:extLst>
              <a:ext uri="{FF2B5EF4-FFF2-40B4-BE49-F238E27FC236}">
                <a16:creationId xmlns:a16="http://schemas.microsoft.com/office/drawing/2014/main" id="{206381AD-4C2B-4745-99B1-0BBCE6131A71}"/>
              </a:ext>
            </a:extLst>
          </p:cNvPr>
          <p:cNvSpPr txBox="1">
            <a:spLocks/>
          </p:cNvSpPr>
          <p:nvPr/>
        </p:nvSpPr>
        <p:spPr>
          <a:xfrm>
            <a:off x="6425125" y="3980851"/>
            <a:ext cx="5023812" cy="2102921"/>
          </a:xfrm>
          <a:prstGeom prst="rect">
            <a:avLst/>
          </a:prstGeom>
          <a:effectLst>
            <a:outerShdw blurRad="50800" dist="50800" dir="5400000" algn="ctr" rotWithShape="0">
              <a:schemeClr val="bg1"/>
            </a:outerShdw>
          </a:effectLst>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5400" b="0" kern="1200" baseline="0">
                <a:solidFill>
                  <a:schemeClr val="tx1">
                    <a:lumMod val="85000"/>
                    <a:lumOff val="15000"/>
                  </a:schemeClr>
                </a:solidFill>
                <a:latin typeface="+mj-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uk-UA" sz="2800" b="1" dirty="0">
                <a:solidFill>
                  <a:schemeClr val="tx1">
                    <a:lumMod val="65000"/>
                    <a:lumOff val="35000"/>
                  </a:schemeClr>
                </a:solidFill>
                <a:latin typeface="Century Gothic" panose="020B0502020202020204" pitchFamily="34" charset="0"/>
              </a:rPr>
              <a:t>Наші контакти: </a:t>
            </a:r>
          </a:p>
          <a:p>
            <a:pPr algn="l"/>
            <a:r>
              <a:rPr lang="uk-UA" sz="2400" b="1" dirty="0">
                <a:solidFill>
                  <a:schemeClr val="tx1">
                    <a:lumMod val="65000"/>
                    <a:lumOff val="35000"/>
                  </a:schemeClr>
                </a:solidFill>
                <a:latin typeface="Century Gothic" panose="020B0502020202020204" pitchFamily="34" charset="0"/>
              </a:rPr>
              <a:t>телефон:</a:t>
            </a:r>
            <a:r>
              <a:rPr lang="en-US" sz="2400" b="1" dirty="0">
                <a:solidFill>
                  <a:schemeClr val="tx1">
                    <a:lumMod val="65000"/>
                    <a:lumOff val="35000"/>
                  </a:schemeClr>
                </a:solidFill>
                <a:latin typeface="Century Gothic" panose="020B0502020202020204" pitchFamily="34" charset="0"/>
              </a:rPr>
              <a:t> +380</a:t>
            </a:r>
            <a:r>
              <a:rPr lang="uk-UA" sz="2400" b="1" dirty="0">
                <a:solidFill>
                  <a:schemeClr val="tx1">
                    <a:lumMod val="65000"/>
                    <a:lumOff val="35000"/>
                  </a:schemeClr>
                </a:solidFill>
                <a:latin typeface="Century Gothic" panose="020B0502020202020204" pitchFamily="34" charset="0"/>
              </a:rPr>
              <a:t>504840</a:t>
            </a:r>
            <a:r>
              <a:rPr lang="en-US" sz="2400" b="1" dirty="0">
                <a:solidFill>
                  <a:schemeClr val="tx1">
                    <a:lumMod val="65000"/>
                    <a:lumOff val="35000"/>
                  </a:schemeClr>
                </a:solidFill>
                <a:latin typeface="Century Gothic" panose="020B0502020202020204" pitchFamily="34" charset="0"/>
              </a:rPr>
              <a:t>0</a:t>
            </a:r>
            <a:r>
              <a:rPr lang="uk-UA" sz="2400" b="1" dirty="0">
                <a:solidFill>
                  <a:schemeClr val="tx1">
                    <a:lumMod val="65000"/>
                    <a:lumOff val="35000"/>
                  </a:schemeClr>
                </a:solidFill>
                <a:latin typeface="Century Gothic" panose="020B0502020202020204" pitchFamily="34" charset="0"/>
              </a:rPr>
              <a:t>1</a:t>
            </a:r>
            <a:r>
              <a:rPr lang="en-US" sz="2400" b="1" dirty="0">
                <a:solidFill>
                  <a:schemeClr val="tx1">
                    <a:lumMod val="65000"/>
                    <a:lumOff val="35000"/>
                  </a:schemeClr>
                </a:solidFill>
                <a:latin typeface="Century Gothic" panose="020B0502020202020204" pitchFamily="34" charset="0"/>
              </a:rPr>
              <a:t>8</a:t>
            </a:r>
            <a:endParaRPr lang="uk-UA" sz="2400" b="1" dirty="0">
              <a:solidFill>
                <a:schemeClr val="tx1">
                  <a:lumMod val="65000"/>
                  <a:lumOff val="35000"/>
                </a:schemeClr>
              </a:solidFill>
              <a:latin typeface="Century Gothic" panose="020B0502020202020204" pitchFamily="34" charset="0"/>
            </a:endParaRPr>
          </a:p>
          <a:p>
            <a:pPr algn="l"/>
            <a:r>
              <a:rPr lang="en-US" sz="2400" b="1" dirty="0">
                <a:solidFill>
                  <a:schemeClr val="tx1">
                    <a:lumMod val="65000"/>
                    <a:lumOff val="35000"/>
                  </a:schemeClr>
                </a:solidFill>
                <a:latin typeface="Century Gothic" panose="020B0502020202020204" pitchFamily="34" charset="0"/>
              </a:rPr>
              <a:t>e-mail</a:t>
            </a:r>
            <a:r>
              <a:rPr lang="uk-UA" sz="2400" b="1" dirty="0">
                <a:solidFill>
                  <a:schemeClr val="tx1">
                    <a:lumMod val="65000"/>
                    <a:lumOff val="35000"/>
                  </a:schemeClr>
                </a:solidFill>
                <a:latin typeface="Century Gothic" panose="020B0502020202020204" pitchFamily="34" charset="0"/>
              </a:rPr>
              <a:t>:</a:t>
            </a:r>
            <a:r>
              <a:rPr lang="en-US" sz="2400" b="1" dirty="0">
                <a:solidFill>
                  <a:schemeClr val="tx1">
                    <a:lumMod val="65000"/>
                    <a:lumOff val="35000"/>
                  </a:schemeClr>
                </a:solidFill>
                <a:latin typeface="Century Gothic" panose="020B0502020202020204" pitchFamily="34" charset="0"/>
              </a:rPr>
              <a:t> vca@sed-rada.gov.ua</a:t>
            </a:r>
            <a:endParaRPr lang="uk-UA" sz="2400" b="1" dirty="0">
              <a:solidFill>
                <a:schemeClr val="tx1">
                  <a:lumMod val="65000"/>
                  <a:lumOff val="35000"/>
                </a:schemeClr>
              </a:solidFill>
              <a:latin typeface="Century Gothic" panose="020B0502020202020204" pitchFamily="34" charset="0"/>
            </a:endParaRPr>
          </a:p>
          <a:p>
            <a:pPr algn="l"/>
            <a:r>
              <a:rPr lang="uk-UA" sz="2400" b="1" dirty="0">
                <a:solidFill>
                  <a:schemeClr val="tx1">
                    <a:lumMod val="65000"/>
                    <a:lumOff val="35000"/>
                  </a:schemeClr>
                </a:solidFill>
                <a:latin typeface="Century Gothic" panose="020B0502020202020204" pitchFamily="34" charset="0"/>
              </a:rPr>
              <a:t>сайт:</a:t>
            </a:r>
            <a:r>
              <a:rPr lang="en-US" sz="2400" b="1" dirty="0">
                <a:solidFill>
                  <a:schemeClr val="tx1">
                    <a:lumMod val="65000"/>
                    <a:lumOff val="35000"/>
                  </a:schemeClr>
                </a:solidFill>
                <a:latin typeface="Century Gothic" panose="020B0502020202020204" pitchFamily="34" charset="0"/>
              </a:rPr>
              <a:t> https://sed-rada.gov.ua</a:t>
            </a:r>
            <a:endParaRPr lang="ru-RU" sz="2400" b="1" dirty="0">
              <a:solidFill>
                <a:schemeClr val="tx1">
                  <a:lumMod val="65000"/>
                  <a:lumOff val="35000"/>
                </a:schemeClr>
              </a:solidFill>
              <a:latin typeface="Century Gothic" panose="020B0502020202020204" pitchFamily="34" charset="0"/>
            </a:endParaRPr>
          </a:p>
        </p:txBody>
      </p:sp>
      <p:sp>
        <p:nvSpPr>
          <p:cNvPr id="31" name="Text Placeholder 13">
            <a:extLst>
              <a:ext uri="{FF2B5EF4-FFF2-40B4-BE49-F238E27FC236}">
                <a16:creationId xmlns:a16="http://schemas.microsoft.com/office/drawing/2014/main" id="{B74D1060-660E-468D-9DF9-62E2E8725B9D}"/>
              </a:ext>
            </a:extLst>
          </p:cNvPr>
          <p:cNvSpPr txBox="1">
            <a:spLocks/>
          </p:cNvSpPr>
          <p:nvPr/>
        </p:nvSpPr>
        <p:spPr>
          <a:xfrm>
            <a:off x="2401948" y="-11950"/>
            <a:ext cx="9660091" cy="1276575"/>
          </a:xfrm>
          <a:prstGeom prst="rect">
            <a:avLst/>
          </a:prstGeom>
          <a:effectLst>
            <a:outerShdw blurRad="50800" dist="50800" dir="5400000" algn="ctr" rotWithShape="0">
              <a:schemeClr val="tx1"/>
            </a:outerShdw>
          </a:effectLst>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uk-UA" altLang="ko-KR" sz="5400" b="1" dirty="0">
                <a:solidFill>
                  <a:srgbClr val="0070C0"/>
                </a:solidFill>
                <a:latin typeface="Century Gothic" panose="020B0502020202020204" pitchFamily="34" charset="0"/>
              </a:rPr>
              <a:t>Сєвєродонецька міська ТГ</a:t>
            </a:r>
          </a:p>
        </p:txBody>
      </p:sp>
      <p:pic>
        <p:nvPicPr>
          <p:cNvPr id="2" name="Рисунок 1">
            <a:extLst>
              <a:ext uri="{FF2B5EF4-FFF2-40B4-BE49-F238E27FC236}">
                <a16:creationId xmlns:a16="http://schemas.microsoft.com/office/drawing/2014/main" id="{354C0B79-867B-897B-60D7-89783ED57CE6}"/>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316565" y="-586715"/>
            <a:ext cx="3458600" cy="3572574"/>
          </a:xfrm>
          <a:prstGeom prst="rect">
            <a:avLst/>
          </a:prstGeom>
          <a:effectLst>
            <a:outerShdw blurRad="50800" dist="50800" dir="5400000" algn="ctr" rotWithShape="0">
              <a:schemeClr val="bg1"/>
            </a:outerShdw>
          </a:effectLst>
        </p:spPr>
      </p:pic>
      <p:pic>
        <p:nvPicPr>
          <p:cNvPr id="2050" name="Picture 2" descr="C:\УЕР\МТД\Rebild Ukrain\Герб.jpeg"/>
          <p:cNvPicPr>
            <a:picLocks noChangeAspect="1" noChangeArrowheads="1"/>
          </p:cNvPicPr>
          <p:nvPr/>
        </p:nvPicPr>
        <p:blipFill>
          <a:blip r:embed="rId4" cstate="print"/>
          <a:srcRect/>
          <a:stretch>
            <a:fillRect/>
          </a:stretch>
        </p:blipFill>
        <p:spPr bwMode="auto">
          <a:xfrm>
            <a:off x="3185642" y="3574994"/>
            <a:ext cx="2654986" cy="3031681"/>
          </a:xfrm>
          <a:prstGeom prst="rect">
            <a:avLst/>
          </a:prstGeom>
          <a:noFill/>
        </p:spPr>
      </p:pic>
    </p:spTree>
    <p:extLst>
      <p:ext uri="{BB962C8B-B14F-4D97-AF65-F5344CB8AC3E}">
        <p14:creationId xmlns:p14="http://schemas.microsoft.com/office/powerpoint/2010/main" val="1279210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BD496759-D8B9-496D-AC20-3068FCEF3D6F}"/>
              </a:ext>
            </a:extLst>
          </p:cNvPr>
          <p:cNvSpPr/>
          <p:nvPr/>
        </p:nvSpPr>
        <p:spPr>
          <a:xfrm>
            <a:off x="554669" y="545372"/>
            <a:ext cx="11120761" cy="6063198"/>
          </a:xfrm>
          <a:prstGeom prst="rect">
            <a:avLst/>
          </a:prstGeom>
        </p:spPr>
        <p:txBody>
          <a:bodyPr wrap="square">
            <a:spAutoFit/>
          </a:bodyPr>
          <a:lstStyle/>
          <a:p>
            <a:pPr algn="ctr"/>
            <a:r>
              <a:rPr lang="uk-UA" sz="2400" b="1" dirty="0">
                <a:latin typeface="Times New Roman" panose="02020603050405020304" pitchFamily="18" charset="0"/>
                <a:cs typeface="Times New Roman" panose="02020603050405020304" pitchFamily="18" charset="0"/>
              </a:rPr>
              <a:t>УНІКАЛЬНІ ХАРАКТЕРИСТИКИ ГРОМАДИ</a:t>
            </a:r>
          </a:p>
          <a:p>
            <a:endParaRPr lang="uk-UA" sz="2400" b="1" dirty="0">
              <a:latin typeface="Times New Roman" panose="02020603050405020304" pitchFamily="18" charset="0"/>
              <a:cs typeface="Times New Roman" panose="02020603050405020304" pitchFamily="18" charset="0"/>
            </a:endParaRPr>
          </a:p>
          <a:p>
            <a:pPr algn="just"/>
            <a:r>
              <a:rPr lang="uk-UA" sz="2000" dirty="0">
                <a:latin typeface="Times New Roman" panose="02020603050405020304" pitchFamily="18" charset="0"/>
                <a:cs typeface="Times New Roman" panose="02020603050405020304" pitchFamily="18" charset="0"/>
              </a:rPr>
              <a:t>Сєвєродонецьк  - зруйнований, але незломлений і нескорений, символ віри в  об</a:t>
            </a:r>
            <a:r>
              <a:rPr lang="en-US"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єднання,  відродження та процвітання.</a:t>
            </a:r>
          </a:p>
          <a:p>
            <a:r>
              <a:rPr lang="uk-UA" sz="2000" dirty="0">
                <a:latin typeface="Times New Roman" panose="02020603050405020304" pitchFamily="18" charset="0"/>
                <a:cs typeface="Times New Roman" panose="02020603050405020304" pitchFamily="18" charset="0"/>
              </a:rPr>
              <a:t>Сєвєродонецьк  - центр хімічної промисловості України, флагман електронної промисловості, місто науковців.</a:t>
            </a:r>
          </a:p>
          <a:p>
            <a:r>
              <a:rPr lang="uk-UA" sz="2000" dirty="0">
                <a:latin typeface="Times New Roman" panose="02020603050405020304" pitchFamily="18" charset="0"/>
                <a:cs typeface="Times New Roman" panose="02020603050405020304" pitchFamily="18" charset="0"/>
              </a:rPr>
              <a:t>Сєвєродонецьк - </a:t>
            </a:r>
            <a:r>
              <a:rPr lang="ru-RU" sz="2000" dirty="0">
                <a:latin typeface="Times New Roman" panose="02020603050405020304" pitchFamily="18" charset="0"/>
                <a:cs typeface="Times New Roman" panose="02020603050405020304" pitchFamily="18" charset="0"/>
              </a:rPr>
              <a:t>центр у </a:t>
            </a:r>
            <a:r>
              <a:rPr lang="ru-RU" sz="2000" dirty="0" err="1">
                <a:latin typeface="Times New Roman" panose="02020603050405020304" pitchFamily="18" charset="0"/>
                <a:cs typeface="Times New Roman" panose="02020603050405020304" pitchFamily="18" charset="0"/>
              </a:rPr>
              <a:t>прийняття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управлінських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рішень</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умовах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спротиву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військової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агресії</a:t>
            </a:r>
            <a:r>
              <a:rPr lang="ru-RU" sz="2000" dirty="0">
                <a:latin typeface="Times New Roman" panose="02020603050405020304" pitchFamily="18" charset="0"/>
                <a:cs typeface="Times New Roman" panose="02020603050405020304" pitchFamily="18" charset="0"/>
              </a:rPr>
              <a:t> РФ. </a:t>
            </a: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b="1" dirty="0">
                <a:latin typeface="Times New Roman" panose="02020603050405020304" pitchFamily="18" charset="0"/>
                <a:cs typeface="Times New Roman" panose="02020603050405020304" pitchFamily="18" charset="0"/>
              </a:rPr>
              <a:t>СЄВЄРОДОНЕЦЬК - УКРАЇНСКЕ СЕРЦЕ ЛУГАНЩИНИ</a:t>
            </a:r>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p:txBody>
      </p:sp>
      <p:pic>
        <p:nvPicPr>
          <p:cNvPr id="2050" name="Picture 2" descr="Фотоальбом на честь міста Сєвєродонецьк">
            <a:extLst>
              <a:ext uri="{FF2B5EF4-FFF2-40B4-BE49-F238E27FC236}">
                <a16:creationId xmlns:a16="http://schemas.microsoft.com/office/drawing/2014/main" id="{EC6348C7-737F-45DA-B323-C415C2E82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299" y="3169328"/>
            <a:ext cx="3123581" cy="1772132"/>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5B8C2BF3-B467-4D11-946C-953BB6538AA1}"/>
              </a:ext>
            </a:extLst>
          </p:cNvPr>
          <p:cNvPicPr>
            <a:picLocks noChangeAspect="1"/>
          </p:cNvPicPr>
          <p:nvPr/>
        </p:nvPicPr>
        <p:blipFill>
          <a:blip r:embed="rId3"/>
          <a:stretch>
            <a:fillRect/>
          </a:stretch>
        </p:blipFill>
        <p:spPr>
          <a:xfrm>
            <a:off x="4486896" y="3169328"/>
            <a:ext cx="3476374" cy="1772132"/>
          </a:xfrm>
          <a:prstGeom prst="rect">
            <a:avLst/>
          </a:prstGeom>
        </p:spPr>
      </p:pic>
      <p:pic>
        <p:nvPicPr>
          <p:cNvPr id="3" name="Рисунок 2">
            <a:extLst>
              <a:ext uri="{FF2B5EF4-FFF2-40B4-BE49-F238E27FC236}">
                <a16:creationId xmlns:a16="http://schemas.microsoft.com/office/drawing/2014/main" id="{FB28C919-6285-41C8-ABCF-09AE058EC23B}"/>
              </a:ext>
            </a:extLst>
          </p:cNvPr>
          <p:cNvPicPr>
            <a:picLocks noChangeAspect="1"/>
          </p:cNvPicPr>
          <p:nvPr/>
        </p:nvPicPr>
        <p:blipFill>
          <a:blip r:embed="rId4"/>
          <a:stretch>
            <a:fillRect/>
          </a:stretch>
        </p:blipFill>
        <p:spPr>
          <a:xfrm>
            <a:off x="8383895" y="3429000"/>
            <a:ext cx="2870909" cy="981075"/>
          </a:xfrm>
          <a:prstGeom prst="rect">
            <a:avLst/>
          </a:prstGeom>
        </p:spPr>
      </p:pic>
    </p:spTree>
    <p:extLst>
      <p:ext uri="{BB962C8B-B14F-4D97-AF65-F5344CB8AC3E}">
        <p14:creationId xmlns:p14="http://schemas.microsoft.com/office/powerpoint/2010/main" val="2953300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BD496759-D8B9-496D-AC20-3068FCEF3D6F}"/>
              </a:ext>
            </a:extLst>
          </p:cNvPr>
          <p:cNvSpPr/>
          <p:nvPr/>
        </p:nvSpPr>
        <p:spPr>
          <a:xfrm>
            <a:off x="198121" y="275209"/>
            <a:ext cx="11517444" cy="2677656"/>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SWOT – </a:t>
            </a:r>
            <a:r>
              <a:rPr lang="uk-UA" sz="2400" b="1" dirty="0">
                <a:latin typeface="Times New Roman" panose="02020603050405020304" pitchFamily="18" charset="0"/>
                <a:cs typeface="Times New Roman" panose="02020603050405020304" pitchFamily="18" charset="0"/>
              </a:rPr>
              <a:t>АНАЛІЗ</a:t>
            </a:r>
          </a:p>
          <a:p>
            <a:pPr algn="ctr"/>
            <a:endParaRPr lang="uk-UA" sz="2400" b="1" dirty="0">
              <a:latin typeface="Times New Roman" panose="02020603050405020304" pitchFamily="18" charset="0"/>
              <a:cs typeface="Times New Roman" panose="02020603050405020304" pitchFamily="18" charset="0"/>
            </a:endParaRPr>
          </a:p>
          <a:p>
            <a:pPr algn="ctr"/>
            <a:endParaRPr lang="uk-UA" sz="2400" b="1" dirty="0">
              <a:latin typeface="Times New Roman" panose="02020603050405020304" pitchFamily="18" charset="0"/>
              <a:cs typeface="Times New Roman" panose="02020603050405020304" pitchFamily="18" charset="0"/>
            </a:endParaRPr>
          </a:p>
          <a:p>
            <a:pPr algn="ctr"/>
            <a:endParaRPr lang="uk-UA" sz="2400" b="1" dirty="0">
              <a:latin typeface="Times New Roman" panose="02020603050405020304" pitchFamily="18" charset="0"/>
              <a:cs typeface="Times New Roman" panose="02020603050405020304" pitchFamily="18" charset="0"/>
            </a:endParaRPr>
          </a:p>
          <a:p>
            <a:endParaRPr lang="uk-UA" sz="2400" b="1"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p:txBody>
      </p:sp>
      <p:graphicFrame>
        <p:nvGraphicFramePr>
          <p:cNvPr id="5" name="Google Shape;413;p43">
            <a:extLst>
              <a:ext uri="{FF2B5EF4-FFF2-40B4-BE49-F238E27FC236}">
                <a16:creationId xmlns:a16="http://schemas.microsoft.com/office/drawing/2014/main" id="{6C0C9568-BBD0-447E-8758-09CAB92E4E24}"/>
              </a:ext>
            </a:extLst>
          </p:cNvPr>
          <p:cNvGraphicFramePr>
            <a:graphicFrameLocks/>
          </p:cNvGraphicFramePr>
          <p:nvPr>
            <p:extLst>
              <p:ext uri="{D42A27DB-BD31-4B8C-83A1-F6EECF244321}">
                <p14:modId xmlns:p14="http://schemas.microsoft.com/office/powerpoint/2010/main" val="3125209091"/>
              </p:ext>
            </p:extLst>
          </p:nvPr>
        </p:nvGraphicFramePr>
        <p:xfrm>
          <a:off x="198121" y="861060"/>
          <a:ext cx="10862126" cy="5318760"/>
        </p:xfrm>
        <a:graphic>
          <a:graphicData uri="http://schemas.openxmlformats.org/drawingml/2006/table">
            <a:tbl>
              <a:tblPr firstRow="1" firstCol="1" bandRow="1">
                <a:noFill/>
              </a:tblPr>
              <a:tblGrid>
                <a:gridCol w="5466178">
                  <a:extLst>
                    <a:ext uri="{9D8B030D-6E8A-4147-A177-3AD203B41FA5}">
                      <a16:colId xmlns:a16="http://schemas.microsoft.com/office/drawing/2014/main" val="20000"/>
                    </a:ext>
                  </a:extLst>
                </a:gridCol>
                <a:gridCol w="5395948">
                  <a:extLst>
                    <a:ext uri="{9D8B030D-6E8A-4147-A177-3AD203B41FA5}">
                      <a16:colId xmlns:a16="http://schemas.microsoft.com/office/drawing/2014/main" val="20001"/>
                    </a:ext>
                  </a:extLst>
                </a:gridCol>
              </a:tblGrid>
              <a:tr h="5318760">
                <a:tc>
                  <a:txBody>
                    <a:bodyPr/>
                    <a:lstStyle/>
                    <a:p>
                      <a:pPr marL="0" marR="0" lvl="0" indent="0" algn="ctr" rtl="0">
                        <a:lnSpc>
                          <a:spcPct val="107000"/>
                        </a:lnSpc>
                        <a:spcBef>
                          <a:spcPts val="0"/>
                        </a:spcBef>
                        <a:spcAft>
                          <a:spcPts val="0"/>
                        </a:spcAft>
                        <a:buNone/>
                      </a:pPr>
                      <a:r>
                        <a:rPr lang="ru-RU" sz="1400" b="1" cap="none" dirty="0">
                          <a:solidFill>
                            <a:schemeClr val="tx1"/>
                          </a:solidFill>
                          <a:latin typeface="Cambria"/>
                          <a:ea typeface="Cambria"/>
                          <a:cs typeface="Cambria"/>
                          <a:sym typeface="Cambria"/>
                        </a:rPr>
                        <a:t>СИЛЬНІ СТОРОНИ</a:t>
                      </a:r>
                    </a:p>
                    <a:p>
                      <a:pPr marL="342900" marR="0" lvl="0" indent="-342900" algn="just" rtl="0">
                        <a:lnSpc>
                          <a:spcPct val="107000"/>
                        </a:lnSpc>
                        <a:spcBef>
                          <a:spcPts val="0"/>
                        </a:spcBef>
                        <a:spcAft>
                          <a:spcPts val="0"/>
                        </a:spcAft>
                        <a:buAutoNum type="arabicPeriod"/>
                      </a:pPr>
                      <a:r>
                        <a:rPr lang="ru-RU" sz="1400" b="1" cap="none" dirty="0" err="1">
                          <a:solidFill>
                            <a:schemeClr val="tx1"/>
                          </a:solidFill>
                          <a:latin typeface="Cambria"/>
                          <a:ea typeface="Cambria"/>
                          <a:cs typeface="Cambria"/>
                          <a:sym typeface="Cambria"/>
                        </a:rPr>
                        <a:t>Діюча</a:t>
                      </a:r>
                      <a:r>
                        <a:rPr lang="ru-RU" sz="1400" b="1" cap="none" dirty="0">
                          <a:solidFill>
                            <a:schemeClr val="tx1"/>
                          </a:solidFill>
                          <a:latin typeface="Cambria"/>
                          <a:ea typeface="Cambria"/>
                          <a:cs typeface="Cambria"/>
                          <a:sym typeface="Cambria"/>
                        </a:rPr>
                        <a:t> на </a:t>
                      </a:r>
                      <a:r>
                        <a:rPr lang="ru-RU" sz="1400" b="1" cap="none" dirty="0" err="1">
                          <a:solidFill>
                            <a:schemeClr val="tx1"/>
                          </a:solidFill>
                          <a:latin typeface="Cambria"/>
                          <a:ea typeface="Cambria"/>
                          <a:cs typeface="Cambria"/>
                          <a:sym typeface="Cambria"/>
                        </a:rPr>
                        <a:t>підконтрольній</a:t>
                      </a:r>
                      <a:r>
                        <a:rPr lang="ru-RU" sz="1400" b="1" cap="none" dirty="0">
                          <a:solidFill>
                            <a:schemeClr val="tx1"/>
                          </a:solidFill>
                          <a:latin typeface="Cambria"/>
                          <a:ea typeface="Cambria"/>
                          <a:cs typeface="Cambria"/>
                          <a:sym typeface="Cambria"/>
                        </a:rPr>
                        <a:t> </a:t>
                      </a:r>
                      <a:r>
                        <a:rPr lang="ru-RU" sz="1400" b="1" cap="none" dirty="0" err="1">
                          <a:solidFill>
                            <a:schemeClr val="tx1"/>
                          </a:solidFill>
                          <a:latin typeface="Cambria"/>
                          <a:ea typeface="Cambria"/>
                          <a:cs typeface="Cambria"/>
                          <a:sym typeface="Cambria"/>
                        </a:rPr>
                        <a:t>Україні</a:t>
                      </a:r>
                      <a:r>
                        <a:rPr lang="ru-RU" sz="1400" b="1" cap="none" dirty="0">
                          <a:solidFill>
                            <a:schemeClr val="tx1"/>
                          </a:solidFill>
                          <a:latin typeface="Cambria"/>
                          <a:ea typeface="Cambria"/>
                          <a:cs typeface="Cambria"/>
                          <a:sym typeface="Cambria"/>
                        </a:rPr>
                        <a:t> </a:t>
                      </a:r>
                      <a:r>
                        <a:rPr lang="ru-RU" sz="1400" b="1" cap="none" dirty="0" err="1">
                          <a:solidFill>
                            <a:schemeClr val="tx1"/>
                          </a:solidFill>
                          <a:latin typeface="Cambria"/>
                          <a:ea typeface="Cambria"/>
                          <a:cs typeface="Cambria"/>
                          <a:sym typeface="Cambria"/>
                        </a:rPr>
                        <a:t>території</a:t>
                      </a:r>
                      <a:r>
                        <a:rPr lang="ru-RU" sz="1400" b="1" cap="none" dirty="0">
                          <a:solidFill>
                            <a:schemeClr val="tx1"/>
                          </a:solidFill>
                          <a:latin typeface="Cambria"/>
                          <a:ea typeface="Cambria"/>
                          <a:cs typeface="Cambria"/>
                          <a:sym typeface="Cambria"/>
                        </a:rPr>
                        <a:t> </a:t>
                      </a:r>
                      <a:r>
                        <a:rPr lang="ru-RU" sz="1400" b="1" cap="none" dirty="0" err="1">
                          <a:solidFill>
                            <a:schemeClr val="tx1"/>
                          </a:solidFill>
                          <a:latin typeface="Cambria"/>
                          <a:ea typeface="Cambria"/>
                          <a:cs typeface="Cambria"/>
                          <a:sym typeface="Cambria"/>
                        </a:rPr>
                        <a:t>місцева</a:t>
                      </a:r>
                      <a:r>
                        <a:rPr lang="ru-RU" sz="1400" b="1" cap="none" dirty="0">
                          <a:solidFill>
                            <a:schemeClr val="tx1"/>
                          </a:solidFill>
                          <a:latin typeface="Cambria"/>
                          <a:ea typeface="Cambria"/>
                          <a:cs typeface="Cambria"/>
                          <a:sym typeface="Cambria"/>
                        </a:rPr>
                        <a:t> </a:t>
                      </a:r>
                      <a:r>
                        <a:rPr lang="ru-RU" sz="1400" b="1" cap="none" dirty="0" err="1">
                          <a:solidFill>
                            <a:schemeClr val="tx1"/>
                          </a:solidFill>
                          <a:latin typeface="Cambria"/>
                          <a:ea typeface="Cambria"/>
                          <a:cs typeface="Cambria"/>
                          <a:sym typeface="Cambria"/>
                        </a:rPr>
                        <a:t>влада</a:t>
                      </a:r>
                      <a:r>
                        <a:rPr lang="ru-RU" sz="1400" b="1" cap="none" dirty="0">
                          <a:solidFill>
                            <a:schemeClr val="tx1"/>
                          </a:solidFill>
                          <a:latin typeface="Cambria"/>
                          <a:ea typeface="Cambria"/>
                          <a:cs typeface="Cambria"/>
                          <a:sym typeface="Cambria"/>
                        </a:rPr>
                        <a:t> з </a:t>
                      </a:r>
                      <a:r>
                        <a:rPr lang="ru-RU" sz="1400" b="1" cap="none" dirty="0" err="1">
                          <a:solidFill>
                            <a:schemeClr val="tx1"/>
                          </a:solidFill>
                          <a:latin typeface="Cambria"/>
                          <a:ea typeface="Cambria"/>
                          <a:cs typeface="Cambria"/>
                          <a:sym typeface="Cambria"/>
                        </a:rPr>
                        <a:t>наявними</a:t>
                      </a:r>
                      <a:r>
                        <a:rPr lang="ru-RU" sz="1400" b="1" cap="none" dirty="0">
                          <a:solidFill>
                            <a:schemeClr val="tx1"/>
                          </a:solidFill>
                          <a:latin typeface="Cambria"/>
                          <a:ea typeface="Cambria"/>
                          <a:cs typeface="Cambria"/>
                          <a:sym typeface="Cambria"/>
                        </a:rPr>
                        <a:t> </a:t>
                      </a:r>
                      <a:r>
                        <a:rPr lang="ru-RU" sz="1400" b="1" cap="none" dirty="0" err="1">
                          <a:solidFill>
                            <a:schemeClr val="tx1"/>
                          </a:solidFill>
                          <a:latin typeface="Cambria"/>
                          <a:ea typeface="Cambria"/>
                          <a:cs typeface="Cambria"/>
                          <a:sym typeface="Cambria"/>
                        </a:rPr>
                        <a:t>працюючими</a:t>
                      </a:r>
                      <a:r>
                        <a:rPr lang="ru-RU" sz="1400" b="1" cap="none" dirty="0">
                          <a:solidFill>
                            <a:schemeClr val="tx1"/>
                          </a:solidFill>
                          <a:latin typeface="Cambria"/>
                          <a:ea typeface="Cambria"/>
                          <a:cs typeface="Cambria"/>
                          <a:sym typeface="Cambria"/>
                        </a:rPr>
                        <a:t> </a:t>
                      </a:r>
                      <a:r>
                        <a:rPr lang="ru-RU" sz="1400" b="1" cap="none" dirty="0" err="1">
                          <a:solidFill>
                            <a:schemeClr val="tx1"/>
                          </a:solidFill>
                          <a:latin typeface="Cambria"/>
                          <a:ea typeface="Cambria"/>
                          <a:cs typeface="Cambria"/>
                          <a:sym typeface="Cambria"/>
                        </a:rPr>
                        <a:t>структурними</a:t>
                      </a:r>
                      <a:r>
                        <a:rPr lang="ru-RU" sz="1400" b="1" cap="none" dirty="0">
                          <a:solidFill>
                            <a:schemeClr val="tx1"/>
                          </a:solidFill>
                          <a:latin typeface="Cambria"/>
                          <a:ea typeface="Cambria"/>
                          <a:cs typeface="Cambria"/>
                          <a:sym typeface="Cambria"/>
                        </a:rPr>
                        <a:t> </a:t>
                      </a:r>
                      <a:r>
                        <a:rPr lang="ru-RU" sz="1400" b="1" cap="none" dirty="0" err="1">
                          <a:solidFill>
                            <a:schemeClr val="tx1"/>
                          </a:solidFill>
                          <a:latin typeface="Cambria"/>
                          <a:ea typeface="Cambria"/>
                          <a:cs typeface="Cambria"/>
                          <a:sym typeface="Cambria"/>
                        </a:rPr>
                        <a:t>підрозділами</a:t>
                      </a:r>
                      <a:r>
                        <a:rPr lang="ru-RU" sz="1400" b="1" cap="none" dirty="0">
                          <a:solidFill>
                            <a:schemeClr val="tx1"/>
                          </a:solidFill>
                          <a:latin typeface="Cambria"/>
                          <a:ea typeface="Cambria"/>
                          <a:cs typeface="Cambria"/>
                          <a:sym typeface="Cambria"/>
                        </a:rPr>
                        <a:t>.</a:t>
                      </a:r>
                    </a:p>
                    <a:p>
                      <a:pPr marL="342900" marR="0" lvl="0" indent="-342900" algn="just" defTabSz="914400" rtl="0" eaLnBrk="1" fontAlgn="auto" latinLnBrk="0" hangingPunct="1">
                        <a:lnSpc>
                          <a:spcPct val="107000"/>
                        </a:lnSpc>
                        <a:spcBef>
                          <a:spcPts val="0"/>
                        </a:spcBef>
                        <a:spcAft>
                          <a:spcPts val="0"/>
                        </a:spcAft>
                        <a:buClrTx/>
                        <a:buSzTx/>
                        <a:buFontTx/>
                        <a:buAutoNum type="arabicPeriod"/>
                        <a:tabLst/>
                        <a:defRPr/>
                      </a:pPr>
                      <a:r>
                        <a:rPr lang="uk-UA" sz="1400" b="1" kern="1200" dirty="0">
                          <a:solidFill>
                            <a:schemeClr val="tx1"/>
                          </a:solidFill>
                          <a:effectLst/>
                          <a:latin typeface="Times New Roman" panose="02020603050405020304" pitchFamily="18" charset="0"/>
                          <a:ea typeface="+mn-ea"/>
                          <a:cs typeface="Times New Roman" panose="02020603050405020304" pitchFamily="18" charset="0"/>
                        </a:rPr>
                        <a:t>Наявність осередків для об</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єднання мешканців громади (хаби, гуманітарні штаби.</a:t>
                      </a:r>
                      <a:endParaRPr lang="ru-RU" sz="1400" b="1"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Tx/>
                        <a:buAutoNum type="arabicPeriod"/>
                        <a:tabLst/>
                        <a:defRPr/>
                      </a:pPr>
                      <a:r>
                        <a:rPr lang="uk-UA" sz="1400" b="1" kern="1200" dirty="0" err="1">
                          <a:solidFill>
                            <a:schemeClr val="tx1"/>
                          </a:solidFill>
                          <a:effectLst/>
                          <a:latin typeface="Times New Roman" panose="02020603050405020304" pitchFamily="18" charset="0"/>
                          <a:ea typeface="+mn-ea"/>
                          <a:cs typeface="Times New Roman" panose="02020603050405020304" pitchFamily="18" charset="0"/>
                        </a:rPr>
                        <a:t>Релокація</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 комунальних підприємств закладів охорони </a:t>
                      </a:r>
                      <a:r>
                        <a:rPr lang="uk-UA" sz="1400" b="1" kern="1200" dirty="0" err="1">
                          <a:solidFill>
                            <a:schemeClr val="tx1"/>
                          </a:solidFill>
                          <a:effectLst/>
                          <a:latin typeface="Times New Roman" panose="02020603050405020304" pitchFamily="18" charset="0"/>
                          <a:ea typeface="+mn-ea"/>
                          <a:cs typeface="Times New Roman" panose="02020603050405020304" pitchFamily="18" charset="0"/>
                        </a:rPr>
                        <a:t>здоров</a:t>
                      </a:r>
                      <a:r>
                        <a:rPr lang="en-US" sz="1400" b="1" kern="1200" dirty="0">
                          <a:solidFill>
                            <a:schemeClr val="tx1"/>
                          </a:solidFill>
                          <a:effectLst/>
                          <a:latin typeface="Times New Roman" panose="02020603050405020304" pitchFamily="18" charset="0"/>
                          <a:ea typeface="+mn-ea"/>
                          <a:cs typeface="Times New Roman" panose="02020603050405020304" pitchFamily="18" charset="0"/>
                        </a:rPr>
                        <a:t>’</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я з</a:t>
                      </a:r>
                      <a:r>
                        <a:rPr lang="en-US"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наявними висококваліфікованими кадрами, які надають медичні та реабілітаційні послуги в модернізованих та оснащених сучасним обладнанням медичних закладах.</a:t>
                      </a:r>
                      <a:endParaRPr lang="ru-RU" sz="1400" b="1" dirty="0">
                        <a:effectLst/>
                        <a:latin typeface="Times New Roman" panose="02020603050405020304" pitchFamily="18" charset="0"/>
                        <a:cs typeface="Times New Roman" panose="02020603050405020304" pitchFamily="18" charset="0"/>
                      </a:endParaRPr>
                    </a:p>
                    <a:p>
                      <a:pPr marL="342900" marR="0" lvl="0" indent="-342900" algn="l" rtl="0">
                        <a:lnSpc>
                          <a:spcPct val="107000"/>
                        </a:lnSpc>
                        <a:spcBef>
                          <a:spcPts val="0"/>
                        </a:spcBef>
                        <a:spcAft>
                          <a:spcPts val="0"/>
                        </a:spcAft>
                        <a:buAutoNum type="arabicPeriod"/>
                      </a:pPr>
                      <a:r>
                        <a:rPr lang="uk-UA" sz="1400" b="1" kern="1200" dirty="0" err="1">
                          <a:solidFill>
                            <a:schemeClr val="tx1"/>
                          </a:solidFill>
                          <a:effectLst/>
                          <a:latin typeface="Times New Roman" panose="02020603050405020304" pitchFamily="18" charset="0"/>
                          <a:ea typeface="+mn-ea"/>
                          <a:cs typeface="Times New Roman" panose="02020603050405020304" pitchFamily="18" charset="0"/>
                        </a:rPr>
                        <a:t>Релокація</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 закладів освіти   з</a:t>
                      </a:r>
                      <a:r>
                        <a:rPr lang="en-US"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наявними висококваліфікованими кадрами.</a:t>
                      </a:r>
                    </a:p>
                    <a:p>
                      <a:pPr marL="342900" marR="0" lvl="0" indent="-342900" algn="l" rtl="0">
                        <a:lnSpc>
                          <a:spcPct val="107000"/>
                        </a:lnSpc>
                        <a:spcBef>
                          <a:spcPts val="0"/>
                        </a:spcBef>
                        <a:spcAft>
                          <a:spcPts val="0"/>
                        </a:spcAft>
                        <a:buAutoNum type="arabicPeriod"/>
                      </a:pPr>
                      <a:r>
                        <a:rPr lang="uk-UA" sz="1400" b="1" kern="1200" cap="none" dirty="0" err="1">
                          <a:solidFill>
                            <a:schemeClr val="tx1"/>
                          </a:solidFill>
                          <a:effectLst/>
                          <a:latin typeface="Times New Roman" panose="02020603050405020304" pitchFamily="18" charset="0"/>
                          <a:ea typeface="+mn-ea"/>
                          <a:cs typeface="Times New Roman" panose="02020603050405020304" pitchFamily="18" charset="0"/>
                          <a:sym typeface="Cambria"/>
                        </a:rPr>
                        <a:t>Релокація</a:t>
                      </a:r>
                      <a:r>
                        <a:rPr lang="uk-UA" sz="1400" b="1" kern="1200" cap="none" dirty="0">
                          <a:solidFill>
                            <a:schemeClr val="tx1"/>
                          </a:solidFill>
                          <a:effectLst/>
                          <a:latin typeface="Times New Roman" panose="02020603050405020304" pitchFamily="18" charset="0"/>
                          <a:ea typeface="+mn-ea"/>
                          <a:cs typeface="Times New Roman" panose="02020603050405020304" pitchFamily="18" charset="0"/>
                          <a:sym typeface="Cambria"/>
                        </a:rPr>
                        <a:t> та подальше здійснення діяльності закладів вищої, </a:t>
                      </a:r>
                      <a:r>
                        <a:rPr lang="ru-RU" sz="1400" b="1" dirty="0" err="1">
                          <a:latin typeface="Times New Roman" panose="02020603050405020304" pitchFamily="18" charset="0"/>
                          <a:cs typeface="Times New Roman" panose="02020603050405020304" pitchFamily="18" charset="0"/>
                        </a:rPr>
                        <a:t>фахової</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передвищої</a:t>
                      </a:r>
                      <a:r>
                        <a:rPr lang="ru-RU" sz="1400" b="1" dirty="0">
                          <a:latin typeface="Times New Roman" panose="02020603050405020304" pitchFamily="18" charset="0"/>
                          <a:cs typeface="Times New Roman" panose="02020603050405020304" pitchFamily="18" charset="0"/>
                        </a:rPr>
                        <a:t> та </a:t>
                      </a:r>
                      <a:r>
                        <a:rPr lang="ru-RU" sz="1400" b="1" dirty="0" err="1">
                          <a:latin typeface="Times New Roman" panose="02020603050405020304" pitchFamily="18" charset="0"/>
                          <a:cs typeface="Times New Roman" panose="02020603050405020304" pitchFamily="18" charset="0"/>
                        </a:rPr>
                        <a:t>професійно-технічної</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освіти</a:t>
                      </a:r>
                      <a:r>
                        <a:rPr lang="ru-RU" sz="1400" b="1" dirty="0">
                          <a:latin typeface="Times New Roman" panose="02020603050405020304" pitchFamily="18" charset="0"/>
                          <a:cs typeface="Times New Roman" panose="02020603050405020304" pitchFamily="18" charset="0"/>
                        </a:rPr>
                        <a:t>.</a:t>
                      </a:r>
                    </a:p>
                    <a:p>
                      <a:pPr marL="342900" marR="0" lvl="0" indent="-342900" algn="l" rtl="0">
                        <a:lnSpc>
                          <a:spcPct val="107000"/>
                        </a:lnSpc>
                        <a:spcBef>
                          <a:spcPts val="0"/>
                        </a:spcBef>
                        <a:spcAft>
                          <a:spcPts val="0"/>
                        </a:spcAft>
                        <a:buAutoNum type="arabicPeriod"/>
                      </a:pP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Наявність</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діючих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цільових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програм</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342900" marR="0" lvl="0" indent="-342900" algn="l" rtl="0">
                        <a:lnSpc>
                          <a:spcPct val="107000"/>
                        </a:lnSpc>
                        <a:spcBef>
                          <a:spcPts val="0"/>
                        </a:spcBef>
                        <a:spcAft>
                          <a:spcPts val="0"/>
                        </a:spcAft>
                        <a:buAutoNum type="arabicPeriod"/>
                      </a:pP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Наявність</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проєкту</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Програми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комплексного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відновлення</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території</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Сєвєродонецької</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територіальної</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громади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342900" marR="0" lvl="0" indent="-342900" algn="l" defTabSz="914400" rtl="0" eaLnBrk="1" fontAlgn="auto" latinLnBrk="0" hangingPunct="1">
                        <a:lnSpc>
                          <a:spcPct val="107000"/>
                        </a:lnSpc>
                        <a:spcBef>
                          <a:spcPts val="0"/>
                        </a:spcBef>
                        <a:spcAft>
                          <a:spcPts val="0"/>
                        </a:spcAft>
                        <a:buClrTx/>
                        <a:buSzTx/>
                        <a:buFontTx/>
                        <a:buAutoNum type="arabicPeriod"/>
                        <a:tabLst/>
                        <a:defRPr/>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uk-UA" sz="1400" b="1" kern="1200" dirty="0" err="1">
                          <a:solidFill>
                            <a:schemeClr val="tx1"/>
                          </a:solidFill>
                          <a:effectLst/>
                          <a:latin typeface="Times New Roman" panose="02020603050405020304" pitchFamily="18" charset="0"/>
                          <a:ea typeface="+mn-ea"/>
                          <a:cs typeface="Times New Roman" panose="02020603050405020304" pitchFamily="18" charset="0"/>
                        </a:rPr>
                        <a:t>Релокація</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 бізнесу, який працевлаштовує мешканців та сприяє розвитку економіки.</a:t>
                      </a:r>
                      <a:endParaRPr lang="ru-RU" sz="1400" b="1" dirty="0">
                        <a:effectLst/>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Tx/>
                        <a:buAutoNum type="arabicPeriod"/>
                        <a:tabLst/>
                        <a:defRPr/>
                      </a:pPr>
                      <a:r>
                        <a:rPr lang="uk-UA" sz="1400" b="1" kern="1200" dirty="0">
                          <a:solidFill>
                            <a:schemeClr val="tx1"/>
                          </a:solidFill>
                          <a:effectLst/>
                          <a:latin typeface="Times New Roman" panose="02020603050405020304" pitchFamily="18" charset="0"/>
                          <a:ea typeface="+mn-ea"/>
                          <a:cs typeface="Times New Roman" panose="02020603050405020304" pitchFamily="18" charset="0"/>
                        </a:rPr>
                        <a:t>Наявність укладених меморандумів про співробітництво з міжнародними інвесторами для відновлення громади після її </a:t>
                      </a:r>
                      <a:r>
                        <a:rPr lang="uk-UA" sz="1400" b="1" kern="1200" dirty="0" err="1">
                          <a:solidFill>
                            <a:schemeClr val="tx1"/>
                          </a:solidFill>
                          <a:effectLst/>
                          <a:latin typeface="Times New Roman" panose="02020603050405020304" pitchFamily="18" charset="0"/>
                          <a:ea typeface="+mn-ea"/>
                          <a:cs typeface="Times New Roman" panose="02020603050405020304" pitchFamily="18" charset="0"/>
                        </a:rPr>
                        <a:t>деокупації</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a:t>
                      </a:r>
                      <a:endParaRPr lang="ru-RU" sz="1400" b="1" dirty="0">
                        <a:effectLst/>
                        <a:latin typeface="Times New Roman" panose="02020603050405020304" pitchFamily="18" charset="0"/>
                        <a:cs typeface="Times New Roman" panose="02020603050405020304" pitchFamily="18" charset="0"/>
                      </a:endParaRPr>
                    </a:p>
                    <a:p>
                      <a:pPr marL="342900" marR="0" lvl="0" indent="-342900" algn="l" rtl="0">
                        <a:lnSpc>
                          <a:spcPct val="107000"/>
                        </a:lnSpc>
                        <a:spcBef>
                          <a:spcPts val="0"/>
                        </a:spcBef>
                        <a:spcAft>
                          <a:spcPts val="0"/>
                        </a:spcAft>
                        <a:buAutoNum type="arabicPeriod"/>
                      </a:pPr>
                      <a:r>
                        <a:rPr lang="uk-UA" sz="1400" b="1" dirty="0">
                          <a:latin typeface="Times New Roman" pitchFamily="18" charset="0"/>
                          <a:cs typeface="Times New Roman" pitchFamily="18" charset="0"/>
                        </a:rPr>
                        <a:t>Наявність концепції </a:t>
                      </a:r>
                      <a:r>
                        <a:rPr lang="uk-UA" sz="1400" b="1" dirty="0" err="1">
                          <a:latin typeface="Times New Roman" pitchFamily="18" charset="0"/>
                          <a:cs typeface="Times New Roman" pitchFamily="18" charset="0"/>
                        </a:rPr>
                        <a:t>проєкту</a:t>
                      </a:r>
                      <a:r>
                        <a:rPr lang="uk-UA" sz="1400" b="1" dirty="0">
                          <a:latin typeface="Times New Roman" pitchFamily="18" charset="0"/>
                          <a:cs typeface="Times New Roman" pitchFamily="18" charset="0"/>
                        </a:rPr>
                        <a:t> «Квартал відродження» для будівництва житла для мешканців Сєвєродонецької громади.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endParaRPr lang="ru-RU" sz="1200" cap="none" dirty="0">
                        <a:solidFill>
                          <a:srgbClr val="032058"/>
                        </a:solidFill>
                        <a:highlight>
                          <a:srgbClr val="FFFF00"/>
                        </a:highlight>
                        <a:latin typeface="Cambria"/>
                        <a:ea typeface="Cambria"/>
                        <a:cs typeface="Cambria"/>
                        <a:sym typeface="Cambria"/>
                      </a:endParaRPr>
                    </a:p>
                  </a:txBody>
                  <a:tcPr marL="14963" marR="14963" marT="0" marB="0">
                    <a:solidFill>
                      <a:srgbClr val="85CFE1"/>
                    </a:solidFill>
                  </a:tcPr>
                </a:tc>
                <a:tc>
                  <a:txBody>
                    <a:bodyPr/>
                    <a:lstStyle/>
                    <a:p>
                      <a:pPr marL="0" marR="0" lvl="0" indent="0" algn="ctr" rtl="0">
                        <a:lnSpc>
                          <a:spcPct val="107000"/>
                        </a:lnSpc>
                        <a:spcBef>
                          <a:spcPts val="0"/>
                        </a:spcBef>
                        <a:spcAft>
                          <a:spcPts val="0"/>
                        </a:spcAft>
                        <a:buNone/>
                      </a:pPr>
                      <a:r>
                        <a:rPr lang="ru-RU" sz="1400" b="1" cap="none" dirty="0">
                          <a:solidFill>
                            <a:schemeClr val="tx1"/>
                          </a:solidFill>
                          <a:latin typeface="Cambria"/>
                          <a:ea typeface="Cambria"/>
                          <a:cs typeface="Cambria"/>
                          <a:sym typeface="Cambria"/>
                        </a:rPr>
                        <a:t>СЛАБКІ СТОРОНИ</a:t>
                      </a:r>
                    </a:p>
                    <a:p>
                      <a:pPr marL="228600" marR="0" lvl="0" indent="-228600" algn="just" rtl="0">
                        <a:lnSpc>
                          <a:spcPct val="107000"/>
                        </a:lnSpc>
                        <a:spcBef>
                          <a:spcPts val="0"/>
                        </a:spcBef>
                        <a:spcAft>
                          <a:spcPts val="0"/>
                        </a:spcAft>
                        <a:buFont typeface="+mj-lt"/>
                        <a:buAutoNum type="arabicPeriod"/>
                      </a:pPr>
                      <a:endParaRPr sz="1200" b="0" cap="none" dirty="0">
                        <a:solidFill>
                          <a:srgbClr val="032058"/>
                        </a:solidFill>
                        <a:highlight>
                          <a:srgbClr val="FFFF00"/>
                        </a:highlight>
                        <a:latin typeface="Cambria"/>
                        <a:ea typeface="Cambria"/>
                        <a:cs typeface="Cambria"/>
                        <a:sym typeface="Cambria"/>
                      </a:endParaRP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 Тимчасова окупація території громади.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2. Відсутність житла для мешканців громади.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3. Находження мешканців громади в різних громадах країни.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4. Перереєстрація </a:t>
                      </a:r>
                      <a:r>
                        <a:rPr lang="uk-UA" sz="1400" b="1" cap="none" dirty="0" err="1">
                          <a:solidFill>
                            <a:srgbClr val="0C0C0C"/>
                          </a:solidFill>
                          <a:latin typeface="Times New Roman" panose="02020603050405020304" pitchFamily="18" charset="0"/>
                          <a:ea typeface="Cambria"/>
                          <a:cs typeface="Times New Roman" panose="02020603050405020304" pitchFamily="18" charset="0"/>
                          <a:sym typeface="Cambria"/>
                        </a:rPr>
                        <a:t>релокованого</a:t>
                      </a: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бізнесу у приймаючих громадах.</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5. Складне соціально-економічне становище мешканців громади.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6. Затягування бойових дій, через що мешканці громади втрачають віру у повернення на територію громади; інтеграція в інші громади.</a:t>
                      </a:r>
                      <a:endParaRPr sz="1400" b="1" cap="none" dirty="0">
                        <a:solidFill>
                          <a:srgbClr val="0C0C0C"/>
                        </a:solidFill>
                        <a:latin typeface="Times New Roman" panose="02020603050405020304" pitchFamily="18" charset="0"/>
                        <a:ea typeface="Cambria"/>
                        <a:cs typeface="Times New Roman" panose="02020603050405020304" pitchFamily="18" charset="0"/>
                        <a:sym typeface="Cambria"/>
                      </a:endParaRPr>
                    </a:p>
                  </a:txBody>
                  <a:tcPr marL="14963" marR="14963" marT="0" marB="0">
                    <a:solidFill>
                      <a:srgbClr val="F1B09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40011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BD496759-D8B9-496D-AC20-3068FCEF3D6F}"/>
              </a:ext>
            </a:extLst>
          </p:cNvPr>
          <p:cNvSpPr/>
          <p:nvPr/>
        </p:nvSpPr>
        <p:spPr>
          <a:xfrm>
            <a:off x="198121" y="275209"/>
            <a:ext cx="11517444" cy="707886"/>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SWOT – </a:t>
            </a:r>
            <a:r>
              <a:rPr lang="uk-UA" sz="2400" b="1" dirty="0">
                <a:latin typeface="Times New Roman" panose="02020603050405020304" pitchFamily="18" charset="0"/>
                <a:cs typeface="Times New Roman" panose="02020603050405020304" pitchFamily="18" charset="0"/>
              </a:rPr>
              <a:t>АНАЛІЗ</a:t>
            </a:r>
          </a:p>
          <a:p>
            <a:r>
              <a:rPr lang="ru-RU" sz="1600" dirty="0">
                <a:latin typeface="Times New Roman" panose="02020603050405020304" pitchFamily="18" charset="0"/>
                <a:cs typeface="Times New Roman" panose="02020603050405020304" pitchFamily="18" charset="0"/>
              </a:rPr>
              <a:t>  </a:t>
            </a:r>
          </a:p>
        </p:txBody>
      </p:sp>
      <p:graphicFrame>
        <p:nvGraphicFramePr>
          <p:cNvPr id="5" name="Google Shape;413;p43">
            <a:extLst>
              <a:ext uri="{FF2B5EF4-FFF2-40B4-BE49-F238E27FC236}">
                <a16:creationId xmlns:a16="http://schemas.microsoft.com/office/drawing/2014/main" id="{6C0C9568-BBD0-447E-8758-09CAB92E4E24}"/>
              </a:ext>
            </a:extLst>
          </p:cNvPr>
          <p:cNvGraphicFramePr>
            <a:graphicFrameLocks/>
          </p:cNvGraphicFramePr>
          <p:nvPr>
            <p:extLst>
              <p:ext uri="{D42A27DB-BD31-4B8C-83A1-F6EECF244321}">
                <p14:modId xmlns:p14="http://schemas.microsoft.com/office/powerpoint/2010/main" val="2393752666"/>
              </p:ext>
            </p:extLst>
          </p:nvPr>
        </p:nvGraphicFramePr>
        <p:xfrm>
          <a:off x="271963" y="850045"/>
          <a:ext cx="11517444" cy="5732746"/>
        </p:xfrm>
        <a:graphic>
          <a:graphicData uri="http://schemas.openxmlformats.org/drawingml/2006/table">
            <a:tbl>
              <a:tblPr firstRow="1" firstCol="1" bandRow="1">
                <a:noFill/>
              </a:tblPr>
              <a:tblGrid>
                <a:gridCol w="5880273">
                  <a:extLst>
                    <a:ext uri="{9D8B030D-6E8A-4147-A177-3AD203B41FA5}">
                      <a16:colId xmlns:a16="http://schemas.microsoft.com/office/drawing/2014/main" val="20000"/>
                    </a:ext>
                  </a:extLst>
                </a:gridCol>
                <a:gridCol w="5637171">
                  <a:extLst>
                    <a:ext uri="{9D8B030D-6E8A-4147-A177-3AD203B41FA5}">
                      <a16:colId xmlns:a16="http://schemas.microsoft.com/office/drawing/2014/main" val="20001"/>
                    </a:ext>
                  </a:extLst>
                </a:gridCol>
              </a:tblGrid>
              <a:tr h="5732746">
                <a:tc>
                  <a:txBody>
                    <a:bodyPr/>
                    <a:lstStyle/>
                    <a:p>
                      <a:pPr marL="0" marR="0" lvl="0" indent="0" algn="l" rtl="0">
                        <a:lnSpc>
                          <a:spcPct val="107000"/>
                        </a:lnSpc>
                        <a:spcBef>
                          <a:spcPts val="0"/>
                        </a:spcBef>
                        <a:spcAft>
                          <a:spcPts val="0"/>
                        </a:spcAft>
                        <a:buNone/>
                      </a:pPr>
                      <a:endPar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ru-RU" sz="1400" b="1" cap="none" dirty="0">
                          <a:solidFill>
                            <a:schemeClr val="tx1"/>
                          </a:solidFill>
                          <a:latin typeface="Cambria"/>
                          <a:ea typeface="Cambria"/>
                          <a:cs typeface="Cambria"/>
                          <a:sym typeface="Cambria"/>
                        </a:rPr>
                        <a:t>МОЖЛИВОСТІ</a:t>
                      </a:r>
                    </a:p>
                    <a:p>
                      <a:pPr marL="0" marR="0" lvl="0" indent="0" algn="l" rtl="0">
                        <a:lnSpc>
                          <a:spcPct val="107000"/>
                        </a:lnSpc>
                        <a:spcBef>
                          <a:spcPts val="0"/>
                        </a:spcBef>
                        <a:spcAft>
                          <a:spcPts val="0"/>
                        </a:spcAft>
                        <a:buNone/>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1.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Залучення</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коштів</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від</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потенційних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інвесторів</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на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післявоєнну</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відбудову</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громади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шляхом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участі</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в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міжнародних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та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націонпльних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проєктах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грантах.</a:t>
                      </a:r>
                    </a:p>
                    <a:p>
                      <a:pPr marL="0" marR="0" lvl="0" indent="0" algn="l" rtl="0">
                        <a:lnSpc>
                          <a:spcPct val="107000"/>
                        </a:lnSpc>
                        <a:spcBef>
                          <a:spcPts val="0"/>
                        </a:spcBef>
                        <a:spcAft>
                          <a:spcPts val="0"/>
                        </a:spcAft>
                        <a:buNone/>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2.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Наявність</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укладених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угод</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та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меморандумів</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з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партенами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0" marR="0" lvl="0" indent="0" algn="l" rtl="0">
                        <a:lnSpc>
                          <a:spcPct val="107000"/>
                        </a:lnSpc>
                        <a:spcBef>
                          <a:spcPts val="0"/>
                        </a:spcBef>
                        <a:spcAft>
                          <a:spcPts val="0"/>
                        </a:spcAft>
                        <a:buNone/>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3.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Наявність</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партнерств з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містами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 побратимами та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муніципалітетами</a:t>
                      </a:r>
                      <a:endPar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endParaRPr>
                    </a:p>
                    <a:p>
                      <a:pPr marL="0" marR="0" lvl="0" indent="0" algn="l" rtl="0">
                        <a:lnSpc>
                          <a:spcPct val="107000"/>
                        </a:lnSpc>
                        <a:spcBef>
                          <a:spcPts val="0"/>
                        </a:spcBef>
                        <a:spcAft>
                          <a:spcPts val="0"/>
                        </a:spcAft>
                        <a:buNone/>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4.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Мілітаризація</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країни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та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переорієнтація</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економіки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0" marR="0" lvl="0" indent="0" algn="l" rtl="0">
                        <a:lnSpc>
                          <a:spcPct val="107000"/>
                        </a:lnSpc>
                        <a:spcBef>
                          <a:spcPts val="0"/>
                        </a:spcBef>
                        <a:spcAft>
                          <a:spcPts val="0"/>
                        </a:spcAft>
                        <a:buNone/>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5.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Відкриті</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можливості</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по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формуванню</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нової</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системи</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партнерства з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іншими</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регіонами</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України</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країнами</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ЄС та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Азії</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kern="1200" cap="none" dirty="0">
                          <a:solidFill>
                            <a:schemeClr val="tx1"/>
                          </a:solidFill>
                          <a:effectLst/>
                          <a:latin typeface="Times New Roman" panose="02020603050405020304" pitchFamily="18" charset="0"/>
                          <a:ea typeface="+mn-ea"/>
                          <a:cs typeface="Times New Roman" panose="02020603050405020304" pitchFamily="18" charset="0"/>
                          <a:sym typeface="Cambria"/>
                        </a:rPr>
                        <a:t> 6.</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Впровадження</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світового</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досвіду</a:t>
                      </a:r>
                      <a:r>
                        <a:rPr lang="ru-RU" sz="1400" b="1" dirty="0">
                          <a:latin typeface="Times New Roman" panose="02020603050405020304" pitchFamily="18" charset="0"/>
                          <a:cs typeface="Times New Roman" panose="02020603050405020304" pitchFamily="18" charset="0"/>
                        </a:rPr>
                        <a:t> у </a:t>
                      </a:r>
                      <a:r>
                        <a:rPr lang="ru-RU" sz="1400" b="1" dirty="0" err="1">
                          <a:latin typeface="Times New Roman" panose="02020603050405020304" pitchFamily="18" charset="0"/>
                          <a:cs typeface="Times New Roman" panose="02020603050405020304" pitchFamily="18" charset="0"/>
                        </a:rPr>
                        <a:t>процеси</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відновлення</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громади</a:t>
                      </a:r>
                      <a:r>
                        <a:rPr lang="ru-RU" sz="1400" b="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dirty="0">
                          <a:latin typeface="Times New Roman" panose="02020603050405020304" pitchFamily="18" charset="0"/>
                          <a:cs typeface="Times New Roman" panose="02020603050405020304" pitchFamily="18" charset="0"/>
                        </a:rPr>
                        <a:t> 7. Участь у </a:t>
                      </a:r>
                      <a:r>
                        <a:rPr lang="ru-RU" sz="1400" b="1" dirty="0" err="1">
                          <a:latin typeface="Times New Roman" panose="02020603050405020304" pitchFamily="18" charset="0"/>
                          <a:cs typeface="Times New Roman" panose="02020603050405020304" pitchFamily="18" charset="0"/>
                        </a:rPr>
                        <a:t>міжнародних</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національних</a:t>
                      </a:r>
                      <a:r>
                        <a:rPr lang="ru-RU" sz="1400" b="1" dirty="0">
                          <a:latin typeface="Times New Roman" panose="02020603050405020304" pitchFamily="18" charset="0"/>
                          <a:cs typeface="Times New Roman" panose="02020603050405020304" pitchFamily="18" charset="0"/>
                        </a:rPr>
                        <a:t> заходах для </a:t>
                      </a:r>
                      <a:r>
                        <a:rPr lang="ru-RU" sz="1400" b="1" dirty="0" err="1">
                          <a:latin typeface="Times New Roman" panose="02020603050405020304" pitchFamily="18" charset="0"/>
                          <a:cs typeface="Times New Roman" panose="02020603050405020304" pitchFamily="18" charset="0"/>
                        </a:rPr>
                        <a:t>залучення</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інвестицій</a:t>
                      </a:r>
                      <a:r>
                        <a:rPr lang="ru-RU" sz="1400" b="1" dirty="0">
                          <a:latin typeface="Times New Roman" panose="02020603050405020304" pitchFamily="18" charset="0"/>
                          <a:cs typeface="Times New Roman" panose="02020603050405020304" pitchFamily="18" charset="0"/>
                        </a:rPr>
                        <a:t> та </a:t>
                      </a:r>
                      <a:r>
                        <a:rPr lang="ru-RU" sz="1400" b="1" dirty="0" err="1">
                          <a:latin typeface="Times New Roman" panose="02020603050405020304" pitchFamily="18" charset="0"/>
                          <a:cs typeface="Times New Roman" panose="02020603050405020304" pitchFamily="18" charset="0"/>
                        </a:rPr>
                        <a:t>досвіду</a:t>
                      </a:r>
                      <a:r>
                        <a:rPr lang="ru-RU" sz="1400" b="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dirty="0">
                          <a:latin typeface="Times New Roman" panose="02020603050405020304" pitchFamily="18" charset="0"/>
                          <a:cs typeface="Times New Roman" panose="02020603050405020304" pitchFamily="18" charset="0"/>
                        </a:rPr>
                        <a:t> 8. </a:t>
                      </a:r>
                      <a:r>
                        <a:rPr lang="ru-RU" sz="1400" b="1" dirty="0" err="1">
                          <a:latin typeface="Times New Roman" panose="02020603050405020304" pitchFamily="18" charset="0"/>
                          <a:cs typeface="Times New Roman" panose="02020603050405020304" pitchFamily="18" charset="0"/>
                        </a:rPr>
                        <a:t>Наявні</a:t>
                      </a:r>
                      <a:r>
                        <a:rPr lang="ru-RU" sz="1400" b="1" dirty="0">
                          <a:latin typeface="Times New Roman" panose="02020603050405020304" pitchFamily="18" charset="0"/>
                          <a:cs typeface="Times New Roman" panose="02020603050405020304" pitchFamily="18" charset="0"/>
                        </a:rPr>
                        <a:t> </a:t>
                      </a:r>
                      <a:r>
                        <a:rPr lang="ru-RU" sz="1400" b="1" dirty="0" err="1">
                          <a:latin typeface="Times New Roman" panose="02020603050405020304" pitchFamily="18" charset="0"/>
                          <a:cs typeface="Times New Roman" panose="02020603050405020304" pitchFamily="18" charset="0"/>
                        </a:rPr>
                        <a:t>д</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ержавні</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програми</a:t>
                      </a:r>
                      <a:r>
                        <a:rPr lang="ru-RU" sz="1400" b="1" kern="1200" dirty="0">
                          <a:solidFill>
                            <a:schemeClr val="tx1"/>
                          </a:solidFill>
                          <a:effectLst/>
                          <a:latin typeface="Times New Roman" panose="02020603050405020304" pitchFamily="18" charset="0"/>
                          <a:ea typeface="+mn-ea"/>
                          <a:cs typeface="Times New Roman" panose="02020603050405020304" pitchFamily="18" charset="0"/>
                        </a:rPr>
                        <a:t> </a:t>
                      </a:r>
                      <a:r>
                        <a:rPr lang="ru-RU" sz="1400" b="1" kern="1200" dirty="0" err="1">
                          <a:solidFill>
                            <a:schemeClr val="tx1"/>
                          </a:solidFill>
                          <a:effectLst/>
                          <a:latin typeface="Times New Roman" panose="02020603050405020304" pitchFamily="18" charset="0"/>
                          <a:ea typeface="+mn-ea"/>
                          <a:cs typeface="Times New Roman" panose="02020603050405020304" pitchFamily="18" charset="0"/>
                        </a:rPr>
                        <a:t>підтримки</a:t>
                      </a:r>
                      <a:r>
                        <a:rPr lang="uk-UA" sz="1400" b="1" kern="1200" dirty="0">
                          <a:solidFill>
                            <a:schemeClr val="tx1"/>
                          </a:solidFill>
                          <a:effectLst/>
                          <a:latin typeface="Times New Roman" panose="02020603050405020304" pitchFamily="18" charset="0"/>
                          <a:ea typeface="+mn-ea"/>
                          <a:cs typeface="Times New Roman" panose="02020603050405020304" pitchFamily="18" charset="0"/>
                        </a:rPr>
                        <a:t> населення та бізнесу.</a:t>
                      </a:r>
                      <a:endPar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endParaRPr>
                    </a:p>
                    <a:p>
                      <a:pPr marL="0" marR="0" lvl="0" indent="0" algn="l" rtl="0">
                        <a:lnSpc>
                          <a:spcPct val="107000"/>
                        </a:lnSpc>
                        <a:spcBef>
                          <a:spcPts val="0"/>
                        </a:spcBef>
                        <a:spcAft>
                          <a:spcPts val="0"/>
                        </a:spcAft>
                        <a:buNone/>
                      </a:pPr>
                      <a:endPar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endParaRPr>
                    </a:p>
                    <a:p>
                      <a:pPr marL="0" marR="0" lvl="0" indent="0" algn="l" rtl="0">
                        <a:lnSpc>
                          <a:spcPct val="107000"/>
                        </a:lnSpc>
                        <a:spcBef>
                          <a:spcPts val="0"/>
                        </a:spcBef>
                        <a:spcAft>
                          <a:spcPts val="0"/>
                        </a:spcAft>
                        <a:buNone/>
                      </a:pPr>
                      <a:endParaRPr lang="ru-RU" sz="1400" b="1" cap="none" dirty="0">
                        <a:solidFill>
                          <a:schemeClr val="tx1"/>
                        </a:solidFill>
                        <a:latin typeface="Cambria"/>
                        <a:ea typeface="Cambria"/>
                        <a:cs typeface="Cambria"/>
                        <a:sym typeface="Cambria"/>
                      </a:endParaRPr>
                    </a:p>
                  </a:txBody>
                  <a:tcPr marL="14963" marR="14963" marT="0" marB="0">
                    <a:solidFill>
                      <a:srgbClr val="85CFE1"/>
                    </a:solidFill>
                  </a:tcPr>
                </a:tc>
                <a:tc>
                  <a:txBody>
                    <a:bodyPr/>
                    <a:lstStyle/>
                    <a:p>
                      <a:pPr marL="0" marR="0" lvl="0" indent="0" algn="ctr" rtl="0">
                        <a:lnSpc>
                          <a:spcPct val="107000"/>
                        </a:lnSpc>
                        <a:spcBef>
                          <a:spcPts val="0"/>
                        </a:spcBef>
                        <a:spcAft>
                          <a:spcPts val="0"/>
                        </a:spcAft>
                        <a:buNone/>
                      </a:pPr>
                      <a:r>
                        <a:rPr lang="ru-RU" sz="1400" b="1" cap="none" dirty="0">
                          <a:solidFill>
                            <a:schemeClr val="tx1"/>
                          </a:solidFill>
                          <a:latin typeface="Cambria"/>
                          <a:ea typeface="Cambria"/>
                          <a:cs typeface="Cambria"/>
                          <a:sym typeface="Cambria"/>
                        </a:rPr>
                        <a:t>ЗАГРОЗИ</a:t>
                      </a:r>
                    </a:p>
                    <a:p>
                      <a:pPr marL="228600" marR="0" lvl="0" indent="-228600" algn="just" rtl="0">
                        <a:lnSpc>
                          <a:spcPct val="107000"/>
                        </a:lnSpc>
                        <a:spcBef>
                          <a:spcPts val="0"/>
                        </a:spcBef>
                        <a:spcAft>
                          <a:spcPts val="0"/>
                        </a:spcAft>
                        <a:buFont typeface="+mj-lt"/>
                        <a:buAutoNum type="arabicPeriod"/>
                      </a:pPr>
                      <a:endParaRPr sz="1200" b="0" cap="none" dirty="0">
                        <a:solidFill>
                          <a:srgbClr val="032058"/>
                        </a:solidFill>
                        <a:highlight>
                          <a:srgbClr val="FFFF00"/>
                        </a:highlight>
                        <a:latin typeface="Cambria"/>
                        <a:ea typeface="Cambria"/>
                        <a:cs typeface="Cambria"/>
                        <a:sym typeface="Cambria"/>
                      </a:endParaRP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 Втрата території громади та неможливість здійснювати роботу органів влади України на цій території.</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2. Продовження бойових дій на території України.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3. Замороження збройного конфлікту та залишення території громади в тимчасовій окупації.</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4. Відсутність діючого законодавства України щодо компенсації зруйнованого та втраченого житла мешканцям громади.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5. Недостатня підтримка ВПО з боку держави.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6. Втрата ВПО можливості оплати за проживання.</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7. Неможливість придбання особистого житла.</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8. Втрата людського капіталу через міграцію населення та інтеграцію в інші громади (приймаючі).</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9. Поступова втрата зв</a:t>
                      </a:r>
                      <a:r>
                        <a:rPr lang="en-US" sz="1400" b="1" cap="none" dirty="0">
                          <a:solidFill>
                            <a:srgbClr val="0C0C0C"/>
                          </a:solidFill>
                          <a:latin typeface="Times New Roman" panose="02020603050405020304" pitchFamily="18" charset="0"/>
                          <a:ea typeface="Cambria"/>
                          <a:cs typeface="Times New Roman" panose="02020603050405020304" pitchFamily="18" charset="0"/>
                          <a:sym typeface="Cambria"/>
                        </a:rPr>
                        <a:t>’</a:t>
                      </a:r>
                      <a:r>
                        <a:rPr lang="uk-UA" sz="1400" b="1" cap="none" dirty="0" err="1">
                          <a:solidFill>
                            <a:srgbClr val="0C0C0C"/>
                          </a:solidFill>
                          <a:latin typeface="Times New Roman" panose="02020603050405020304" pitchFamily="18" charset="0"/>
                          <a:ea typeface="Cambria"/>
                          <a:cs typeface="Times New Roman" panose="02020603050405020304" pitchFamily="18" charset="0"/>
                          <a:sym typeface="Cambria"/>
                        </a:rPr>
                        <a:t>язку</a:t>
                      </a: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з мешканцями громади.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10. Втрата кваліфікованих кадрів.</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11. Зменшення кількості працездатного населення. </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12. Зменшення надходжень у місцевий бюджет.</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13. Неповернення </a:t>
                      </a:r>
                      <a:r>
                        <a:rPr lang="uk-UA" sz="1400" b="1" cap="none" dirty="0" err="1">
                          <a:solidFill>
                            <a:srgbClr val="0C0C0C"/>
                          </a:solidFill>
                          <a:latin typeface="Times New Roman" panose="02020603050405020304" pitchFamily="18" charset="0"/>
                          <a:ea typeface="Cambria"/>
                          <a:cs typeface="Times New Roman" panose="02020603050405020304" pitchFamily="18" charset="0"/>
                          <a:sym typeface="Cambria"/>
                        </a:rPr>
                        <a:t>релокованого</a:t>
                      </a: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бізнесу у громаду. </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14. Зневіра мешканців у </a:t>
                      </a:r>
                      <a:r>
                        <a:rPr lang="uk-UA" sz="1400" b="1" cap="none" dirty="0" err="1">
                          <a:solidFill>
                            <a:srgbClr val="0C0C0C"/>
                          </a:solidFill>
                          <a:latin typeface="Times New Roman" panose="02020603050405020304" pitchFamily="18" charset="0"/>
                          <a:ea typeface="Cambria"/>
                          <a:cs typeface="Times New Roman" panose="02020603050405020304" pitchFamily="18" charset="0"/>
                          <a:sym typeface="Cambria"/>
                        </a:rPr>
                        <a:t>деокупацію</a:t>
                      </a: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громади. </a:t>
                      </a:r>
                    </a:p>
                    <a:p>
                      <a:pPr marL="0" marR="0" lvl="0" indent="0" algn="l" defTabSz="914400" rtl="0" eaLnBrk="1" fontAlgn="auto" latinLnBrk="0" hangingPunct="1">
                        <a:lnSpc>
                          <a:spcPct val="107000"/>
                        </a:lnSpc>
                        <a:spcBef>
                          <a:spcPts val="0"/>
                        </a:spcBef>
                        <a:spcAft>
                          <a:spcPts val="0"/>
                        </a:spcAft>
                        <a:buClrTx/>
                        <a:buSzTx/>
                        <a:buFontTx/>
                        <a:buNone/>
                        <a:tabLst/>
                        <a:defRPr/>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15. . Складна ситуація на ринку праці.</a:t>
                      </a:r>
                    </a:p>
                    <a:p>
                      <a:pPr marL="0" marR="0" lvl="0" indent="0" algn="l" rtl="0">
                        <a:lnSpc>
                          <a:spcPct val="107000"/>
                        </a:lnSpc>
                        <a:spcBef>
                          <a:spcPts val="0"/>
                        </a:spcBef>
                        <a:spcAft>
                          <a:spcPts val="0"/>
                        </a:spcAft>
                        <a:buNone/>
                      </a:pPr>
                      <a:endPar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endParaRPr>
                    </a:p>
                    <a:p>
                      <a:pPr marL="0" marR="0" lvl="0" indent="0" algn="l" rtl="0">
                        <a:lnSpc>
                          <a:spcPct val="107000"/>
                        </a:lnSpc>
                        <a:spcBef>
                          <a:spcPts val="0"/>
                        </a:spcBef>
                        <a:spcAft>
                          <a:spcPts val="0"/>
                        </a:spcAft>
                        <a:buNone/>
                      </a:pPr>
                      <a:endParaRPr sz="1400" b="1" cap="none" dirty="0">
                        <a:solidFill>
                          <a:srgbClr val="0C0C0C"/>
                        </a:solidFill>
                        <a:latin typeface="Times New Roman" panose="02020603050405020304" pitchFamily="18" charset="0"/>
                        <a:ea typeface="Cambria"/>
                        <a:cs typeface="Times New Roman" panose="02020603050405020304" pitchFamily="18" charset="0"/>
                        <a:sym typeface="Cambria"/>
                      </a:endParaRPr>
                    </a:p>
                  </a:txBody>
                  <a:tcPr marL="14963" marR="14963" marT="0" marB="0">
                    <a:solidFill>
                      <a:srgbClr val="F1B09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87789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BD496759-D8B9-496D-AC20-3068FCEF3D6F}"/>
              </a:ext>
            </a:extLst>
          </p:cNvPr>
          <p:cNvSpPr/>
          <p:nvPr/>
        </p:nvSpPr>
        <p:spPr>
          <a:xfrm>
            <a:off x="198121" y="275209"/>
            <a:ext cx="11517444" cy="2677656"/>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SWOT – </a:t>
            </a:r>
            <a:r>
              <a:rPr lang="uk-UA" sz="2400" b="1" dirty="0">
                <a:latin typeface="Times New Roman" panose="02020603050405020304" pitchFamily="18" charset="0"/>
                <a:cs typeface="Times New Roman" panose="02020603050405020304" pitchFamily="18" charset="0"/>
              </a:rPr>
              <a:t>АНАЛІЗ</a:t>
            </a:r>
          </a:p>
          <a:p>
            <a:pPr algn="ctr"/>
            <a:endParaRPr lang="uk-UA" sz="2400" b="1" dirty="0">
              <a:latin typeface="Times New Roman" panose="02020603050405020304" pitchFamily="18" charset="0"/>
              <a:cs typeface="Times New Roman" panose="02020603050405020304" pitchFamily="18" charset="0"/>
            </a:endParaRPr>
          </a:p>
          <a:p>
            <a:pPr algn="ctr"/>
            <a:endParaRPr lang="uk-UA" sz="2400" b="1" dirty="0">
              <a:latin typeface="Times New Roman" panose="02020603050405020304" pitchFamily="18" charset="0"/>
              <a:cs typeface="Times New Roman" panose="02020603050405020304" pitchFamily="18" charset="0"/>
            </a:endParaRPr>
          </a:p>
          <a:p>
            <a:pPr algn="ctr"/>
            <a:endParaRPr lang="uk-UA" sz="2400" b="1" dirty="0">
              <a:latin typeface="Times New Roman" panose="02020603050405020304" pitchFamily="18" charset="0"/>
              <a:cs typeface="Times New Roman" panose="02020603050405020304" pitchFamily="18" charset="0"/>
            </a:endParaRPr>
          </a:p>
          <a:p>
            <a:endParaRPr lang="uk-UA" sz="2400" b="1"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p:txBody>
      </p:sp>
      <p:graphicFrame>
        <p:nvGraphicFramePr>
          <p:cNvPr id="5" name="Google Shape;413;p43">
            <a:extLst>
              <a:ext uri="{FF2B5EF4-FFF2-40B4-BE49-F238E27FC236}">
                <a16:creationId xmlns:a16="http://schemas.microsoft.com/office/drawing/2014/main" id="{6C0C9568-BBD0-447E-8758-09CAB92E4E24}"/>
              </a:ext>
            </a:extLst>
          </p:cNvPr>
          <p:cNvGraphicFramePr>
            <a:graphicFrameLocks/>
          </p:cNvGraphicFramePr>
          <p:nvPr>
            <p:extLst>
              <p:ext uri="{D42A27DB-BD31-4B8C-83A1-F6EECF244321}">
                <p14:modId xmlns:p14="http://schemas.microsoft.com/office/powerpoint/2010/main" val="2483139223"/>
              </p:ext>
            </p:extLst>
          </p:nvPr>
        </p:nvGraphicFramePr>
        <p:xfrm>
          <a:off x="284085" y="891540"/>
          <a:ext cx="10859982" cy="5318760"/>
        </p:xfrm>
        <a:graphic>
          <a:graphicData uri="http://schemas.openxmlformats.org/drawingml/2006/table">
            <a:tbl>
              <a:tblPr firstRow="1" firstCol="1" bandRow="1">
                <a:noFill/>
              </a:tblPr>
              <a:tblGrid>
                <a:gridCol w="5464034">
                  <a:extLst>
                    <a:ext uri="{9D8B030D-6E8A-4147-A177-3AD203B41FA5}">
                      <a16:colId xmlns:a16="http://schemas.microsoft.com/office/drawing/2014/main" val="20000"/>
                    </a:ext>
                  </a:extLst>
                </a:gridCol>
                <a:gridCol w="5395948">
                  <a:extLst>
                    <a:ext uri="{9D8B030D-6E8A-4147-A177-3AD203B41FA5}">
                      <a16:colId xmlns:a16="http://schemas.microsoft.com/office/drawing/2014/main" val="20001"/>
                    </a:ext>
                  </a:extLst>
                </a:gridCol>
              </a:tblGrid>
              <a:tr h="5318760">
                <a:tc>
                  <a:txBody>
                    <a:bodyPr/>
                    <a:lstStyle/>
                    <a:p>
                      <a:pPr marL="0" marR="0" lvl="0" indent="0" algn="ctr" rtl="0">
                        <a:lnSpc>
                          <a:spcPct val="107000"/>
                        </a:lnSpc>
                        <a:spcBef>
                          <a:spcPts val="0"/>
                        </a:spcBef>
                        <a:spcAft>
                          <a:spcPts val="0"/>
                        </a:spcAft>
                        <a:buNone/>
                      </a:pPr>
                      <a:r>
                        <a:rPr lang="ru-RU" sz="1400" b="1" cap="none" dirty="0">
                          <a:solidFill>
                            <a:schemeClr val="tx1"/>
                          </a:solidFill>
                          <a:latin typeface="Cambria"/>
                          <a:ea typeface="Cambria"/>
                          <a:cs typeface="Cambria"/>
                          <a:sym typeface="Cambria"/>
                        </a:rPr>
                        <a:t>ЛІНІЯ СИЛИ</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1.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Продовжити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виконання</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функцій</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та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діяльність</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органів</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місцевої</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влади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2.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Зберегти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кадровий</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склад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працівників</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органів</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місцевої</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влади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3.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Посилити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зв</a:t>
                      </a:r>
                      <a:r>
                        <a:rPr lang="en-US"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r>
                        <a:rPr lang="uk-UA" sz="1400" b="1" cap="none" dirty="0" err="1">
                          <a:solidFill>
                            <a:schemeClr val="tx1"/>
                          </a:solidFill>
                          <a:latin typeface="Times New Roman" panose="02020603050405020304" pitchFamily="18" charset="0"/>
                          <a:ea typeface="Cambria"/>
                          <a:cs typeface="Times New Roman" panose="02020603050405020304" pitchFamily="18" charset="0"/>
                          <a:sym typeface="Cambria"/>
                        </a:rPr>
                        <a:t>язки</a:t>
                      </a: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 з жителями громади через осередки спілкування, соцмережі та інше.</a:t>
                      </a:r>
                    </a:p>
                    <a:p>
                      <a:pPr marL="0" marR="0" lvl="0" indent="0" algn="l" defTabSz="914400" rtl="0" eaLnBrk="1" fontAlgn="auto" latinLnBrk="0" hangingPunct="1">
                        <a:lnSpc>
                          <a:spcPct val="107000"/>
                        </a:lnSpc>
                        <a:spcBef>
                          <a:spcPts val="0"/>
                        </a:spcBef>
                        <a:spcAft>
                          <a:spcPts val="0"/>
                        </a:spcAft>
                        <a:buClrTx/>
                        <a:buSzTx/>
                        <a:buFontTx/>
                        <a:buNone/>
                        <a:tabLst/>
                        <a:defRPr/>
                      </a:pP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 4. Здійснювати постійний пошук можливості надання допомоги мешканцям громади.</a:t>
                      </a:r>
                    </a:p>
                    <a:p>
                      <a:pPr marL="0" marR="0" lvl="0" indent="0" algn="l" defTabSz="914400" rtl="0" eaLnBrk="1" fontAlgn="auto" latinLnBrk="0" hangingPunct="1">
                        <a:lnSpc>
                          <a:spcPct val="107000"/>
                        </a:lnSpc>
                        <a:spcBef>
                          <a:spcPts val="0"/>
                        </a:spcBef>
                        <a:spcAft>
                          <a:spcPts val="0"/>
                        </a:spcAft>
                        <a:buClrTx/>
                        <a:buSzTx/>
                        <a:buFontTx/>
                        <a:buNone/>
                        <a:tabLst/>
                        <a:defRPr/>
                      </a:pP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 5. Посилити роботу комунальних закладів охорони </a:t>
                      </a:r>
                      <a:r>
                        <a:rPr lang="uk-UA" sz="1400" b="1" cap="none" dirty="0" err="1">
                          <a:solidFill>
                            <a:schemeClr val="tx1"/>
                          </a:solidFill>
                          <a:latin typeface="Times New Roman" panose="02020603050405020304" pitchFamily="18" charset="0"/>
                          <a:ea typeface="Cambria"/>
                          <a:cs typeface="Times New Roman" panose="02020603050405020304" pitchFamily="18" charset="0"/>
                          <a:sym typeface="Cambria"/>
                        </a:rPr>
                        <a:t>здоров</a:t>
                      </a:r>
                      <a:r>
                        <a:rPr lang="en-US"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я та продовжувати оснащувати їх сучасним обладнанням для профілактики, лікування та реабілітації.</a:t>
                      </a:r>
                    </a:p>
                    <a:p>
                      <a:pPr marL="0" marR="0" lvl="0" indent="0" algn="l" defTabSz="914400" rtl="0" eaLnBrk="1" fontAlgn="auto" latinLnBrk="0" hangingPunct="1">
                        <a:lnSpc>
                          <a:spcPct val="107000"/>
                        </a:lnSpc>
                        <a:spcBef>
                          <a:spcPts val="0"/>
                        </a:spcBef>
                        <a:spcAft>
                          <a:spcPts val="0"/>
                        </a:spcAft>
                        <a:buClrTx/>
                        <a:buSzTx/>
                        <a:buFontTx/>
                        <a:buNone/>
                        <a:tabLst/>
                        <a:defRPr/>
                      </a:pP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 6. Продовжити надавати освітні послуги закладами освіти.</a:t>
                      </a:r>
                    </a:p>
                    <a:p>
                      <a:pPr marL="0" marR="0" lvl="0" indent="0" algn="l" defTabSz="914400" rtl="0" eaLnBrk="1" fontAlgn="auto" latinLnBrk="0" hangingPunct="1">
                        <a:lnSpc>
                          <a:spcPct val="107000"/>
                        </a:lnSpc>
                        <a:spcBef>
                          <a:spcPts val="0"/>
                        </a:spcBef>
                        <a:spcAft>
                          <a:spcPts val="0"/>
                        </a:spcAft>
                        <a:buClrTx/>
                        <a:buSzTx/>
                        <a:buFontTx/>
                        <a:buNone/>
                        <a:tabLst/>
                        <a:defRPr/>
                      </a:pP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 7. Виконувати заходи, передбачені у місцевих програмах.</a:t>
                      </a:r>
                    </a:p>
                    <a:p>
                      <a:pPr marL="0" marR="0" lvl="0" indent="0" algn="l" defTabSz="914400" rtl="0" eaLnBrk="1" fontAlgn="auto" latinLnBrk="0" hangingPunct="1">
                        <a:lnSpc>
                          <a:spcPct val="107000"/>
                        </a:lnSpc>
                        <a:spcBef>
                          <a:spcPts val="0"/>
                        </a:spcBef>
                        <a:spcAft>
                          <a:spcPts val="0"/>
                        </a:spcAft>
                        <a:buClrTx/>
                        <a:buSzTx/>
                        <a:buFontTx/>
                        <a:buNone/>
                        <a:tabLst/>
                        <a:defRPr/>
                      </a:pP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 8. Підтримувати </a:t>
                      </a:r>
                      <a:r>
                        <a:rPr lang="uk-UA" sz="1400" b="1" cap="none" dirty="0" err="1">
                          <a:solidFill>
                            <a:schemeClr val="tx1"/>
                          </a:solidFill>
                          <a:latin typeface="Times New Roman" panose="02020603050405020304" pitchFamily="18" charset="0"/>
                          <a:ea typeface="Cambria"/>
                          <a:cs typeface="Times New Roman" panose="02020603050405020304" pitchFamily="18" charset="0"/>
                          <a:sym typeface="Cambria"/>
                        </a:rPr>
                        <a:t>релокований</a:t>
                      </a: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 бізнес.</a:t>
                      </a:r>
                    </a:p>
                    <a:p>
                      <a:pPr marL="0" marR="0" lvl="0" indent="0" algn="l" defTabSz="914400" rtl="0" eaLnBrk="1" fontAlgn="auto" latinLnBrk="0" hangingPunct="1">
                        <a:lnSpc>
                          <a:spcPct val="107000"/>
                        </a:lnSpc>
                        <a:spcBef>
                          <a:spcPts val="0"/>
                        </a:spcBef>
                        <a:spcAft>
                          <a:spcPts val="0"/>
                        </a:spcAft>
                        <a:buClrTx/>
                        <a:buSzTx/>
                        <a:buFontTx/>
                        <a:buNone/>
                        <a:tabLst/>
                        <a:defRPr/>
                      </a:pP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 9. Продовжити співпрацю з міжнародними партнерами та потенційними інвесторами.</a:t>
                      </a:r>
                    </a:p>
                    <a:p>
                      <a:pPr marL="0" marR="0" lvl="0" indent="0" algn="l" defTabSz="914400" rtl="0" eaLnBrk="1" fontAlgn="auto" latinLnBrk="0" hangingPunct="1">
                        <a:lnSpc>
                          <a:spcPct val="107000"/>
                        </a:lnSpc>
                        <a:spcBef>
                          <a:spcPts val="0"/>
                        </a:spcBef>
                        <a:spcAft>
                          <a:spcPts val="0"/>
                        </a:spcAft>
                        <a:buClrTx/>
                        <a:buSzTx/>
                        <a:buFontTx/>
                        <a:buNone/>
                        <a:tabLst/>
                        <a:defRPr/>
                      </a:pPr>
                      <a:r>
                        <a:rPr lang="uk-UA" sz="1400" b="1" cap="none" dirty="0">
                          <a:solidFill>
                            <a:schemeClr val="tx1"/>
                          </a:solidFill>
                          <a:latin typeface="Times New Roman" panose="02020603050405020304" pitchFamily="18" charset="0"/>
                          <a:ea typeface="Cambria"/>
                          <a:cs typeface="Times New Roman" panose="02020603050405020304" pitchFamily="18" charset="0"/>
                          <a:sym typeface="Cambria"/>
                        </a:rPr>
                        <a:t> 10. Сприяти будівництву осередків житла для мешканців громади.</a:t>
                      </a:r>
                      <a:endPar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endParaRPr>
                    </a:p>
                    <a:p>
                      <a:pPr marL="0" marR="0" lvl="0" indent="0" algn="l" rtl="0">
                        <a:lnSpc>
                          <a:spcPct val="107000"/>
                        </a:lnSpc>
                        <a:spcBef>
                          <a:spcPts val="0"/>
                        </a:spcBef>
                        <a:spcAft>
                          <a:spcPts val="0"/>
                        </a:spcAft>
                        <a:buNone/>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endParaRPr lang="ru-RU" sz="1200" cap="none" dirty="0">
                        <a:solidFill>
                          <a:srgbClr val="032058"/>
                        </a:solidFill>
                        <a:highlight>
                          <a:srgbClr val="FFFF00"/>
                        </a:highlight>
                        <a:latin typeface="Cambria"/>
                        <a:ea typeface="Cambria"/>
                        <a:cs typeface="Cambria"/>
                        <a:sym typeface="Cambria"/>
                      </a:endParaRPr>
                    </a:p>
                  </a:txBody>
                  <a:tcPr marL="14963" marR="14963" marT="0" marB="0">
                    <a:solidFill>
                      <a:srgbClr val="85CFE1"/>
                    </a:solidFill>
                  </a:tcPr>
                </a:tc>
                <a:tc>
                  <a:txBody>
                    <a:bodyPr/>
                    <a:lstStyle/>
                    <a:p>
                      <a:pPr marL="0" marR="0" lvl="0" indent="0" algn="ctr" rtl="0">
                        <a:lnSpc>
                          <a:spcPct val="107000"/>
                        </a:lnSpc>
                        <a:spcBef>
                          <a:spcPts val="0"/>
                        </a:spcBef>
                        <a:spcAft>
                          <a:spcPts val="0"/>
                        </a:spcAft>
                        <a:buNone/>
                      </a:pPr>
                      <a:r>
                        <a:rPr lang="ru-RU" sz="1400" b="1" cap="none" dirty="0">
                          <a:solidFill>
                            <a:schemeClr val="tx1"/>
                          </a:solidFill>
                          <a:latin typeface="Cambria"/>
                          <a:ea typeface="Cambria"/>
                          <a:cs typeface="Cambria"/>
                          <a:sym typeface="Cambria"/>
                        </a:rPr>
                        <a:t>ЛІНІЯ ПОКРАЩЕННЯ</a:t>
                      </a:r>
                    </a:p>
                    <a:p>
                      <a:pPr marL="228600" marR="0" lvl="0" indent="-228600" algn="just" rtl="0">
                        <a:lnSpc>
                          <a:spcPct val="107000"/>
                        </a:lnSpc>
                        <a:spcBef>
                          <a:spcPts val="0"/>
                        </a:spcBef>
                        <a:spcAft>
                          <a:spcPts val="0"/>
                        </a:spcAft>
                        <a:buFont typeface="+mj-lt"/>
                        <a:buAutoNum type="arabicPeriod"/>
                      </a:pPr>
                      <a:endParaRPr sz="1200" b="0" cap="none" dirty="0">
                        <a:solidFill>
                          <a:srgbClr val="032058"/>
                        </a:solidFill>
                        <a:highlight>
                          <a:srgbClr val="FFFF00"/>
                        </a:highlight>
                        <a:latin typeface="Cambria"/>
                        <a:ea typeface="Cambria"/>
                        <a:cs typeface="Cambria"/>
                        <a:sym typeface="Cambria"/>
                      </a:endParaRP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 Залучати міжнародних та національних інвесторів для забезпечення житлом ВПО громади.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2. Приймати участь у міжнародних та національних </a:t>
                      </a:r>
                      <a:r>
                        <a:rPr lang="uk-UA" sz="1400" b="1" cap="none" dirty="0" err="1">
                          <a:solidFill>
                            <a:srgbClr val="0C0C0C"/>
                          </a:solidFill>
                          <a:latin typeface="Times New Roman" panose="02020603050405020304" pitchFamily="18" charset="0"/>
                          <a:ea typeface="Cambria"/>
                          <a:cs typeface="Times New Roman" panose="02020603050405020304" pitchFamily="18" charset="0"/>
                          <a:sym typeface="Cambria"/>
                        </a:rPr>
                        <a:t>проєктах</a:t>
                      </a: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заходах.</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3. Посилити співпрацю з центрами зайнятості.</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4. Продовжити співпрацю з </a:t>
                      </a:r>
                      <a:r>
                        <a:rPr lang="uk-UA" sz="1400" b="1" cap="none" dirty="0" err="1">
                          <a:solidFill>
                            <a:srgbClr val="0C0C0C"/>
                          </a:solidFill>
                          <a:latin typeface="Times New Roman" panose="02020603050405020304" pitchFamily="18" charset="0"/>
                          <a:ea typeface="Cambria"/>
                          <a:cs typeface="Times New Roman" panose="02020603050405020304" pitchFamily="18" charset="0"/>
                          <a:sym typeface="Cambria"/>
                        </a:rPr>
                        <a:t>релокованим</a:t>
                      </a: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бізнесом.</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5. Відкрити нові осередки спілкування з мешканцями та надання їм всілякої допомоги.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a:t>
                      </a:r>
                      <a:endParaRPr sz="1400" b="1" cap="none" dirty="0">
                        <a:solidFill>
                          <a:srgbClr val="0C0C0C"/>
                        </a:solidFill>
                        <a:latin typeface="Times New Roman" panose="02020603050405020304" pitchFamily="18" charset="0"/>
                        <a:ea typeface="Cambria"/>
                        <a:cs typeface="Times New Roman" panose="02020603050405020304" pitchFamily="18" charset="0"/>
                        <a:sym typeface="Cambria"/>
                      </a:endParaRPr>
                    </a:p>
                  </a:txBody>
                  <a:tcPr marL="14963" marR="14963" marT="0" marB="0">
                    <a:solidFill>
                      <a:srgbClr val="F1B09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36570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BD496759-D8B9-496D-AC20-3068FCEF3D6F}"/>
              </a:ext>
            </a:extLst>
          </p:cNvPr>
          <p:cNvSpPr/>
          <p:nvPr/>
        </p:nvSpPr>
        <p:spPr>
          <a:xfrm>
            <a:off x="198121" y="275209"/>
            <a:ext cx="11517444" cy="2677656"/>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SWOT – </a:t>
            </a:r>
            <a:r>
              <a:rPr lang="uk-UA" sz="2400" b="1" dirty="0">
                <a:latin typeface="Times New Roman" panose="02020603050405020304" pitchFamily="18" charset="0"/>
                <a:cs typeface="Times New Roman" panose="02020603050405020304" pitchFamily="18" charset="0"/>
              </a:rPr>
              <a:t>АНАЛІЗ</a:t>
            </a:r>
          </a:p>
          <a:p>
            <a:pPr algn="ctr"/>
            <a:endParaRPr lang="uk-UA" sz="2400" b="1" dirty="0">
              <a:latin typeface="Times New Roman" panose="02020603050405020304" pitchFamily="18" charset="0"/>
              <a:cs typeface="Times New Roman" panose="02020603050405020304" pitchFamily="18" charset="0"/>
            </a:endParaRPr>
          </a:p>
          <a:p>
            <a:pPr algn="ctr"/>
            <a:endParaRPr lang="uk-UA" sz="2400" b="1" dirty="0">
              <a:latin typeface="Times New Roman" panose="02020603050405020304" pitchFamily="18" charset="0"/>
              <a:cs typeface="Times New Roman" panose="02020603050405020304" pitchFamily="18" charset="0"/>
            </a:endParaRPr>
          </a:p>
          <a:p>
            <a:pPr algn="ctr"/>
            <a:endParaRPr lang="uk-UA" sz="2400" b="1" dirty="0">
              <a:latin typeface="Times New Roman" panose="02020603050405020304" pitchFamily="18" charset="0"/>
              <a:cs typeface="Times New Roman" panose="02020603050405020304" pitchFamily="18" charset="0"/>
            </a:endParaRPr>
          </a:p>
          <a:p>
            <a:endParaRPr lang="uk-UA" sz="2400" b="1"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  </a:t>
            </a:r>
          </a:p>
        </p:txBody>
      </p:sp>
      <p:graphicFrame>
        <p:nvGraphicFramePr>
          <p:cNvPr id="5" name="Google Shape;413;p43">
            <a:extLst>
              <a:ext uri="{FF2B5EF4-FFF2-40B4-BE49-F238E27FC236}">
                <a16:creationId xmlns:a16="http://schemas.microsoft.com/office/drawing/2014/main" id="{6C0C9568-BBD0-447E-8758-09CAB92E4E24}"/>
              </a:ext>
            </a:extLst>
          </p:cNvPr>
          <p:cNvGraphicFramePr>
            <a:graphicFrameLocks/>
          </p:cNvGraphicFramePr>
          <p:nvPr>
            <p:extLst>
              <p:ext uri="{D42A27DB-BD31-4B8C-83A1-F6EECF244321}">
                <p14:modId xmlns:p14="http://schemas.microsoft.com/office/powerpoint/2010/main" val="4014394033"/>
              </p:ext>
            </p:extLst>
          </p:nvPr>
        </p:nvGraphicFramePr>
        <p:xfrm>
          <a:off x="284085" y="932155"/>
          <a:ext cx="10859982" cy="5278145"/>
        </p:xfrm>
        <a:graphic>
          <a:graphicData uri="http://schemas.openxmlformats.org/drawingml/2006/table">
            <a:tbl>
              <a:tblPr firstRow="1" firstCol="1" bandRow="1">
                <a:noFill/>
              </a:tblPr>
              <a:tblGrid>
                <a:gridCol w="5464034">
                  <a:extLst>
                    <a:ext uri="{9D8B030D-6E8A-4147-A177-3AD203B41FA5}">
                      <a16:colId xmlns:a16="http://schemas.microsoft.com/office/drawing/2014/main" val="20000"/>
                    </a:ext>
                  </a:extLst>
                </a:gridCol>
                <a:gridCol w="5395948">
                  <a:extLst>
                    <a:ext uri="{9D8B030D-6E8A-4147-A177-3AD203B41FA5}">
                      <a16:colId xmlns:a16="http://schemas.microsoft.com/office/drawing/2014/main" val="20001"/>
                    </a:ext>
                  </a:extLst>
                </a:gridCol>
              </a:tblGrid>
              <a:tr h="5278145">
                <a:tc>
                  <a:txBody>
                    <a:bodyPr/>
                    <a:lstStyle/>
                    <a:p>
                      <a:pPr marL="0" marR="0" lvl="0" indent="0" algn="ctr" rtl="0">
                        <a:lnSpc>
                          <a:spcPct val="107000"/>
                        </a:lnSpc>
                        <a:spcBef>
                          <a:spcPts val="0"/>
                        </a:spcBef>
                        <a:spcAft>
                          <a:spcPts val="0"/>
                        </a:spcAft>
                        <a:buNone/>
                      </a:pPr>
                      <a:r>
                        <a:rPr lang="ru-RU" sz="1400" b="1" cap="none" dirty="0">
                          <a:solidFill>
                            <a:schemeClr val="tx1"/>
                          </a:solidFill>
                          <a:latin typeface="Cambria"/>
                          <a:ea typeface="Cambria"/>
                          <a:cs typeface="Cambria"/>
                          <a:sym typeface="Cambria"/>
                        </a:rPr>
                        <a:t>ЛІНІЯ ЗАХИСТУ</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1.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Продовжити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підтримку</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військових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частин</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підрозділів</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НГУ, ДСНС через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затверджені</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місцеві</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цільові</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програми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2.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Збільшити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допомогу</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мешканцям</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громади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через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фінансування</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місцевих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програм</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3.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Розробити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та подати до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державних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органів</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влади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пропозиції</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щодо</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вдосконалення</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законодавства</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з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підтримки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ВПО та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релокованого</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бізнесу</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4.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Залучати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громадськість</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у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діяльність</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органів</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місцевої</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влади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0" marR="0" lvl="0" indent="0" algn="l" defTabSz="914400" rtl="0" eaLnBrk="1" fontAlgn="auto" latinLnBrk="0" hangingPunct="1">
                        <a:lnSpc>
                          <a:spcPct val="107000"/>
                        </a:lnSpc>
                        <a:spcBef>
                          <a:spcPts val="0"/>
                        </a:spcBef>
                        <a:spcAft>
                          <a:spcPts val="0"/>
                        </a:spcAft>
                        <a:buClrTx/>
                        <a:buSzTx/>
                        <a:buFontTx/>
                        <a:buNone/>
                        <a:tabLst/>
                        <a:defRPr/>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5.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Вивчати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та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використовувати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досвід</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інших</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громад у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залученні</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міжнародної</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ru-RU" sz="1400" b="1" cap="none" dirty="0" err="1">
                          <a:solidFill>
                            <a:schemeClr val="tx1"/>
                          </a:solidFill>
                          <a:latin typeface="Times New Roman" panose="02020603050405020304" pitchFamily="18" charset="0"/>
                          <a:ea typeface="Cambria"/>
                          <a:cs typeface="Times New Roman" panose="02020603050405020304" pitchFamily="18" charset="0"/>
                          <a:sym typeface="Cambria"/>
                        </a:rPr>
                        <a:t>допомоги</a:t>
                      </a: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a:t>
                      </a:r>
                    </a:p>
                    <a:p>
                      <a:pPr marL="0" marR="0" lvl="0" indent="0" algn="l" rtl="0">
                        <a:lnSpc>
                          <a:spcPct val="107000"/>
                        </a:lnSpc>
                        <a:spcBef>
                          <a:spcPts val="0"/>
                        </a:spcBef>
                        <a:spcAft>
                          <a:spcPts val="0"/>
                        </a:spcAft>
                        <a:buNone/>
                      </a:pPr>
                      <a:r>
                        <a:rPr lang="ru-RU" sz="1400" b="1" cap="none" dirty="0">
                          <a:solidFill>
                            <a:schemeClr val="tx1"/>
                          </a:solidFill>
                          <a:latin typeface="Times New Roman" panose="02020603050405020304" pitchFamily="18" charset="0"/>
                          <a:ea typeface="Cambria"/>
                          <a:cs typeface="Times New Roman" panose="02020603050405020304" pitchFamily="18" charset="0"/>
                          <a:sym typeface="Cambria"/>
                        </a:rPr>
                        <a:t> </a:t>
                      </a:r>
                      <a:endParaRPr lang="ru-RU" sz="1200" cap="none" dirty="0">
                        <a:solidFill>
                          <a:srgbClr val="032058"/>
                        </a:solidFill>
                        <a:highlight>
                          <a:srgbClr val="FFFF00"/>
                        </a:highlight>
                        <a:latin typeface="Cambria"/>
                        <a:ea typeface="Cambria"/>
                        <a:cs typeface="Cambria"/>
                        <a:sym typeface="Cambria"/>
                      </a:endParaRPr>
                    </a:p>
                  </a:txBody>
                  <a:tcPr marL="14963" marR="14963" marT="0" marB="0">
                    <a:solidFill>
                      <a:srgbClr val="85CFE1"/>
                    </a:solidFill>
                  </a:tcPr>
                </a:tc>
                <a:tc>
                  <a:txBody>
                    <a:bodyPr/>
                    <a:lstStyle/>
                    <a:p>
                      <a:pPr marL="0" marR="0" lvl="0" indent="0" algn="ctr" rtl="0">
                        <a:lnSpc>
                          <a:spcPct val="107000"/>
                        </a:lnSpc>
                        <a:spcBef>
                          <a:spcPts val="0"/>
                        </a:spcBef>
                        <a:spcAft>
                          <a:spcPts val="0"/>
                        </a:spcAft>
                        <a:buNone/>
                      </a:pPr>
                      <a:r>
                        <a:rPr lang="ru-RU" sz="1400" b="1" cap="none" dirty="0">
                          <a:solidFill>
                            <a:schemeClr val="tx1"/>
                          </a:solidFill>
                          <a:latin typeface="Cambria"/>
                          <a:ea typeface="Cambria"/>
                          <a:cs typeface="Cambria"/>
                          <a:sym typeface="Cambria"/>
                        </a:rPr>
                        <a:t>ЛІНІЯ ПОПЕРЕДЖЕННЯ</a:t>
                      </a:r>
                    </a:p>
                    <a:p>
                      <a:pPr marL="228600" marR="0" lvl="0" indent="-228600" algn="just" rtl="0">
                        <a:lnSpc>
                          <a:spcPct val="107000"/>
                        </a:lnSpc>
                        <a:spcBef>
                          <a:spcPts val="0"/>
                        </a:spcBef>
                        <a:spcAft>
                          <a:spcPts val="0"/>
                        </a:spcAft>
                        <a:buFont typeface="+mj-lt"/>
                        <a:buAutoNum type="arabicPeriod"/>
                      </a:pPr>
                      <a:endParaRPr sz="1200" b="0" cap="none" dirty="0">
                        <a:solidFill>
                          <a:srgbClr val="032058"/>
                        </a:solidFill>
                        <a:highlight>
                          <a:srgbClr val="FFFF00"/>
                        </a:highlight>
                        <a:latin typeface="Cambria"/>
                        <a:ea typeface="Cambria"/>
                        <a:cs typeface="Cambria"/>
                        <a:sym typeface="Cambria"/>
                      </a:endParaRP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1. Проводити інформаційні заходи серед мешканців громади щодо попередження небезпечних ситуацій.</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2. Впроваджувати реалізацію місцевих програм та програм розвитку громади.</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3. Залучати інвесторів для розбудови інфраструктурних об</a:t>
                      </a:r>
                      <a:r>
                        <a:rPr lang="en-US" sz="1400" b="1" cap="none" dirty="0">
                          <a:solidFill>
                            <a:srgbClr val="0C0C0C"/>
                          </a:solidFill>
                          <a:latin typeface="Times New Roman" panose="02020603050405020304" pitchFamily="18" charset="0"/>
                          <a:ea typeface="Cambria"/>
                          <a:cs typeface="Times New Roman" panose="02020603050405020304" pitchFamily="18" charset="0"/>
                          <a:sym typeface="Cambria"/>
                        </a:rPr>
                        <a:t>’</a:t>
                      </a:r>
                      <a:r>
                        <a:rPr lang="uk-UA" sz="1400" b="1" cap="none" dirty="0" err="1">
                          <a:solidFill>
                            <a:srgbClr val="0C0C0C"/>
                          </a:solidFill>
                          <a:latin typeface="Times New Roman" panose="02020603050405020304" pitchFamily="18" charset="0"/>
                          <a:ea typeface="Cambria"/>
                          <a:cs typeface="Times New Roman" panose="02020603050405020304" pitchFamily="18" charset="0"/>
                          <a:sym typeface="Cambria"/>
                        </a:rPr>
                        <a:t>єктів</a:t>
                      </a: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a:t>
                      </a:r>
                    </a:p>
                    <a:p>
                      <a:pPr marL="0" marR="0" lvl="0" indent="0" algn="l" rtl="0">
                        <a:lnSpc>
                          <a:spcPct val="107000"/>
                        </a:lnSpc>
                        <a:spcBef>
                          <a:spcPts val="0"/>
                        </a:spcBef>
                        <a:spcAft>
                          <a:spcPts val="0"/>
                        </a:spcAft>
                        <a:buNone/>
                      </a:pPr>
                      <a:r>
                        <a:rPr lang="uk-UA" sz="1400" b="1" cap="none" dirty="0">
                          <a:solidFill>
                            <a:srgbClr val="0C0C0C"/>
                          </a:solidFill>
                          <a:latin typeface="Times New Roman" panose="02020603050405020304" pitchFamily="18" charset="0"/>
                          <a:ea typeface="Cambria"/>
                          <a:cs typeface="Times New Roman" panose="02020603050405020304" pitchFamily="18" charset="0"/>
                          <a:sym typeface="Cambria"/>
                        </a:rPr>
                        <a:t> 4. Проводити інформаційні заходи серед мешканців громади щодо діяльності органів місцевої влади.</a:t>
                      </a:r>
                      <a:endParaRPr sz="1400" b="1" cap="none" dirty="0">
                        <a:solidFill>
                          <a:srgbClr val="0C0C0C"/>
                        </a:solidFill>
                        <a:latin typeface="Times New Roman" panose="02020603050405020304" pitchFamily="18" charset="0"/>
                        <a:ea typeface="Cambria"/>
                        <a:cs typeface="Times New Roman" panose="02020603050405020304" pitchFamily="18" charset="0"/>
                        <a:sym typeface="Cambria"/>
                      </a:endParaRPr>
                    </a:p>
                  </a:txBody>
                  <a:tcPr marL="14963" marR="14963" marT="0" marB="0">
                    <a:solidFill>
                      <a:srgbClr val="F1B09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87810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D274615-BC1D-4021-B464-A4FE8FE62BBC}"/>
              </a:ext>
            </a:extLst>
          </p:cNvPr>
          <p:cNvSpPr/>
          <p:nvPr/>
        </p:nvSpPr>
        <p:spPr>
          <a:xfrm>
            <a:off x="444843" y="247295"/>
            <a:ext cx="8604005" cy="5340693"/>
          </a:xfrm>
          <a:prstGeom prst="rect">
            <a:avLst/>
          </a:prstGeom>
        </p:spPr>
        <p:txBody>
          <a:bodyPr wrap="square">
            <a:spAutoFit/>
          </a:bodyPr>
          <a:lstStyle/>
          <a:p>
            <a:pPr algn="ctr"/>
            <a:r>
              <a:rPr lang="uk-UA" sz="2000" b="1" dirty="0">
                <a:latin typeface="Times New Roman" panose="02020603050405020304" pitchFamily="18" charset="0"/>
                <a:cs typeface="Times New Roman" panose="02020603050405020304" pitchFamily="18" charset="0"/>
              </a:rPr>
              <a:t>СОЦІАЛЬНО-ЕКОНОМІЧНІ ХАРАКТЕРИСТИКИ ГРОМАДИ</a:t>
            </a:r>
          </a:p>
          <a:p>
            <a:r>
              <a:rPr lang="uk-UA" b="1" dirty="0">
                <a:latin typeface="Times New Roman" panose="02020603050405020304" pitchFamily="18" charset="0"/>
                <a:cs typeface="Times New Roman" panose="02020603050405020304" pitchFamily="18" charset="0"/>
              </a:rPr>
              <a:t>Економічний потенціал</a:t>
            </a:r>
          </a:p>
          <a:p>
            <a:pPr algn="just">
              <a:lnSpc>
                <a:spcPct val="107000"/>
              </a:lnSpc>
              <a:spcAft>
                <a:spcPts val="0"/>
              </a:spcAft>
            </a:pPr>
            <a:r>
              <a:rPr lang="uk-UA" sz="1600" kern="100" dirty="0">
                <a:latin typeface="Times New Roman" pitchFamily="18" charset="0"/>
                <a:ea typeface="Calibri" panose="020F0502020204030204" pitchFamily="34" charset="0"/>
                <a:cs typeface="Times New Roman" pitchFamily="18" charset="0"/>
              </a:rPr>
              <a:t>Д</a:t>
            </a:r>
            <a:r>
              <a:rPr lang="uk-UA" sz="1600" dirty="0">
                <a:latin typeface="Times New Roman" pitchFamily="18" charset="0"/>
                <a:ea typeface="Calibri" panose="020F0502020204030204" pitchFamily="34" charset="0"/>
                <a:cs typeface="Times New Roman" pitchFamily="18" charset="0"/>
              </a:rPr>
              <a:t>о повномасштабного військового вторгнення РФ в Україну </a:t>
            </a:r>
            <a:r>
              <a:rPr lang="uk-UA" sz="1600" kern="100" dirty="0">
                <a:latin typeface="Times New Roman" pitchFamily="18" charset="0"/>
                <a:ea typeface="Calibri" panose="020F0502020204030204" pitchFamily="34" charset="0"/>
                <a:cs typeface="Times New Roman" pitchFamily="18" charset="0"/>
              </a:rPr>
              <a:t>Сєвєродонецька міська територіальна громада була одним із </a:t>
            </a:r>
            <a:r>
              <a:rPr lang="uk-UA" sz="1600" b="1" kern="100" dirty="0">
                <a:latin typeface="Times New Roman" pitchFamily="18" charset="0"/>
                <a:ea typeface="Calibri" panose="020F0502020204030204" pitchFamily="34" charset="0"/>
                <a:cs typeface="Times New Roman" pitchFamily="18" charset="0"/>
              </a:rPr>
              <a:t>провідних промислових, адміністративних та освітніх центрів регіону.</a:t>
            </a:r>
            <a:endParaRPr lang="ru-RU" sz="1600" b="1" kern="100" dirty="0">
              <a:latin typeface="Times New Roman" pitchFamily="18" charset="0"/>
              <a:ea typeface="Calibri" panose="020F0502020204030204" pitchFamily="34" charset="0"/>
              <a:cs typeface="Times New Roman" pitchFamily="18" charset="0"/>
            </a:endParaRPr>
          </a:p>
          <a:p>
            <a:pPr algn="just">
              <a:lnSpc>
                <a:spcPct val="107000"/>
              </a:lnSpc>
              <a:spcAft>
                <a:spcPts val="0"/>
              </a:spcAft>
            </a:pPr>
            <a:r>
              <a:rPr lang="uk-UA" sz="1600" kern="100" dirty="0">
                <a:latin typeface="Times New Roman" pitchFamily="18" charset="0"/>
                <a:ea typeface="Calibri" panose="020F0502020204030204" pitchFamily="34" charset="0"/>
                <a:cs typeface="Times New Roman" pitchFamily="18" charset="0"/>
              </a:rPr>
              <a:t>    Розвинена інфраструктура, промислові підприємства, заклади освіти та медицини забезпечували високу якість життя для </a:t>
            </a:r>
            <a:r>
              <a:rPr lang="uk-UA" sz="1600" b="1" kern="100" dirty="0">
                <a:latin typeface="Times New Roman" pitchFamily="18" charset="0"/>
                <a:ea typeface="Calibri" panose="020F0502020204030204" pitchFamily="34" charset="0"/>
                <a:cs typeface="Times New Roman" pitchFamily="18" charset="0"/>
              </a:rPr>
              <a:t>понад 115 тисяч мешканців</a:t>
            </a:r>
            <a:r>
              <a:rPr lang="uk-UA" sz="1600" kern="100" dirty="0">
                <a:latin typeface="Times New Roman" pitchFamily="18" charset="0"/>
                <a:ea typeface="Calibri" panose="020F0502020204030204" pitchFamily="34" charset="0"/>
                <a:cs typeface="Times New Roman" pitchFamily="18" charset="0"/>
              </a:rPr>
              <a:t> </a:t>
            </a:r>
            <a:r>
              <a:rPr lang="uk-UA" sz="1600" b="1" kern="100" dirty="0">
                <a:latin typeface="Times New Roman" pitchFamily="18" charset="0"/>
                <a:ea typeface="Calibri" panose="020F0502020204030204" pitchFamily="34" charset="0"/>
                <a:cs typeface="Times New Roman" pitchFamily="18" charset="0"/>
              </a:rPr>
              <a:t>на</a:t>
            </a:r>
            <a:r>
              <a:rPr lang="uk-UA" sz="1600" kern="100" dirty="0">
                <a:latin typeface="Times New Roman" pitchFamily="18" charset="0"/>
                <a:ea typeface="Calibri" panose="020F0502020204030204" pitchFamily="34" charset="0"/>
                <a:cs typeface="Times New Roman" pitchFamily="18" charset="0"/>
              </a:rPr>
              <a:t> </a:t>
            </a:r>
            <a:r>
              <a:rPr lang="uk-UA" sz="1600" b="1" kern="100" dirty="0">
                <a:latin typeface="Times New Roman" panose="02020603050405020304" pitchFamily="18" charset="0"/>
                <a:ea typeface="Calibri" panose="020F0502020204030204" pitchFamily="34" charset="0"/>
                <a:cs typeface="Times New Roman" panose="02020603050405020304" pitchFamily="18" charset="0"/>
              </a:rPr>
              <a:t>території громади площею 712,8 км</a:t>
            </a:r>
            <a:r>
              <a:rPr lang="uk-UA" sz="1600" b="1" kern="100" baseline="30000" dirty="0">
                <a:latin typeface="Times New Roman" panose="02020603050405020304" pitchFamily="18" charset="0"/>
                <a:ea typeface="Calibri" panose="020F0502020204030204" pitchFamily="34" charset="0"/>
                <a:cs typeface="Times New Roman" panose="02020603050405020304" pitchFamily="18" charset="0"/>
              </a:rPr>
              <a:t>2  </a:t>
            </a:r>
            <a:r>
              <a:rPr lang="uk-UA" sz="1600" b="1" kern="100" dirty="0">
                <a:latin typeface="Times New Roman" panose="02020603050405020304" pitchFamily="18" charset="0"/>
                <a:ea typeface="Calibri" panose="020F0502020204030204" pitchFamily="34" charset="0"/>
                <a:cs typeface="Times New Roman" panose="02020603050405020304" pitchFamily="18" charset="0"/>
              </a:rPr>
              <a:t>(20 населених пунктів)</a:t>
            </a:r>
            <a:r>
              <a:rPr lang="uk-UA" sz="1600" kern="100" dirty="0">
                <a:latin typeface="Times New Roman" panose="02020603050405020304" pitchFamily="18" charset="0"/>
                <a:ea typeface="Calibri" panose="020F0502020204030204" pitchFamily="34" charset="0"/>
                <a:cs typeface="Times New Roman" panose="02020603050405020304" pitchFamily="18" charset="0"/>
              </a:rPr>
              <a:t>:</a:t>
            </a:r>
            <a:endParaRPr lang="ru-RU"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b="1" i="1" kern="100" dirty="0">
                <a:latin typeface="Times New Roman" panose="02020603050405020304" pitchFamily="18" charset="0"/>
                <a:ea typeface="Calibri" panose="020F0502020204030204" pitchFamily="34" charset="0"/>
                <a:cs typeface="Times New Roman" panose="02020603050405020304" pitchFamily="18" charset="0"/>
              </a:rPr>
              <a:t>163 промислових підприємства </a:t>
            </a:r>
            <a:r>
              <a:rPr lang="uk-UA" sz="1600" kern="100" dirty="0">
                <a:latin typeface="Times New Roman" panose="02020603050405020304" pitchFamily="18" charset="0"/>
                <a:ea typeface="Calibri" panose="020F0502020204030204" pitchFamily="34" charset="0"/>
                <a:cs typeface="Times New Roman" panose="02020603050405020304" pitchFamily="18" charset="0"/>
              </a:rPr>
              <a:t>(3 великих, 23 середніх, 137 малих), серед яких ключову роль відігравали хімічна, машинобудівна та харчова галузі;</a:t>
            </a:r>
            <a:endParaRPr lang="ru-RU"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b="1" i="1" kern="100" dirty="0">
                <a:latin typeface="Times New Roman" panose="02020603050405020304" pitchFamily="18" charset="0"/>
                <a:ea typeface="Calibri" panose="020F0502020204030204" pitchFamily="34" charset="0"/>
                <a:cs typeface="Times New Roman" panose="02020603050405020304" pitchFamily="18" charset="0"/>
              </a:rPr>
              <a:t>6 638 суб’єктів малого та середнього підприємництва</a:t>
            </a:r>
            <a:r>
              <a:rPr lang="uk-UA" sz="1600" kern="100" dirty="0">
                <a:latin typeface="Times New Roman" panose="02020603050405020304" pitchFamily="18" charset="0"/>
                <a:ea typeface="Calibri" panose="020F0502020204030204" pitchFamily="34" charset="0"/>
                <a:cs typeface="Times New Roman" panose="02020603050405020304" pitchFamily="18" charset="0"/>
              </a:rPr>
              <a:t> (64 середні, 1 355 малі, 5 219 ФОП).</a:t>
            </a:r>
          </a:p>
          <a:p>
            <a:pPr algn="just">
              <a:lnSpc>
                <a:spcPct val="107000"/>
              </a:lnSpc>
              <a:spcAft>
                <a:spcPts val="0"/>
              </a:spcAft>
            </a:pPr>
            <a:r>
              <a:rPr lang="uk-UA" sz="1600" dirty="0">
                <a:latin typeface="Times New Roman" panose="02020603050405020304" pitchFamily="18" charset="0"/>
                <a:ea typeface="Calibri" panose="020F0502020204030204" pitchFamily="34" charset="0"/>
              </a:rPr>
              <a:t>Економіка Сєвєродонецької </a:t>
            </a:r>
            <a:r>
              <a:rPr lang="uk-UA" sz="1600" dirty="0" err="1">
                <a:latin typeface="Times New Roman" panose="02020603050405020304" pitchFamily="18" charset="0"/>
                <a:ea typeface="Calibri" panose="020F0502020204030204" pitchFamily="34" charset="0"/>
              </a:rPr>
              <a:t>МТГпозиціонувалася</a:t>
            </a:r>
            <a:r>
              <a:rPr lang="uk-UA" sz="1600" dirty="0">
                <a:latin typeface="Times New Roman" panose="02020603050405020304" pitchFamily="18" charset="0"/>
                <a:ea typeface="Calibri" panose="020F0502020204030204" pitchFamily="34" charset="0"/>
              </a:rPr>
              <a:t> як ядро </a:t>
            </a:r>
            <a:r>
              <a:rPr lang="uk-UA" sz="1600" b="1" dirty="0">
                <a:latin typeface="Times New Roman" panose="02020603050405020304" pitchFamily="18" charset="0"/>
                <a:ea typeface="Calibri" panose="020F0502020204030204" pitchFamily="34" charset="0"/>
              </a:rPr>
              <a:t>SMART – спеціалізації Луганської області і мала хімічний, науковий, інжиніринговий та агропромисловий вектор розвитку, який був підкріплений приєднаними до громади сільськогосподарськими територіями</a:t>
            </a:r>
            <a:r>
              <a:rPr lang="uk-UA" sz="1600" dirty="0">
                <a:latin typeface="Times New Roman" panose="02020603050405020304" pitchFamily="18" charset="0"/>
                <a:ea typeface="Calibri" panose="020F0502020204030204" pitchFamily="34" charset="0"/>
              </a:rPr>
              <a:t>. Розроблені Стратегія розвитку громади на період 2021-2027 років (</a:t>
            </a:r>
            <a:r>
              <a:rPr lang="en-US" sz="1200" dirty="0">
                <a:latin typeface="Times New Roman" panose="02020603050405020304" pitchFamily="18" charset="0"/>
                <a:ea typeface="Calibri" panose="020F0502020204030204" pitchFamily="34" charset="0"/>
                <a:hlinkClick r:id="rId2"/>
              </a:rPr>
              <a:t>https://sed-rada.gov.ua/strategiya-rozvitku-sievierodoneckoyi-miskoyi-teritorialnoyi-gromadi-na-period-2021-2027-roku/strategiya-rozvitku-sievierodoneckoyi-miskoyi-teritorialnoyi-gromadi-na-period-2021-2027-roki</a:t>
            </a:r>
            <a:r>
              <a:rPr lang="uk-UA" sz="1600" dirty="0">
                <a:latin typeface="Times New Roman" panose="02020603050405020304" pitchFamily="18" charset="0"/>
                <a:ea typeface="Calibri" panose="020F0502020204030204" pitchFamily="34" charset="0"/>
              </a:rPr>
              <a:t>),   Програма соціально-економічного і культурного розвитку Сєвєродонецької міської територіальної громади на період 2024-2027 років (</a:t>
            </a:r>
            <a:r>
              <a:rPr lang="en-US" sz="1200" dirty="0">
                <a:latin typeface="Times New Roman" panose="02020603050405020304" pitchFamily="18" charset="0"/>
                <a:ea typeface="Calibri" panose="020F0502020204030204" pitchFamily="34" charset="0"/>
                <a:hlinkClick r:id="rId3"/>
              </a:rPr>
              <a:t>https://sed-rada.gov.ua/2024-2027-roki/programa-socialno-ekonomichnogo-i-kulturnogo-rozvitku-sievierodoneckoyi-miskoyi-teritorialnoyi-gromadi-na-2024-2027-roki</a:t>
            </a:r>
            <a:r>
              <a:rPr lang="uk-UA" sz="1600" dirty="0">
                <a:latin typeface="Times New Roman" panose="02020603050405020304" pitchFamily="18" charset="0"/>
                <a:ea typeface="Calibri" panose="020F0502020204030204" pitchFamily="34" charset="0"/>
              </a:rPr>
              <a:t> ) та проведено її СЕО.</a:t>
            </a:r>
            <a:endParaRPr lang="ru-RU" sz="1600" b="1" dirty="0"/>
          </a:p>
        </p:txBody>
      </p:sp>
      <p:pic>
        <p:nvPicPr>
          <p:cNvPr id="1026" name="Picture 2">
            <a:extLst>
              <a:ext uri="{FF2B5EF4-FFF2-40B4-BE49-F238E27FC236}">
                <a16:creationId xmlns:a16="http://schemas.microsoft.com/office/drawing/2014/main" id="{BFCB874F-44BE-4073-8DD1-8217ACA8AE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8850" y="632314"/>
            <a:ext cx="2869243" cy="20241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FAD4E5-7B1E-47FC-991F-687981F260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8849" y="3147734"/>
            <a:ext cx="2869243" cy="249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4912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2824</TotalTime>
  <Words>7225</Words>
  <Application>Microsoft Office PowerPoint</Application>
  <PresentationFormat>Широкоэкранный</PresentationFormat>
  <Paragraphs>573</Paragraphs>
  <Slides>38</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38</vt:i4>
      </vt:variant>
    </vt:vector>
  </HeadingPairs>
  <TitlesOfParts>
    <vt:vector size="47" baseType="lpstr">
      <vt:lpstr>Arial</vt:lpstr>
      <vt:lpstr>Arial Black</vt:lpstr>
      <vt:lpstr>Calibri</vt:lpstr>
      <vt:lpstr>Calibri Light</vt:lpstr>
      <vt:lpstr>Cambria</vt:lpstr>
      <vt:lpstr>Century Gothic</vt:lpstr>
      <vt:lpstr>Roboto</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Динаміка дохідної частини загального фонду бюджету Сєвєродонецької міської територіальної громади у 2023-2025 роках, тис.грн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Назва “Квартал відродження”   Вартість інвестування: 15 млн.дол.   Період впровадження:2025-2027 роки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Е.К.</dc:creator>
  <cp:lastModifiedBy>Roman</cp:lastModifiedBy>
  <cp:revision>487</cp:revision>
  <dcterms:created xsi:type="dcterms:W3CDTF">2025-01-17T19:36:23Z</dcterms:created>
  <dcterms:modified xsi:type="dcterms:W3CDTF">2025-05-12T07:08:43Z</dcterms:modified>
</cp:coreProperties>
</file>