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2"/>
  </p:notesMasterIdLst>
  <p:sldIdLst>
    <p:sldId id="315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314" r:id="rId17"/>
    <p:sldId id="280" r:id="rId18"/>
    <p:sldId id="281" r:id="rId19"/>
    <p:sldId id="282" r:id="rId20"/>
    <p:sldId id="309" r:id="rId21"/>
    <p:sldId id="257" r:id="rId22"/>
    <p:sldId id="283" r:id="rId23"/>
    <p:sldId id="331" r:id="rId24"/>
    <p:sldId id="735" r:id="rId25"/>
    <p:sldId id="736" r:id="rId26"/>
    <p:sldId id="737" r:id="rId27"/>
    <p:sldId id="326" r:id="rId28"/>
    <p:sldId id="327" r:id="rId29"/>
    <p:sldId id="330" r:id="rId30"/>
    <p:sldId id="341" r:id="rId31"/>
    <p:sldId id="343" r:id="rId32"/>
    <p:sldId id="345" r:id="rId33"/>
    <p:sldId id="339" r:id="rId34"/>
    <p:sldId id="258" r:id="rId35"/>
    <p:sldId id="285" r:id="rId36"/>
    <p:sldId id="286" r:id="rId37"/>
    <p:sldId id="289" r:id="rId38"/>
    <p:sldId id="291" r:id="rId39"/>
    <p:sldId id="729" r:id="rId40"/>
    <p:sldId id="730" r:id="rId41"/>
    <p:sldId id="262" r:id="rId42"/>
    <p:sldId id="324" r:id="rId43"/>
    <p:sldId id="740" r:id="rId44"/>
    <p:sldId id="741" r:id="rId45"/>
    <p:sldId id="731" r:id="rId46"/>
    <p:sldId id="357" r:id="rId47"/>
    <p:sldId id="368" r:id="rId48"/>
    <p:sldId id="369" r:id="rId49"/>
    <p:sldId id="370" r:id="rId50"/>
    <p:sldId id="363" r:id="rId51"/>
    <p:sldId id="374" r:id="rId52"/>
    <p:sldId id="371" r:id="rId53"/>
    <p:sldId id="375" r:id="rId54"/>
    <p:sldId id="732" r:id="rId55"/>
    <p:sldId id="376" r:id="rId56"/>
    <p:sldId id="733" r:id="rId57"/>
    <p:sldId id="734" r:id="rId58"/>
    <p:sldId id="377" r:id="rId59"/>
    <p:sldId id="738" r:id="rId60"/>
    <p:sldId id="739" r:id="rId6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Montserrat" panose="00000500000000000000" pitchFamily="2" charset="-52"/>
      <p:regular r:id="rId67"/>
      <p:bold r:id="rId68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85486" autoAdjust="0"/>
  </p:normalViewPr>
  <p:slideViewPr>
    <p:cSldViewPr>
      <p:cViewPr varScale="1">
        <p:scale>
          <a:sx n="70" d="100"/>
          <a:sy n="70" d="100"/>
        </p:scale>
        <p:origin x="1733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780ECA-6862-2343-B5A1-FD8803EDF36A}" type="doc">
      <dgm:prSet loTypeId="urn:microsoft.com/office/officeart/2005/8/layout/gear1" loCatId="" qsTypeId="urn:microsoft.com/office/officeart/2005/8/quickstyle/3d2" qsCatId="3D" csTypeId="urn:microsoft.com/office/officeart/2005/8/colors/accent3_3" csCatId="accent3" phldr="1"/>
      <dgm:spPr/>
    </dgm:pt>
    <dgm:pt modelId="{F5BD8A67-F2D1-CB45-B366-5A555D266C25}">
      <dgm:prSet phldrT="[Текст]" custT="1"/>
      <dgm:spPr/>
      <dgm:t>
        <a:bodyPr/>
        <a:lstStyle/>
        <a:p>
          <a:endParaRPr lang="ru-RU" sz="2300" dirty="0"/>
        </a:p>
      </dgm:t>
    </dgm:pt>
    <dgm:pt modelId="{06C5DC43-4196-3C4A-9DAF-D680EFF4A1A4}" type="parTrans" cxnId="{C06661CA-C0DF-7949-93A9-2143B30A6BE0}">
      <dgm:prSet/>
      <dgm:spPr/>
      <dgm:t>
        <a:bodyPr/>
        <a:lstStyle/>
        <a:p>
          <a:endParaRPr lang="ru-RU"/>
        </a:p>
      </dgm:t>
    </dgm:pt>
    <dgm:pt modelId="{195B1C55-984F-7E44-8306-9D60A9E6100E}" type="sibTrans" cxnId="{C06661CA-C0DF-7949-93A9-2143B30A6BE0}">
      <dgm:prSet/>
      <dgm:spPr/>
      <dgm:t>
        <a:bodyPr/>
        <a:lstStyle/>
        <a:p>
          <a:endParaRPr lang="ru-RU"/>
        </a:p>
      </dgm:t>
    </dgm:pt>
    <dgm:pt modelId="{921B6642-A551-3F48-9809-20B985D7A506}">
      <dgm:prSet phldrT="[Текст]" custT="1"/>
      <dgm:spPr/>
      <dgm:t>
        <a:bodyPr/>
        <a:lstStyle/>
        <a:p>
          <a:endParaRPr lang="ru-RU" sz="1600" dirty="0"/>
        </a:p>
      </dgm:t>
    </dgm:pt>
    <dgm:pt modelId="{5F2C894C-D600-2E4F-842F-FA091D8D7204}" type="parTrans" cxnId="{D64C3820-4FAA-7344-A541-1C92BCEC7D9A}">
      <dgm:prSet/>
      <dgm:spPr/>
      <dgm:t>
        <a:bodyPr/>
        <a:lstStyle/>
        <a:p>
          <a:endParaRPr lang="ru-RU"/>
        </a:p>
      </dgm:t>
    </dgm:pt>
    <dgm:pt modelId="{981EE91D-6741-5C41-B67B-0B27619D6836}" type="sibTrans" cxnId="{D64C3820-4FAA-7344-A541-1C92BCEC7D9A}">
      <dgm:prSet/>
      <dgm:spPr/>
      <dgm:t>
        <a:bodyPr/>
        <a:lstStyle/>
        <a:p>
          <a:endParaRPr lang="ru-RU"/>
        </a:p>
      </dgm:t>
    </dgm:pt>
    <dgm:pt modelId="{CDC4A7D7-57F6-7540-A39C-3260F0CEDEDC}">
      <dgm:prSet phldrT="[Текст]" custT="1"/>
      <dgm:spPr/>
      <dgm:t>
        <a:bodyPr/>
        <a:lstStyle/>
        <a:p>
          <a:endParaRPr lang="ru-RU" sz="1800" dirty="0">
            <a:solidFill>
              <a:schemeClr val="tx1"/>
            </a:solidFill>
          </a:endParaRPr>
        </a:p>
      </dgm:t>
    </dgm:pt>
    <dgm:pt modelId="{B544338C-5706-0943-A201-F525CCA87251}" type="parTrans" cxnId="{4B6DA0B5-1439-074C-9502-36FA93029FDF}">
      <dgm:prSet/>
      <dgm:spPr/>
      <dgm:t>
        <a:bodyPr/>
        <a:lstStyle/>
        <a:p>
          <a:endParaRPr lang="ru-RU"/>
        </a:p>
      </dgm:t>
    </dgm:pt>
    <dgm:pt modelId="{11320569-9485-2048-B488-363FB7E1F29C}" type="sibTrans" cxnId="{4B6DA0B5-1439-074C-9502-36FA93029FDF}">
      <dgm:prSet/>
      <dgm:spPr/>
      <dgm:t>
        <a:bodyPr/>
        <a:lstStyle/>
        <a:p>
          <a:endParaRPr lang="ru-RU"/>
        </a:p>
      </dgm:t>
    </dgm:pt>
    <dgm:pt modelId="{0D7CB1E1-4FF0-874A-9132-5A7F651AEC3F}" type="pres">
      <dgm:prSet presAssocID="{DA780ECA-6862-2343-B5A1-FD8803EDF36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2F7A879-425C-2C44-98E4-900D4E5FC4F9}" type="pres">
      <dgm:prSet presAssocID="{F5BD8A67-F2D1-CB45-B366-5A555D266C25}" presName="gear1" presStyleLbl="node1" presStyleIdx="0" presStyleCnt="3">
        <dgm:presLayoutVars>
          <dgm:chMax val="1"/>
          <dgm:bulletEnabled val="1"/>
        </dgm:presLayoutVars>
      </dgm:prSet>
      <dgm:spPr/>
    </dgm:pt>
    <dgm:pt modelId="{94F53A3B-4213-C946-90E5-8450E146C79D}" type="pres">
      <dgm:prSet presAssocID="{F5BD8A67-F2D1-CB45-B366-5A555D266C25}" presName="gear1srcNode" presStyleLbl="node1" presStyleIdx="0" presStyleCnt="3"/>
      <dgm:spPr/>
    </dgm:pt>
    <dgm:pt modelId="{D9D5A105-8768-8F46-A5FF-EEB82ECEE5F4}" type="pres">
      <dgm:prSet presAssocID="{F5BD8A67-F2D1-CB45-B366-5A555D266C25}" presName="gear1dstNode" presStyleLbl="node1" presStyleIdx="0" presStyleCnt="3"/>
      <dgm:spPr/>
    </dgm:pt>
    <dgm:pt modelId="{ABDCB77D-C87C-AD4D-B681-F3EA9E1061F3}" type="pres">
      <dgm:prSet presAssocID="{921B6642-A551-3F48-9809-20B985D7A506}" presName="gear2" presStyleLbl="node1" presStyleIdx="1" presStyleCnt="3" custScaleX="105073" custScaleY="102024">
        <dgm:presLayoutVars>
          <dgm:chMax val="1"/>
          <dgm:bulletEnabled val="1"/>
        </dgm:presLayoutVars>
      </dgm:prSet>
      <dgm:spPr/>
    </dgm:pt>
    <dgm:pt modelId="{CBB4D396-FC67-094F-9C9B-2CC12C5A1BA7}" type="pres">
      <dgm:prSet presAssocID="{921B6642-A551-3F48-9809-20B985D7A506}" presName="gear2srcNode" presStyleLbl="node1" presStyleIdx="1" presStyleCnt="3"/>
      <dgm:spPr/>
    </dgm:pt>
    <dgm:pt modelId="{E12CF73D-AEB2-E04F-B812-838A9315B167}" type="pres">
      <dgm:prSet presAssocID="{921B6642-A551-3F48-9809-20B985D7A506}" presName="gear2dstNode" presStyleLbl="node1" presStyleIdx="1" presStyleCnt="3"/>
      <dgm:spPr/>
    </dgm:pt>
    <dgm:pt modelId="{2BE778E0-DBC4-C946-BA90-BCCBF411A553}" type="pres">
      <dgm:prSet presAssocID="{CDC4A7D7-57F6-7540-A39C-3260F0CEDEDC}" presName="gear3" presStyleLbl="node1" presStyleIdx="2" presStyleCnt="3"/>
      <dgm:spPr/>
    </dgm:pt>
    <dgm:pt modelId="{ECE41B60-BBDC-B740-B863-AFFDE1158808}" type="pres">
      <dgm:prSet presAssocID="{CDC4A7D7-57F6-7540-A39C-3260F0CEDED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FB868CF-3AF7-7A4D-A3DB-EE8C9494DF81}" type="pres">
      <dgm:prSet presAssocID="{CDC4A7D7-57F6-7540-A39C-3260F0CEDEDC}" presName="gear3srcNode" presStyleLbl="node1" presStyleIdx="2" presStyleCnt="3"/>
      <dgm:spPr/>
    </dgm:pt>
    <dgm:pt modelId="{90AB3449-F471-BA4E-B8F6-C14C0D5BF9A1}" type="pres">
      <dgm:prSet presAssocID="{CDC4A7D7-57F6-7540-A39C-3260F0CEDEDC}" presName="gear3dstNode" presStyleLbl="node1" presStyleIdx="2" presStyleCnt="3"/>
      <dgm:spPr/>
    </dgm:pt>
    <dgm:pt modelId="{562F44DC-9308-9346-92F8-08AF95D558CA}" type="pres">
      <dgm:prSet presAssocID="{195B1C55-984F-7E44-8306-9D60A9E6100E}" presName="connector1" presStyleLbl="sibTrans2D1" presStyleIdx="0" presStyleCnt="3"/>
      <dgm:spPr/>
    </dgm:pt>
    <dgm:pt modelId="{D692CEFD-1D8B-4844-AEB9-24783223CBDB}" type="pres">
      <dgm:prSet presAssocID="{981EE91D-6741-5C41-B67B-0B27619D6836}" presName="connector2" presStyleLbl="sibTrans2D1" presStyleIdx="1" presStyleCnt="3"/>
      <dgm:spPr/>
    </dgm:pt>
    <dgm:pt modelId="{6B5E5352-2019-D342-98E9-A00C7B5B4379}" type="pres">
      <dgm:prSet presAssocID="{11320569-9485-2048-B488-363FB7E1F29C}" presName="connector3" presStyleLbl="sibTrans2D1" presStyleIdx="2" presStyleCnt="3"/>
      <dgm:spPr/>
    </dgm:pt>
  </dgm:ptLst>
  <dgm:cxnLst>
    <dgm:cxn modelId="{0DA1780E-429C-2F40-BB84-7AB2D370E7C4}" type="presOf" srcId="{195B1C55-984F-7E44-8306-9D60A9E6100E}" destId="{562F44DC-9308-9346-92F8-08AF95D558CA}" srcOrd="0" destOrd="0" presId="urn:microsoft.com/office/officeart/2005/8/layout/gear1"/>
    <dgm:cxn modelId="{C9858B11-1672-374B-A57F-B4383CCFFD20}" type="presOf" srcId="{CDC4A7D7-57F6-7540-A39C-3260F0CEDEDC}" destId="{ECE41B60-BBDC-B740-B863-AFFDE1158808}" srcOrd="1" destOrd="0" presId="urn:microsoft.com/office/officeart/2005/8/layout/gear1"/>
    <dgm:cxn modelId="{A0134917-1871-D248-BA16-258A2D6CBFAE}" type="presOf" srcId="{921B6642-A551-3F48-9809-20B985D7A506}" destId="{CBB4D396-FC67-094F-9C9B-2CC12C5A1BA7}" srcOrd="1" destOrd="0" presId="urn:microsoft.com/office/officeart/2005/8/layout/gear1"/>
    <dgm:cxn modelId="{D64C3820-4FAA-7344-A541-1C92BCEC7D9A}" srcId="{DA780ECA-6862-2343-B5A1-FD8803EDF36A}" destId="{921B6642-A551-3F48-9809-20B985D7A506}" srcOrd="1" destOrd="0" parTransId="{5F2C894C-D600-2E4F-842F-FA091D8D7204}" sibTransId="{981EE91D-6741-5C41-B67B-0B27619D6836}"/>
    <dgm:cxn modelId="{9D1F6B22-E946-2D42-A3C6-CFB623F40BF5}" type="presOf" srcId="{DA780ECA-6862-2343-B5A1-FD8803EDF36A}" destId="{0D7CB1E1-4FF0-874A-9132-5A7F651AEC3F}" srcOrd="0" destOrd="0" presId="urn:microsoft.com/office/officeart/2005/8/layout/gear1"/>
    <dgm:cxn modelId="{F77B2C2F-07F3-5F47-8BE5-15C2276BA533}" type="presOf" srcId="{981EE91D-6741-5C41-B67B-0B27619D6836}" destId="{D692CEFD-1D8B-4844-AEB9-24783223CBDB}" srcOrd="0" destOrd="0" presId="urn:microsoft.com/office/officeart/2005/8/layout/gear1"/>
    <dgm:cxn modelId="{85654933-E9E1-9C47-A1D1-648AA8AB4F7D}" type="presOf" srcId="{11320569-9485-2048-B488-363FB7E1F29C}" destId="{6B5E5352-2019-D342-98E9-A00C7B5B4379}" srcOrd="0" destOrd="0" presId="urn:microsoft.com/office/officeart/2005/8/layout/gear1"/>
    <dgm:cxn modelId="{84496763-1356-C742-813F-30025CE1C1AF}" type="presOf" srcId="{F5BD8A67-F2D1-CB45-B366-5A555D266C25}" destId="{94F53A3B-4213-C946-90E5-8450E146C79D}" srcOrd="1" destOrd="0" presId="urn:microsoft.com/office/officeart/2005/8/layout/gear1"/>
    <dgm:cxn modelId="{0CF37E47-1034-4C40-88D6-38625EDC291F}" type="presOf" srcId="{F5BD8A67-F2D1-CB45-B366-5A555D266C25}" destId="{82F7A879-425C-2C44-98E4-900D4E5FC4F9}" srcOrd="0" destOrd="0" presId="urn:microsoft.com/office/officeart/2005/8/layout/gear1"/>
    <dgm:cxn modelId="{0FC18A48-4645-E842-85EE-558AEA47B317}" type="presOf" srcId="{CDC4A7D7-57F6-7540-A39C-3260F0CEDEDC}" destId="{90AB3449-F471-BA4E-B8F6-C14C0D5BF9A1}" srcOrd="3" destOrd="0" presId="urn:microsoft.com/office/officeart/2005/8/layout/gear1"/>
    <dgm:cxn modelId="{1510934A-6235-AC48-BA9C-A13CBFB62720}" type="presOf" srcId="{921B6642-A551-3F48-9809-20B985D7A506}" destId="{ABDCB77D-C87C-AD4D-B681-F3EA9E1061F3}" srcOrd="0" destOrd="0" presId="urn:microsoft.com/office/officeart/2005/8/layout/gear1"/>
    <dgm:cxn modelId="{F9DC9D7D-C41F-4B45-8772-EA55C37E3052}" type="presOf" srcId="{921B6642-A551-3F48-9809-20B985D7A506}" destId="{E12CF73D-AEB2-E04F-B812-838A9315B167}" srcOrd="2" destOrd="0" presId="urn:microsoft.com/office/officeart/2005/8/layout/gear1"/>
    <dgm:cxn modelId="{776F8A9C-4AEB-A540-9631-5AF668534CB0}" type="presOf" srcId="{CDC4A7D7-57F6-7540-A39C-3260F0CEDEDC}" destId="{5FB868CF-3AF7-7A4D-A3DB-EE8C9494DF81}" srcOrd="2" destOrd="0" presId="urn:microsoft.com/office/officeart/2005/8/layout/gear1"/>
    <dgm:cxn modelId="{4B6DA0B5-1439-074C-9502-36FA93029FDF}" srcId="{DA780ECA-6862-2343-B5A1-FD8803EDF36A}" destId="{CDC4A7D7-57F6-7540-A39C-3260F0CEDEDC}" srcOrd="2" destOrd="0" parTransId="{B544338C-5706-0943-A201-F525CCA87251}" sibTransId="{11320569-9485-2048-B488-363FB7E1F29C}"/>
    <dgm:cxn modelId="{65B5B9B5-5466-B74B-B019-6A17FCE7065E}" type="presOf" srcId="{F5BD8A67-F2D1-CB45-B366-5A555D266C25}" destId="{D9D5A105-8768-8F46-A5FF-EEB82ECEE5F4}" srcOrd="2" destOrd="0" presId="urn:microsoft.com/office/officeart/2005/8/layout/gear1"/>
    <dgm:cxn modelId="{C06661CA-C0DF-7949-93A9-2143B30A6BE0}" srcId="{DA780ECA-6862-2343-B5A1-FD8803EDF36A}" destId="{F5BD8A67-F2D1-CB45-B366-5A555D266C25}" srcOrd="0" destOrd="0" parTransId="{06C5DC43-4196-3C4A-9DAF-D680EFF4A1A4}" sibTransId="{195B1C55-984F-7E44-8306-9D60A9E6100E}"/>
    <dgm:cxn modelId="{504850F8-B1AD-3541-AA80-108CF5239344}" type="presOf" srcId="{CDC4A7D7-57F6-7540-A39C-3260F0CEDEDC}" destId="{2BE778E0-DBC4-C946-BA90-BCCBF411A553}" srcOrd="0" destOrd="0" presId="urn:microsoft.com/office/officeart/2005/8/layout/gear1"/>
    <dgm:cxn modelId="{828669CB-FB95-5041-BE8A-837C4DFEDA30}" type="presParOf" srcId="{0D7CB1E1-4FF0-874A-9132-5A7F651AEC3F}" destId="{82F7A879-425C-2C44-98E4-900D4E5FC4F9}" srcOrd="0" destOrd="0" presId="urn:microsoft.com/office/officeart/2005/8/layout/gear1"/>
    <dgm:cxn modelId="{286EDDCC-6F7D-C94E-8D6E-D57661FC65AB}" type="presParOf" srcId="{0D7CB1E1-4FF0-874A-9132-5A7F651AEC3F}" destId="{94F53A3B-4213-C946-90E5-8450E146C79D}" srcOrd="1" destOrd="0" presId="urn:microsoft.com/office/officeart/2005/8/layout/gear1"/>
    <dgm:cxn modelId="{A2AB60F5-076C-D246-9D7E-10AB22F18A30}" type="presParOf" srcId="{0D7CB1E1-4FF0-874A-9132-5A7F651AEC3F}" destId="{D9D5A105-8768-8F46-A5FF-EEB82ECEE5F4}" srcOrd="2" destOrd="0" presId="urn:microsoft.com/office/officeart/2005/8/layout/gear1"/>
    <dgm:cxn modelId="{0BAEC4BD-CD00-8546-BDC6-EDA98A2DE21B}" type="presParOf" srcId="{0D7CB1E1-4FF0-874A-9132-5A7F651AEC3F}" destId="{ABDCB77D-C87C-AD4D-B681-F3EA9E1061F3}" srcOrd="3" destOrd="0" presId="urn:microsoft.com/office/officeart/2005/8/layout/gear1"/>
    <dgm:cxn modelId="{19850D25-0424-2A47-B068-8554669809D8}" type="presParOf" srcId="{0D7CB1E1-4FF0-874A-9132-5A7F651AEC3F}" destId="{CBB4D396-FC67-094F-9C9B-2CC12C5A1BA7}" srcOrd="4" destOrd="0" presId="urn:microsoft.com/office/officeart/2005/8/layout/gear1"/>
    <dgm:cxn modelId="{751CD347-202C-4E4B-B818-7BF22459AEEB}" type="presParOf" srcId="{0D7CB1E1-4FF0-874A-9132-5A7F651AEC3F}" destId="{E12CF73D-AEB2-E04F-B812-838A9315B167}" srcOrd="5" destOrd="0" presId="urn:microsoft.com/office/officeart/2005/8/layout/gear1"/>
    <dgm:cxn modelId="{2B618D60-4018-0A4B-AF91-4F7E91FCDDAF}" type="presParOf" srcId="{0D7CB1E1-4FF0-874A-9132-5A7F651AEC3F}" destId="{2BE778E0-DBC4-C946-BA90-BCCBF411A553}" srcOrd="6" destOrd="0" presId="urn:microsoft.com/office/officeart/2005/8/layout/gear1"/>
    <dgm:cxn modelId="{CA6EF771-39C8-D342-A37E-4DDE04783907}" type="presParOf" srcId="{0D7CB1E1-4FF0-874A-9132-5A7F651AEC3F}" destId="{ECE41B60-BBDC-B740-B863-AFFDE1158808}" srcOrd="7" destOrd="0" presId="urn:microsoft.com/office/officeart/2005/8/layout/gear1"/>
    <dgm:cxn modelId="{64B81923-6A20-B944-B038-95935081DA2A}" type="presParOf" srcId="{0D7CB1E1-4FF0-874A-9132-5A7F651AEC3F}" destId="{5FB868CF-3AF7-7A4D-A3DB-EE8C9494DF81}" srcOrd="8" destOrd="0" presId="urn:microsoft.com/office/officeart/2005/8/layout/gear1"/>
    <dgm:cxn modelId="{2CCE1AB7-56A5-1E46-9863-17E7831BC705}" type="presParOf" srcId="{0D7CB1E1-4FF0-874A-9132-5A7F651AEC3F}" destId="{90AB3449-F471-BA4E-B8F6-C14C0D5BF9A1}" srcOrd="9" destOrd="0" presId="urn:microsoft.com/office/officeart/2005/8/layout/gear1"/>
    <dgm:cxn modelId="{856478A9-35A7-BA45-9133-2E1764684BB8}" type="presParOf" srcId="{0D7CB1E1-4FF0-874A-9132-5A7F651AEC3F}" destId="{562F44DC-9308-9346-92F8-08AF95D558CA}" srcOrd="10" destOrd="0" presId="urn:microsoft.com/office/officeart/2005/8/layout/gear1"/>
    <dgm:cxn modelId="{D519125A-E65D-F441-BFAA-26B29A0A92AF}" type="presParOf" srcId="{0D7CB1E1-4FF0-874A-9132-5A7F651AEC3F}" destId="{D692CEFD-1D8B-4844-AEB9-24783223CBDB}" srcOrd="11" destOrd="0" presId="urn:microsoft.com/office/officeart/2005/8/layout/gear1"/>
    <dgm:cxn modelId="{A7FF70F3-4CDA-064A-9EC8-270F783CC1BD}" type="presParOf" srcId="{0D7CB1E1-4FF0-874A-9132-5A7F651AEC3F}" destId="{6B5E5352-2019-D342-98E9-A00C7B5B437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7A879-425C-2C44-98E4-900D4E5FC4F9}">
      <dsp:nvSpPr>
        <dsp:cNvPr id="0" name=""/>
        <dsp:cNvSpPr/>
      </dsp:nvSpPr>
      <dsp:spPr>
        <a:xfrm>
          <a:off x="3810851" y="2642439"/>
          <a:ext cx="3229647" cy="3229647"/>
        </a:xfrm>
        <a:prstGeom prst="gear9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</dsp:txBody>
      <dsp:txXfrm>
        <a:off x="4460154" y="3398968"/>
        <a:ext cx="1931041" cy="1660106"/>
      </dsp:txXfrm>
    </dsp:sp>
    <dsp:sp modelId="{ABDCB77D-C87C-AD4D-B681-F3EA9E1061F3}">
      <dsp:nvSpPr>
        <dsp:cNvPr id="0" name=""/>
        <dsp:cNvSpPr/>
      </dsp:nvSpPr>
      <dsp:spPr>
        <a:xfrm>
          <a:off x="1872205" y="1855297"/>
          <a:ext cx="2467991" cy="2396375"/>
        </a:xfrm>
        <a:prstGeom prst="gear6">
          <a:avLst/>
        </a:prstGeom>
        <a:gradFill rotWithShape="0">
          <a:gsLst>
            <a:gs pos="0">
              <a:schemeClr val="accent3">
                <a:shade val="80000"/>
                <a:hueOff val="109454"/>
                <a:satOff val="-716"/>
                <a:lumOff val="12277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09454"/>
                <a:satOff val="-716"/>
                <a:lumOff val="12277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09454"/>
                <a:satOff val="-716"/>
                <a:lumOff val="122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</dsp:txBody>
      <dsp:txXfrm>
        <a:off x="2485910" y="2462238"/>
        <a:ext cx="1240581" cy="1182493"/>
      </dsp:txXfrm>
    </dsp:sp>
    <dsp:sp modelId="{2BE778E0-DBC4-C946-BA90-BCCBF411A553}">
      <dsp:nvSpPr>
        <dsp:cNvPr id="0" name=""/>
        <dsp:cNvSpPr/>
      </dsp:nvSpPr>
      <dsp:spPr>
        <a:xfrm rot="20700000">
          <a:off x="3247370" y="258611"/>
          <a:ext cx="2301378" cy="2301378"/>
        </a:xfrm>
        <a:prstGeom prst="gear6">
          <a:avLst/>
        </a:prstGeom>
        <a:gradFill rotWithShape="0">
          <a:gsLst>
            <a:gs pos="0">
              <a:schemeClr val="accent3">
                <a:shade val="80000"/>
                <a:hueOff val="218907"/>
                <a:satOff val="-1431"/>
                <a:lumOff val="24554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218907"/>
                <a:satOff val="-1431"/>
                <a:lumOff val="24554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218907"/>
                <a:satOff val="-1431"/>
                <a:lumOff val="245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tx1"/>
            </a:solidFill>
          </a:endParaRPr>
        </a:p>
      </dsp:txBody>
      <dsp:txXfrm rot="-20700000">
        <a:off x="3752130" y="763371"/>
        <a:ext cx="1291859" cy="1291859"/>
      </dsp:txXfrm>
    </dsp:sp>
    <dsp:sp modelId="{562F44DC-9308-9346-92F8-08AF95D558CA}">
      <dsp:nvSpPr>
        <dsp:cNvPr id="0" name=""/>
        <dsp:cNvSpPr/>
      </dsp:nvSpPr>
      <dsp:spPr>
        <a:xfrm>
          <a:off x="3581352" y="2144301"/>
          <a:ext cx="4133949" cy="4133949"/>
        </a:xfrm>
        <a:prstGeom prst="circularArrow">
          <a:avLst>
            <a:gd name="adj1" fmla="val 4687"/>
            <a:gd name="adj2" fmla="val 299029"/>
            <a:gd name="adj3" fmla="val 2545625"/>
            <a:gd name="adj4" fmla="val 15799214"/>
            <a:gd name="adj5" fmla="val 5469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92CEFD-1D8B-4844-AEB9-24783223CBDB}">
      <dsp:nvSpPr>
        <dsp:cNvPr id="0" name=""/>
        <dsp:cNvSpPr/>
      </dsp:nvSpPr>
      <dsp:spPr>
        <a:xfrm>
          <a:off x="1515809" y="1352159"/>
          <a:ext cx="3003572" cy="300357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shade val="90000"/>
            <a:hueOff val="109447"/>
            <a:satOff val="-1766"/>
            <a:lumOff val="1091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5E5352-2019-D342-98E9-A00C7B5B4379}">
      <dsp:nvSpPr>
        <dsp:cNvPr id="0" name=""/>
        <dsp:cNvSpPr/>
      </dsp:nvSpPr>
      <dsp:spPr>
        <a:xfrm>
          <a:off x="2715038" y="-252677"/>
          <a:ext cx="3238455" cy="32384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shade val="90000"/>
            <a:hueOff val="218894"/>
            <a:satOff val="-3532"/>
            <a:lumOff val="2182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FC86887-BE82-9344-8EFF-3D71EE28EF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DD3E9A-03CA-3445-AC11-BB03C0CE247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46B09B0-1861-1844-86A4-E0136DCE8363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6C230235-2A66-C54C-A21E-C1F74D9614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8D96E7FC-4362-4742-A420-AF3ECF936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24D139-587B-B542-810D-E79D361734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3658A0-C7EB-C34B-B2DC-AD017E629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F5E67CC-C8C5-9B4F-AAF7-563F1AC4D1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>
            <a:extLst>
              <a:ext uri="{FF2B5EF4-FFF2-40B4-BE49-F238E27FC236}">
                <a16:creationId xmlns:a16="http://schemas.microsoft.com/office/drawing/2014/main" id="{CAF37C8E-CFC6-C148-A08B-1045C1D7CC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Заметки 2">
            <a:extLst>
              <a:ext uri="{FF2B5EF4-FFF2-40B4-BE49-F238E27FC236}">
                <a16:creationId xmlns:a16="http://schemas.microsoft.com/office/drawing/2014/main" id="{00C4E76B-F21C-7945-A0E4-AB670EE350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363" name="Номер слайда 3">
            <a:extLst>
              <a:ext uri="{FF2B5EF4-FFF2-40B4-BE49-F238E27FC236}">
                <a16:creationId xmlns:a16="http://schemas.microsoft.com/office/drawing/2014/main" id="{5B35D240-C7F8-EA46-A8BC-CC0DEB1BF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73C3B0-E97B-B449-8B76-CF722E258F37}" type="slidenum">
              <a:rPr lang="ru-RU" altLang="ru-RU" smtClean="0">
                <a:latin typeface="Calibri" panose="020F0502020204030204" pitchFamily="34" charset="0"/>
              </a:rPr>
              <a:pPr/>
              <a:t>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>
            <a:extLst>
              <a:ext uri="{FF2B5EF4-FFF2-40B4-BE49-F238E27FC236}">
                <a16:creationId xmlns:a16="http://schemas.microsoft.com/office/drawing/2014/main" id="{BE17E65B-5389-9648-8075-02DF9C926D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Заметки 2">
            <a:extLst>
              <a:ext uri="{FF2B5EF4-FFF2-40B4-BE49-F238E27FC236}">
                <a16:creationId xmlns:a16="http://schemas.microsoft.com/office/drawing/2014/main" id="{D5A4129B-144F-454A-A782-D58041F062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3795" name="Номер слайда 3">
            <a:extLst>
              <a:ext uri="{FF2B5EF4-FFF2-40B4-BE49-F238E27FC236}">
                <a16:creationId xmlns:a16="http://schemas.microsoft.com/office/drawing/2014/main" id="{39502553-5DEC-914C-B65A-151C228BF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47015A-2C4D-9F47-8247-FB95BD6AB947}" type="slidenum">
              <a:rPr lang="ru-RU" altLang="ru-RU" smtClean="0">
                <a:latin typeface="Calibri" panose="020F0502020204030204" pitchFamily="34" charset="0"/>
              </a:rPr>
              <a:pPr/>
              <a:t>10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>
            <a:extLst>
              <a:ext uri="{FF2B5EF4-FFF2-40B4-BE49-F238E27FC236}">
                <a16:creationId xmlns:a16="http://schemas.microsoft.com/office/drawing/2014/main" id="{BF203799-5021-1149-A12F-43FC7088D5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Заметки 2">
            <a:extLst>
              <a:ext uri="{FF2B5EF4-FFF2-40B4-BE49-F238E27FC236}">
                <a16:creationId xmlns:a16="http://schemas.microsoft.com/office/drawing/2014/main" id="{44A3C64B-5BAC-6249-ABFA-A571C01E20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5843" name="Номер слайда 3">
            <a:extLst>
              <a:ext uri="{FF2B5EF4-FFF2-40B4-BE49-F238E27FC236}">
                <a16:creationId xmlns:a16="http://schemas.microsoft.com/office/drawing/2014/main" id="{9199B8F6-DB86-EA41-A4C9-532379587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8ACEDB-3D3A-384F-9D9F-018C0D283C46}" type="slidenum">
              <a:rPr lang="ru-RU" altLang="ru-RU" smtClean="0">
                <a:latin typeface="Calibri" panose="020F0502020204030204" pitchFamily="34" charset="0"/>
              </a:rPr>
              <a:pPr/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>
            <a:extLst>
              <a:ext uri="{FF2B5EF4-FFF2-40B4-BE49-F238E27FC236}">
                <a16:creationId xmlns:a16="http://schemas.microsoft.com/office/drawing/2014/main" id="{3313E543-F744-C546-843D-F72BE6959C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Заметки 2">
            <a:extLst>
              <a:ext uri="{FF2B5EF4-FFF2-40B4-BE49-F238E27FC236}">
                <a16:creationId xmlns:a16="http://schemas.microsoft.com/office/drawing/2014/main" id="{E9D9A26F-0F29-7444-AE90-C6C6477815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/>
          </a:p>
        </p:txBody>
      </p:sp>
      <p:sp>
        <p:nvSpPr>
          <p:cNvPr id="37891" name="Номер слайда 3">
            <a:extLst>
              <a:ext uri="{FF2B5EF4-FFF2-40B4-BE49-F238E27FC236}">
                <a16:creationId xmlns:a16="http://schemas.microsoft.com/office/drawing/2014/main" id="{027C52EE-8B2C-5F49-934B-4B4CDB451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3F10CC-3E5C-D54B-97D3-0DB85F2CBB0E}" type="slidenum">
              <a:rPr lang="ru-RU" altLang="ru-RU" smtClean="0">
                <a:latin typeface="Calibri" panose="020F0502020204030204" pitchFamily="34" charset="0"/>
              </a:rPr>
              <a:pPr/>
              <a:t>12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>
            <a:extLst>
              <a:ext uri="{FF2B5EF4-FFF2-40B4-BE49-F238E27FC236}">
                <a16:creationId xmlns:a16="http://schemas.microsoft.com/office/drawing/2014/main" id="{383CB040-0456-4D41-B7FF-7060865B11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Заметки 2">
            <a:extLst>
              <a:ext uri="{FF2B5EF4-FFF2-40B4-BE49-F238E27FC236}">
                <a16:creationId xmlns:a16="http://schemas.microsoft.com/office/drawing/2014/main" id="{17BB0764-283D-2C43-BE49-CF0118DDC4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.</a:t>
            </a:r>
            <a:endParaRPr lang="ru-RU" altLang="ru-RU"/>
          </a:p>
        </p:txBody>
      </p:sp>
      <p:sp>
        <p:nvSpPr>
          <p:cNvPr id="39939" name="Номер слайда 3">
            <a:extLst>
              <a:ext uri="{FF2B5EF4-FFF2-40B4-BE49-F238E27FC236}">
                <a16:creationId xmlns:a16="http://schemas.microsoft.com/office/drawing/2014/main" id="{EE5022BE-423A-EF43-A011-1727A2877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E68AA7-7447-D949-8B80-0F7001A37581}" type="slidenum">
              <a:rPr lang="ru-RU" altLang="ru-RU" smtClean="0">
                <a:latin typeface="Calibri" panose="020F0502020204030204" pitchFamily="34" charset="0"/>
              </a:rPr>
              <a:pPr/>
              <a:t>13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>
            <a:extLst>
              <a:ext uri="{FF2B5EF4-FFF2-40B4-BE49-F238E27FC236}">
                <a16:creationId xmlns:a16="http://schemas.microsoft.com/office/drawing/2014/main" id="{28D9A71D-EEA1-BC42-9395-9F61710D2E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>
            <a:extLst>
              <a:ext uri="{FF2B5EF4-FFF2-40B4-BE49-F238E27FC236}">
                <a16:creationId xmlns:a16="http://schemas.microsoft.com/office/drawing/2014/main" id="{CBD723D0-584F-614B-AA79-356B3DA7EC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>
            <a:extLst>
              <a:ext uri="{FF2B5EF4-FFF2-40B4-BE49-F238E27FC236}">
                <a16:creationId xmlns:a16="http://schemas.microsoft.com/office/drawing/2014/main" id="{C1CF1928-62A4-0443-AF6A-791987612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9E27198-9689-244C-A5E2-8693E0B76298}" type="slidenum">
              <a:rPr lang="ru-RU" altLang="ru-RU" smtClean="0">
                <a:latin typeface="Calibri" panose="020F0502020204030204" pitchFamily="34" charset="0"/>
              </a:rPr>
              <a:pPr/>
              <a:t>14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>
            <a:extLst>
              <a:ext uri="{FF2B5EF4-FFF2-40B4-BE49-F238E27FC236}">
                <a16:creationId xmlns:a16="http://schemas.microsoft.com/office/drawing/2014/main" id="{20771526-D429-8945-87E2-FCCAB1FF4E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Заметки 2">
            <a:extLst>
              <a:ext uri="{FF2B5EF4-FFF2-40B4-BE49-F238E27FC236}">
                <a16:creationId xmlns:a16="http://schemas.microsoft.com/office/drawing/2014/main" id="{EBA67A78-BCA2-2345-9887-A4A4CC8BF2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4035" name="Номер слайда 3">
            <a:extLst>
              <a:ext uri="{FF2B5EF4-FFF2-40B4-BE49-F238E27FC236}">
                <a16:creationId xmlns:a16="http://schemas.microsoft.com/office/drawing/2014/main" id="{1DD5D743-AD14-0547-854F-89157D9D11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7F5E3C-A963-6C40-A696-0493154E470D}" type="slidenum">
              <a:rPr lang="ru-RU" altLang="ru-RU" smtClean="0">
                <a:latin typeface="Calibri" panose="020F0502020204030204" pitchFamily="34" charset="0"/>
              </a:rPr>
              <a:pPr/>
              <a:t>15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>
            <a:extLst>
              <a:ext uri="{FF2B5EF4-FFF2-40B4-BE49-F238E27FC236}">
                <a16:creationId xmlns:a16="http://schemas.microsoft.com/office/drawing/2014/main" id="{378EEFF2-DD2E-0B49-AEF2-FCAB85B66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Заметки 2">
            <a:extLst>
              <a:ext uri="{FF2B5EF4-FFF2-40B4-BE49-F238E27FC236}">
                <a16:creationId xmlns:a16="http://schemas.microsoft.com/office/drawing/2014/main" id="{32030431-323E-5A49-8225-F34DF2608F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6083" name="Номер слайда 3">
            <a:extLst>
              <a:ext uri="{FF2B5EF4-FFF2-40B4-BE49-F238E27FC236}">
                <a16:creationId xmlns:a16="http://schemas.microsoft.com/office/drawing/2014/main" id="{049D2258-1764-5A4B-ACB1-0D793163A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F6AC98F-5662-404D-AD89-62B852E3A3E2}" type="slidenum">
              <a:rPr lang="ru-RU" altLang="ru-RU" smtClean="0">
                <a:latin typeface="Calibri" panose="020F0502020204030204" pitchFamily="34" charset="0"/>
              </a:rPr>
              <a:pPr/>
              <a:t>16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>
            <a:extLst>
              <a:ext uri="{FF2B5EF4-FFF2-40B4-BE49-F238E27FC236}">
                <a16:creationId xmlns:a16="http://schemas.microsoft.com/office/drawing/2014/main" id="{F8F3D9AA-C2C0-4243-8227-ED81D12EC6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Заметки 2">
            <a:extLst>
              <a:ext uri="{FF2B5EF4-FFF2-40B4-BE49-F238E27FC236}">
                <a16:creationId xmlns:a16="http://schemas.microsoft.com/office/drawing/2014/main" id="{34482865-91F8-F64F-9727-C4B95B62C4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Іноді здається що це не можливо. Успіх приходить до тих хто його прагне. І лише пройшовши по сходинках до вершини свого успіху. Ви зрештою розумієте що це просто!</a:t>
            </a:r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Чому це важливо? Працюючи спільно з колегами ми вивели спільну формулу</a:t>
            </a: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8131" name="Номер слайда 3">
            <a:extLst>
              <a:ext uri="{FF2B5EF4-FFF2-40B4-BE49-F238E27FC236}">
                <a16:creationId xmlns:a16="http://schemas.microsoft.com/office/drawing/2014/main" id="{AC6E522D-7DC9-184B-8046-F11F96984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D8303C-3B4D-5A47-9F6A-2CCF710A7B7E}" type="slidenum">
              <a:rPr lang="ru-RU" altLang="ru-RU" smtClean="0">
                <a:latin typeface="Calibri" panose="020F0502020204030204" pitchFamily="34" charset="0"/>
              </a:rPr>
              <a:pPr/>
              <a:t>17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>
            <a:extLst>
              <a:ext uri="{FF2B5EF4-FFF2-40B4-BE49-F238E27FC236}">
                <a16:creationId xmlns:a16="http://schemas.microsoft.com/office/drawing/2014/main" id="{DDE8EA9C-2DC7-574B-BAC8-127879A8FE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Заметки 2">
            <a:extLst>
              <a:ext uri="{FF2B5EF4-FFF2-40B4-BE49-F238E27FC236}">
                <a16:creationId xmlns:a16="http://schemas.microsoft.com/office/drawing/2014/main" id="{0C24B611-15D1-C148-8CB3-2B9B5BE672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Вона є такою. Всі компоненти важливі. Ключовим компонентом її є команда.</a:t>
            </a: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Розуміючи, що нам потрібно багато чого вміти, знати, то можна було б зробити все це за короткою формулою. Добре було б мати трохи знань, а ще б навиків, мати кілька дієвих інструментів, кликати на допомогу експертів, керівництво щоб підтримувало, мати хоча б ще двох небайдужих людей щоб все це зробити, а в ідеалі хоча б шість чи десять в команді, напевно потрібні були б гроші, залучили б ще кілька проектів та для наочності пілотний проект запустити б. </a:t>
            </a:r>
            <a:endParaRPr lang="en-US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Найціннішим виявилася – команда.</a:t>
            </a:r>
            <a:endParaRPr lang="ru-RU" altLang="ru-RU"/>
          </a:p>
        </p:txBody>
      </p:sp>
      <p:sp>
        <p:nvSpPr>
          <p:cNvPr id="50179" name="Номер слайда 3">
            <a:extLst>
              <a:ext uri="{FF2B5EF4-FFF2-40B4-BE49-F238E27FC236}">
                <a16:creationId xmlns:a16="http://schemas.microsoft.com/office/drawing/2014/main" id="{3F0BAF77-80DF-9446-B4F5-0BEE58A614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0402A5-CE38-0F46-9703-0F269FBCA940}" type="slidenum">
              <a:rPr lang="ru-RU" altLang="ru-RU" smtClean="0">
                <a:latin typeface="Calibri" panose="020F0502020204030204" pitchFamily="34" charset="0"/>
              </a:rPr>
              <a:pPr/>
              <a:t>18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>
            <a:extLst>
              <a:ext uri="{FF2B5EF4-FFF2-40B4-BE49-F238E27FC236}">
                <a16:creationId xmlns:a16="http://schemas.microsoft.com/office/drawing/2014/main" id="{9C8154FC-79C3-D348-AD70-9FB6294CA1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Заметки 2">
            <a:extLst>
              <a:ext uri="{FF2B5EF4-FFF2-40B4-BE49-F238E27FC236}">
                <a16:creationId xmlns:a16="http://schemas.microsoft.com/office/drawing/2014/main" id="{4966B0B4-B06A-454E-8491-3076560517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Це працівники виконавчих органів, бюджетних закладів, наші міжнародні та національні партнери. Сьогодні це величезне коло осіб, які працюють для досягнення цілей сталого розвитку.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Без кожного цього компоненту та успіху команди, без кожного з вас не сталося б результату.</a:t>
            </a: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2227" name="Номер слайда 3">
            <a:extLst>
              <a:ext uri="{FF2B5EF4-FFF2-40B4-BE49-F238E27FC236}">
                <a16:creationId xmlns:a16="http://schemas.microsoft.com/office/drawing/2014/main" id="{B2ECDFBF-3BC8-824F-9F1E-C2C9AEAA81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6397941-476B-3642-8587-30DC45356F8C}" type="slidenum">
              <a:rPr lang="ru-RU" altLang="ru-RU" smtClean="0">
                <a:latin typeface="Calibri" panose="020F0502020204030204" pitchFamily="34" charset="0"/>
              </a:rPr>
              <a:pPr/>
              <a:t>19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>
            <a:extLst>
              <a:ext uri="{FF2B5EF4-FFF2-40B4-BE49-F238E27FC236}">
                <a16:creationId xmlns:a16="http://schemas.microsoft.com/office/drawing/2014/main" id="{740EAE00-1F56-BC4A-AC07-99BE10A6F7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>
            <a:extLst>
              <a:ext uri="{FF2B5EF4-FFF2-40B4-BE49-F238E27FC236}">
                <a16:creationId xmlns:a16="http://schemas.microsoft.com/office/drawing/2014/main" id="{BE02B6A8-9EA4-FA41-BDE0-444DBD6AB9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На Вашу думку, для чого ми займаємося енергозберження?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А головна спільна ціль скорочення викидів СО2. </a:t>
            </a: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7411" name="Номер слайда 3">
            <a:extLst>
              <a:ext uri="{FF2B5EF4-FFF2-40B4-BE49-F238E27FC236}">
                <a16:creationId xmlns:a16="http://schemas.microsoft.com/office/drawing/2014/main" id="{1504ACB4-04F0-FB42-914D-3C99D78971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365C728-73C1-A84D-8049-D92069DE42F6}" type="slidenum">
              <a:rPr lang="ru-RU" altLang="ru-RU" smtClean="0">
                <a:latin typeface="Calibri" panose="020F0502020204030204" pitchFamily="34" charset="0"/>
              </a:rPr>
              <a:pPr/>
              <a:t>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>
            <a:extLst>
              <a:ext uri="{FF2B5EF4-FFF2-40B4-BE49-F238E27FC236}">
                <a16:creationId xmlns:a16="http://schemas.microsoft.com/office/drawing/2014/main" id="{62AC9894-42CC-A14B-8B79-0975C74B25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Заметки 2">
            <a:extLst>
              <a:ext uri="{FF2B5EF4-FFF2-40B4-BE49-F238E27FC236}">
                <a16:creationId xmlns:a16="http://schemas.microsoft.com/office/drawing/2014/main" id="{29838B20-1170-4E40-BDC4-DD97B3092D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Для чого я вам все це розповідаю. Для того щоб ми всі з вами говорили однією мовою та розуміли один одного з співслова.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 i="1"/>
              <a:t>Відео</a:t>
            </a:r>
          </a:p>
          <a:p>
            <a:pPr eaLnBrk="1" hangingPunct="1">
              <a:spcBef>
                <a:spcPct val="0"/>
              </a:spcBef>
            </a:pPr>
            <a:endParaRPr lang="uk-UA" altLang="ru-RU" i="1"/>
          </a:p>
        </p:txBody>
      </p:sp>
      <p:sp>
        <p:nvSpPr>
          <p:cNvPr id="54275" name="Номер слайда 3">
            <a:extLst>
              <a:ext uri="{FF2B5EF4-FFF2-40B4-BE49-F238E27FC236}">
                <a16:creationId xmlns:a16="http://schemas.microsoft.com/office/drawing/2014/main" id="{E292D6A3-693D-DA43-A25D-F594DC59E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3F77D7-F536-B648-A7F2-F3673E5261B2}" type="slidenum">
              <a:rPr lang="ru-RU" altLang="ru-RU" smtClean="0">
                <a:latin typeface="Calibri" panose="020F0502020204030204" pitchFamily="34" charset="0"/>
              </a:rPr>
              <a:pPr/>
              <a:t>20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>
            <a:extLst>
              <a:ext uri="{FF2B5EF4-FFF2-40B4-BE49-F238E27FC236}">
                <a16:creationId xmlns:a16="http://schemas.microsoft.com/office/drawing/2014/main" id="{2268AE90-26C6-1649-A62C-31E6797156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Заметки 2">
            <a:extLst>
              <a:ext uri="{FF2B5EF4-FFF2-40B4-BE49-F238E27FC236}">
                <a16:creationId xmlns:a16="http://schemas.microsoft.com/office/drawing/2014/main" id="{93A1429F-ACA4-6642-9C3B-C36F080423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Опікується питаннями енергозбереженням міський голова, безпосередньо займається Світлана Григорівна – заступник міського голови.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В міській раді функціонує відділ енергоменеджменту та в кожному управлінні є відповідальні особи за енергоменеджмент.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Все це грунтується на відповідальних особах за експлуатацію будівель.</a:t>
            </a:r>
            <a:endParaRPr lang="ru-RU" altLang="ru-RU"/>
          </a:p>
        </p:txBody>
      </p:sp>
      <p:sp>
        <p:nvSpPr>
          <p:cNvPr id="56323" name="Номер слайда 3">
            <a:extLst>
              <a:ext uri="{FF2B5EF4-FFF2-40B4-BE49-F238E27FC236}">
                <a16:creationId xmlns:a16="http://schemas.microsoft.com/office/drawing/2014/main" id="{6C3AC661-3D7F-684B-B6A4-487B9DD1E1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D6CF1E-5F4B-E84A-BA5B-DAACB76F5A5F}" type="slidenum">
              <a:rPr lang="ru-RU" altLang="ru-RU" smtClean="0">
                <a:latin typeface="Calibri" panose="020F0502020204030204" pitchFamily="34" charset="0"/>
              </a:rPr>
              <a:pPr/>
              <a:t>21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>
            <a:extLst>
              <a:ext uri="{FF2B5EF4-FFF2-40B4-BE49-F238E27FC236}">
                <a16:creationId xmlns:a16="http://schemas.microsoft.com/office/drawing/2014/main" id="{FDC65EA9-6B46-E14C-AF54-901BAF72EA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Заметки 2">
            <a:extLst>
              <a:ext uri="{FF2B5EF4-FFF2-40B4-BE49-F238E27FC236}">
                <a16:creationId xmlns:a16="http://schemas.microsoft.com/office/drawing/2014/main" id="{9968B0A4-DFD4-C84C-9325-FC430A7262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Сьогодні наша структура енергоменеджменту виглядає ось так, як бачимо це значна кількість осіб залучених до збереження енергії в бюджетних установах міста.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Всі вони мають співпрацювати щоб досягти спільних цілей та зменшити споживання енергетичних ресурсів. </a:t>
            </a:r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І тут слід зазначити відверто, що у нас внутрішні документи, які регламентують систему енергоменеджменту не виписані досить чітко та жорстко. Чому?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Тому що ми спочатку зосередили свою увагу на вибудовуванні структури та організації процесів, а наразі маємо намір приділити значну частину часу для опису усталених взаємовідносин, написанню порядків, методик та регламенту системи енергоменеджменту вцілому.</a:t>
            </a:r>
            <a:endParaRPr lang="ru-RU" altLang="ru-RU"/>
          </a:p>
        </p:txBody>
      </p:sp>
      <p:sp>
        <p:nvSpPr>
          <p:cNvPr id="58371" name="Номер слайда 3">
            <a:extLst>
              <a:ext uri="{FF2B5EF4-FFF2-40B4-BE49-F238E27FC236}">
                <a16:creationId xmlns:a16="http://schemas.microsoft.com/office/drawing/2014/main" id="{62DB1F6B-234C-8D46-B7CE-C5A7EC758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6F9ACC6-53F5-C140-87C0-FB76CF21B7D8}" type="slidenum">
              <a:rPr lang="ru-RU" altLang="ru-RU" smtClean="0">
                <a:latin typeface="Calibri" panose="020F0502020204030204" pitchFamily="34" charset="0"/>
              </a:rPr>
              <a:pPr/>
              <a:t>22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Образ слайда 1">
            <a:extLst>
              <a:ext uri="{FF2B5EF4-FFF2-40B4-BE49-F238E27FC236}">
                <a16:creationId xmlns:a16="http://schemas.microsoft.com/office/drawing/2014/main" id="{4F3D248F-38E6-614E-AB7E-2F211843CE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0" name="Заметки 2">
            <a:extLst>
              <a:ext uri="{FF2B5EF4-FFF2-40B4-BE49-F238E27FC236}">
                <a16:creationId xmlns:a16="http://schemas.microsoft.com/office/drawing/2014/main" id="{E74DB08D-DDE4-704B-8FAF-B9A265C7C6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UA" altLang="ru-UA"/>
          </a:p>
        </p:txBody>
      </p:sp>
      <p:sp>
        <p:nvSpPr>
          <p:cNvPr id="119811" name="Номер слайда 3">
            <a:extLst>
              <a:ext uri="{FF2B5EF4-FFF2-40B4-BE49-F238E27FC236}">
                <a16:creationId xmlns:a16="http://schemas.microsoft.com/office/drawing/2014/main" id="{44471FDD-46F6-D346-93D2-9C7FC5FFE1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8FD205-54CF-9B46-AAD8-B45435E13C18}" type="slidenum">
              <a:rPr lang="ru-RU" altLang="ru-RU" smtClean="0">
                <a:latin typeface="Calibri" panose="020F0502020204030204" pitchFamily="34" charset="0"/>
              </a:rPr>
              <a:pPr/>
              <a:t>26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>
            <a:extLst>
              <a:ext uri="{FF2B5EF4-FFF2-40B4-BE49-F238E27FC236}">
                <a16:creationId xmlns:a16="http://schemas.microsoft.com/office/drawing/2014/main" id="{2592A9AF-C5A2-CD48-9E0B-E938AD48F5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Заметки 2">
            <a:extLst>
              <a:ext uri="{FF2B5EF4-FFF2-40B4-BE49-F238E27FC236}">
                <a16:creationId xmlns:a16="http://schemas.microsoft.com/office/drawing/2014/main" id="{5E92D0DE-2537-4647-8BD0-26A84E3BB7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4515" name="Номер слайда 3">
            <a:extLst>
              <a:ext uri="{FF2B5EF4-FFF2-40B4-BE49-F238E27FC236}">
                <a16:creationId xmlns:a16="http://schemas.microsoft.com/office/drawing/2014/main" id="{40614BC6-3DDE-8A46-B870-F21F2E48F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4E8E09-77D1-944E-B162-0FA5BD8FCAE3}" type="slidenum">
              <a:rPr lang="ru-RU" altLang="ru-RU" smtClean="0">
                <a:latin typeface="Calibri" panose="020F0502020204030204" pitchFamily="34" charset="0"/>
              </a:rPr>
              <a:pPr/>
              <a:t>27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>
            <a:extLst>
              <a:ext uri="{FF2B5EF4-FFF2-40B4-BE49-F238E27FC236}">
                <a16:creationId xmlns:a16="http://schemas.microsoft.com/office/drawing/2014/main" id="{D8D3935E-816E-EA4C-85E5-E3B959AA96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Заметки 2">
            <a:extLst>
              <a:ext uri="{FF2B5EF4-FFF2-40B4-BE49-F238E27FC236}">
                <a16:creationId xmlns:a16="http://schemas.microsoft.com/office/drawing/2014/main" id="{CDABD3CF-2997-0344-9BE7-E8998D2B40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Це працівники виконавчих органів, бюджетних закладів, наші міжнародні та національні партнери. Сьогодні це величезне коло осіб, які працюють для досягнення цілей сталого розвитку.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Без кожного цього компоненту та успіху команди, без кожного з вас не сталося б результату.</a:t>
            </a: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6563" name="Номер слайда 3">
            <a:extLst>
              <a:ext uri="{FF2B5EF4-FFF2-40B4-BE49-F238E27FC236}">
                <a16:creationId xmlns:a16="http://schemas.microsoft.com/office/drawing/2014/main" id="{4B70DC23-A62F-B347-B735-626A651B8B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0B60E7-49DD-AF4B-A8D4-F1B1EDAFE28E}" type="slidenum">
              <a:rPr lang="ru-RU" altLang="ru-RU" smtClean="0">
                <a:latin typeface="Calibri" panose="020F0502020204030204" pitchFamily="34" charset="0"/>
              </a:rPr>
              <a:pPr/>
              <a:t>28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Образ слайда 1">
            <a:extLst>
              <a:ext uri="{FF2B5EF4-FFF2-40B4-BE49-F238E27FC236}">
                <a16:creationId xmlns:a16="http://schemas.microsoft.com/office/drawing/2014/main" id="{230D1D9F-ADD1-6E43-B787-D74D80F944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Заметки 2">
            <a:extLst>
              <a:ext uri="{FF2B5EF4-FFF2-40B4-BE49-F238E27FC236}">
                <a16:creationId xmlns:a16="http://schemas.microsoft.com/office/drawing/2014/main" id="{38671BB2-55B7-894E-8F0D-C25D3F971F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Це працівники виконавчих органів, бюджетних закладів, наші міжнародні та національні партнери. Сьогодні це величезне коло осіб, які працюють для досягнення цілей сталого розвитку.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Без кожного цього компоненту та успіху команди, без кожного з вас не сталося б результату.</a:t>
            </a: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8611" name="Номер слайда 3">
            <a:extLst>
              <a:ext uri="{FF2B5EF4-FFF2-40B4-BE49-F238E27FC236}">
                <a16:creationId xmlns:a16="http://schemas.microsoft.com/office/drawing/2014/main" id="{C30D4026-29A7-2743-A9EC-1924B1FE0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81DF79-22BB-9144-9C4E-9C71F3A9CA53}" type="slidenum">
              <a:rPr lang="ru-RU" altLang="ru-RU" smtClean="0">
                <a:latin typeface="Calibri" panose="020F0502020204030204" pitchFamily="34" charset="0"/>
              </a:rPr>
              <a:pPr/>
              <a:t>29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Образ слайда 1">
            <a:extLst>
              <a:ext uri="{FF2B5EF4-FFF2-40B4-BE49-F238E27FC236}">
                <a16:creationId xmlns:a16="http://schemas.microsoft.com/office/drawing/2014/main" id="{BD1B931E-97A0-4945-9A40-948F946AA3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Заметки 2">
            <a:extLst>
              <a:ext uri="{FF2B5EF4-FFF2-40B4-BE49-F238E27FC236}">
                <a16:creationId xmlns:a16="http://schemas.microsoft.com/office/drawing/2014/main" id="{60D0AFD8-34BF-6D40-BC1E-63D2076075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Це працівники виконавчих органів, бюджетних закладів, наші міжнародні та національні партнери. Сьогодні це величезне коло осіб, які працюють для досягнення цілей сталого розвитку.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Без кожного цього компоненту та успіху команди, без кожного з вас не сталося б результату.</a:t>
            </a: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1683" name="Номер слайда 3">
            <a:extLst>
              <a:ext uri="{FF2B5EF4-FFF2-40B4-BE49-F238E27FC236}">
                <a16:creationId xmlns:a16="http://schemas.microsoft.com/office/drawing/2014/main" id="{EF3BE78F-7968-B84C-95CA-D28EA7B90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0C7E7D-0930-614D-B88F-BCCBE6946121}" type="slidenum">
              <a:rPr lang="ru-RU" altLang="ru-RU" smtClean="0">
                <a:latin typeface="Calibri" panose="020F0502020204030204" pitchFamily="34" charset="0"/>
              </a:rPr>
              <a:pPr/>
              <a:t>31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>
            <a:extLst>
              <a:ext uri="{FF2B5EF4-FFF2-40B4-BE49-F238E27FC236}">
                <a16:creationId xmlns:a16="http://schemas.microsoft.com/office/drawing/2014/main" id="{C8329C01-D924-8A40-8426-F6876CA25B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Заметки 2">
            <a:extLst>
              <a:ext uri="{FF2B5EF4-FFF2-40B4-BE49-F238E27FC236}">
                <a16:creationId xmlns:a16="http://schemas.microsoft.com/office/drawing/2014/main" id="{E251D827-5427-E045-9010-4AF5988F1B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Опікується питаннями енергозбереженням міський голова, безпосередньо займається Світлана Григорівна – заступник міського голови.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В міській раді функціонує відділ енергоменеджменту та в кожному управлінні є відповідальні особи за енергоменеджмент.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Все це грунтується на відповідальних особах за експлуатацію будівель.</a:t>
            </a:r>
            <a:endParaRPr lang="ru-RU" altLang="ru-RU"/>
          </a:p>
        </p:txBody>
      </p:sp>
      <p:sp>
        <p:nvSpPr>
          <p:cNvPr id="74755" name="Номер слайда 3">
            <a:extLst>
              <a:ext uri="{FF2B5EF4-FFF2-40B4-BE49-F238E27FC236}">
                <a16:creationId xmlns:a16="http://schemas.microsoft.com/office/drawing/2014/main" id="{C5D404C7-9D5C-704B-A2C7-1CD6E2CDC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E0499D-172F-864C-9BD8-9B732E5BEF57}" type="slidenum">
              <a:rPr lang="ru-RU" altLang="ru-RU" smtClean="0">
                <a:latin typeface="Calibri" panose="020F0502020204030204" pitchFamily="34" charset="0"/>
              </a:rPr>
              <a:pPr/>
              <a:t>33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>
            <a:extLst>
              <a:ext uri="{FF2B5EF4-FFF2-40B4-BE49-F238E27FC236}">
                <a16:creationId xmlns:a16="http://schemas.microsoft.com/office/drawing/2014/main" id="{45983542-3569-6845-9006-C03E252EF6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Заметки 2">
            <a:extLst>
              <a:ext uri="{FF2B5EF4-FFF2-40B4-BE49-F238E27FC236}">
                <a16:creationId xmlns:a16="http://schemas.microsoft.com/office/drawing/2014/main" id="{9FA441E0-CD4F-BB4E-940D-298183EBE4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І коли вибудувана така орг структура, виникає питання, на яких засадах будувати взаємовідносини між її учасниками.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Так можна це робити на засадах підконтрольності !- додати в посадові обов'язки та вимагати виконання.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Або на засадах самоконтролю! напевно - найефективніша форма. </a:t>
            </a:r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Ми замислилися чи можна це зробити в інший спосіб?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Наприклад через стимулювання! або мотивацію! працівників в кожній бюджетній установі. Але скажіть будь ласка на Ваш погляд що таке мотивація, а що таке стимулювання.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Чи тотожні ці поняття? Чи є між ними різниця? Що таке стимулювання?</a:t>
            </a:r>
            <a:endParaRPr lang="ru-RU" altLang="ru-RU"/>
          </a:p>
        </p:txBody>
      </p:sp>
      <p:sp>
        <p:nvSpPr>
          <p:cNvPr id="76803" name="Номер слайда 3">
            <a:extLst>
              <a:ext uri="{FF2B5EF4-FFF2-40B4-BE49-F238E27FC236}">
                <a16:creationId xmlns:a16="http://schemas.microsoft.com/office/drawing/2014/main" id="{C0E867B3-E5D1-4A45-8E97-32CB88BEA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273A14-C1B9-5040-890B-DF26225D9F1E}" type="slidenum">
              <a:rPr lang="ru-RU" altLang="ru-RU" smtClean="0">
                <a:latin typeface="Calibri" panose="020F0502020204030204" pitchFamily="34" charset="0"/>
              </a:rPr>
              <a:pPr/>
              <a:t>34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>
            <a:extLst>
              <a:ext uri="{FF2B5EF4-FFF2-40B4-BE49-F238E27FC236}">
                <a16:creationId xmlns:a16="http://schemas.microsoft.com/office/drawing/2014/main" id="{4E1075C9-4263-2C4E-852C-B44E32F8F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Заметки 2">
            <a:extLst>
              <a:ext uri="{FF2B5EF4-FFF2-40B4-BE49-F238E27FC236}">
                <a16:creationId xmlns:a16="http://schemas.microsoft.com/office/drawing/2014/main" id="{FCADFF71-1981-4044-937C-4D1E1551AC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А ще одне питання дозвольте. Які ресурси потрібно ресурси для цього? </a:t>
            </a:r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Насправді гроші є, а найголовніше це люди, які можуть це робити.</a:t>
            </a:r>
            <a:endParaRPr lang="ru-RU" altLang="ru-RU"/>
          </a:p>
        </p:txBody>
      </p:sp>
      <p:sp>
        <p:nvSpPr>
          <p:cNvPr id="19459" name="Номер слайда 3">
            <a:extLst>
              <a:ext uri="{FF2B5EF4-FFF2-40B4-BE49-F238E27FC236}">
                <a16:creationId xmlns:a16="http://schemas.microsoft.com/office/drawing/2014/main" id="{501BCE27-7FF2-BD47-9346-1C6E1474C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8F6F2D-AE65-FC42-B141-44BC51DB6863}" type="slidenum">
              <a:rPr lang="ru-RU" altLang="ru-RU" smtClean="0">
                <a:latin typeface="Calibri" panose="020F0502020204030204" pitchFamily="34" charset="0"/>
              </a:rPr>
              <a:pPr/>
              <a:t>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Образ слайда 1">
            <a:extLst>
              <a:ext uri="{FF2B5EF4-FFF2-40B4-BE49-F238E27FC236}">
                <a16:creationId xmlns:a16="http://schemas.microsoft.com/office/drawing/2014/main" id="{FD45C713-0B4E-8B4B-9440-37FA9AE4A5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Заметки 2">
            <a:extLst>
              <a:ext uri="{FF2B5EF4-FFF2-40B4-BE49-F238E27FC236}">
                <a16:creationId xmlns:a16="http://schemas.microsoft.com/office/drawing/2014/main" id="{7C231C71-0E2E-1B4B-86B8-09488C83AD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Готуючись до зустрічі з вами я заглянула в вікіпедію, знайшла таке це …</a:t>
            </a:r>
          </a:p>
        </p:txBody>
      </p:sp>
      <p:sp>
        <p:nvSpPr>
          <p:cNvPr id="78851" name="Номер слайда 3">
            <a:extLst>
              <a:ext uri="{FF2B5EF4-FFF2-40B4-BE49-F238E27FC236}">
                <a16:creationId xmlns:a16="http://schemas.microsoft.com/office/drawing/2014/main" id="{44B16A7C-2E3D-A44A-9FBF-2538563A6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4C39353-5D06-5046-9E27-CD7609E01869}" type="slidenum">
              <a:rPr lang="ru-RU" altLang="ru-RU" smtClean="0">
                <a:latin typeface="Calibri" panose="020F0502020204030204" pitchFamily="34" charset="0"/>
              </a:rPr>
              <a:pPr/>
              <a:t>35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Образ слайда 1">
            <a:extLst>
              <a:ext uri="{FF2B5EF4-FFF2-40B4-BE49-F238E27FC236}">
                <a16:creationId xmlns:a16="http://schemas.microsoft.com/office/drawing/2014/main" id="{EEC42D6B-EA87-EB4C-B1E5-20B80446A3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Заметки 2">
            <a:extLst>
              <a:ext uri="{FF2B5EF4-FFF2-40B4-BE49-F238E27FC236}">
                <a16:creationId xmlns:a16="http://schemas.microsoft.com/office/drawing/2014/main" id="{AEA83D09-310A-4545-ACE1-4A28ACD71D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А мотивація, має кілька визначень…</a:t>
            </a:r>
            <a:endParaRPr lang="ru-RU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Мені особисто подобається ось це …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Як ви знаєте в нас вже розроблено механізм для того щоб кожен з присутніх був мотивований впроваджувати заходи з енергоефективності у бюджетних будівлях та для досягнення спільної з вами цілі - зменшення викидів СО2.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Але зараз давайте детальніше розглянемо механізм стимулювання</a:t>
            </a:r>
          </a:p>
        </p:txBody>
      </p:sp>
      <p:sp>
        <p:nvSpPr>
          <p:cNvPr id="80899" name="Номер слайда 3">
            <a:extLst>
              <a:ext uri="{FF2B5EF4-FFF2-40B4-BE49-F238E27FC236}">
                <a16:creationId xmlns:a16="http://schemas.microsoft.com/office/drawing/2014/main" id="{BA6FEBB4-B7BC-A543-B2D5-9E5F820AB5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45A938-648E-A142-BFEB-688C6E375E91}" type="slidenum">
              <a:rPr lang="ru-RU" altLang="ru-RU" smtClean="0">
                <a:latin typeface="Calibri" panose="020F0502020204030204" pitchFamily="34" charset="0"/>
              </a:rPr>
              <a:pPr/>
              <a:t>36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Образ слайда 1">
            <a:extLst>
              <a:ext uri="{FF2B5EF4-FFF2-40B4-BE49-F238E27FC236}">
                <a16:creationId xmlns:a16="http://schemas.microsoft.com/office/drawing/2014/main" id="{2A19281B-E79B-0045-9CD2-EDA1BBA62B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Заметки 2">
            <a:extLst>
              <a:ext uri="{FF2B5EF4-FFF2-40B4-BE49-F238E27FC236}">
                <a16:creationId xmlns:a16="http://schemas.microsoft.com/office/drawing/2014/main" id="{A51CBCDA-C72F-D148-A420-5C02AF2F8D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В певний час вмісті було прийнято рішення планувати потребу в енергоносіях не по факту споживання попереднього періоду!, а в повному обсязі до необхідної кількості тепла!.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Вам три роки поспіль планують витрати в повному обсязі до потреби! і ця потреба є базовим рівнем! та на підставі якої встановлюється граничний ліміт!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Відповідно в процесі виконання ви сплачуєте за споживання енергоносіїв, вживаєте заходів щодо економного та раціонального використання енергії,  і в наслідок цього має можливість отримати стимулювання.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Звісно певна частина асигнувань економиться внаслідок не такого зростання тарифу як планували та сприятливих погодних умов</a:t>
            </a:r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!!!Лишити як була анімація</a:t>
            </a:r>
            <a:endParaRPr lang="ru-RU" altLang="ru-RU"/>
          </a:p>
        </p:txBody>
      </p:sp>
      <p:sp>
        <p:nvSpPr>
          <p:cNvPr id="82947" name="Номер слайда 3">
            <a:extLst>
              <a:ext uri="{FF2B5EF4-FFF2-40B4-BE49-F238E27FC236}">
                <a16:creationId xmlns:a16="http://schemas.microsoft.com/office/drawing/2014/main" id="{EE5DFC76-25CB-364C-A0D6-A5DE113FA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326C2FB-A97D-F64E-BA3E-4F470E5C935F}" type="slidenum">
              <a:rPr lang="ru-RU" altLang="ru-RU" smtClean="0">
                <a:latin typeface="Calibri" panose="020F0502020204030204" pitchFamily="34" charset="0"/>
              </a:rPr>
              <a:pPr/>
              <a:t>37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>
            <a:extLst>
              <a:ext uri="{FF2B5EF4-FFF2-40B4-BE49-F238E27FC236}">
                <a16:creationId xmlns:a16="http://schemas.microsoft.com/office/drawing/2014/main" id="{5F98EAB9-AEAB-C941-8C38-98EAD87C4C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Заметки 2">
            <a:extLst>
              <a:ext uri="{FF2B5EF4-FFF2-40B4-BE49-F238E27FC236}">
                <a16:creationId xmlns:a16="http://schemas.microsoft.com/office/drawing/2014/main" id="{A4611FBC-D64A-6249-8FC5-B4AE1B0133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Отже те що належить сплатити постачальній організації – перераховується на рахунок постачальника.! 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Те що зекономила установа - лишається у вашому розпоряджені!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А те що зекономлено внаслідок зміни тарифу та сприятливих погодних умов – є коштами міського бюджету, які спрямовуються на подальші заходи з енергозбереження.! </a:t>
            </a:r>
          </a:p>
          <a:p>
            <a:pPr eaLnBrk="1" hangingPunct="1">
              <a:spcBef>
                <a:spcPct val="0"/>
              </a:spcBef>
            </a:pPr>
            <a:endParaRPr lang="uk-UA" altLang="ru-RU"/>
          </a:p>
        </p:txBody>
      </p:sp>
      <p:sp>
        <p:nvSpPr>
          <p:cNvPr id="84995" name="Номер слайда 3">
            <a:extLst>
              <a:ext uri="{FF2B5EF4-FFF2-40B4-BE49-F238E27FC236}">
                <a16:creationId xmlns:a16="http://schemas.microsoft.com/office/drawing/2014/main" id="{4FD66233-957F-AC43-B9FC-049D707FA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3DD783-BB4F-814F-8058-87D552879AAA}" type="slidenum">
              <a:rPr lang="ru-RU" altLang="ru-RU" smtClean="0">
                <a:latin typeface="Calibri" panose="020F0502020204030204" pitchFamily="34" charset="0"/>
              </a:rPr>
              <a:pPr/>
              <a:t>38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Місце для зображення 1">
            <a:extLst>
              <a:ext uri="{FF2B5EF4-FFF2-40B4-BE49-F238E27FC236}">
                <a16:creationId xmlns:a16="http://schemas.microsoft.com/office/drawing/2014/main" id="{BD3ED104-7307-4045-8ADF-3AF912A00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8" name="Місце для нотаток 2">
            <a:extLst>
              <a:ext uri="{FF2B5EF4-FFF2-40B4-BE49-F238E27FC236}">
                <a16:creationId xmlns:a16="http://schemas.microsoft.com/office/drawing/2014/main" id="{286E3238-50FF-9B48-B076-F9E6C07142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UA" altLang="ru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97AB2F6-41F5-7A48-90B3-9ED2B34E5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0A9B1F1-A932-D840-B0F9-D52C16C9F17F}" type="slidenum">
              <a:rPr lang="ru-RU" sz="1100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ru-RU" sz="11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Образ слайда 1">
            <a:extLst>
              <a:ext uri="{FF2B5EF4-FFF2-40B4-BE49-F238E27FC236}">
                <a16:creationId xmlns:a16="http://schemas.microsoft.com/office/drawing/2014/main" id="{634F8009-EF1F-1741-A5F5-D9B9283E49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6" name="Заметки 2">
            <a:extLst>
              <a:ext uri="{FF2B5EF4-FFF2-40B4-BE49-F238E27FC236}">
                <a16:creationId xmlns:a16="http://schemas.microsoft.com/office/drawing/2014/main" id="{FD532902-82F1-C247-9CEC-C6FCA6DC2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UA" altLang="ru-UA"/>
          </a:p>
        </p:txBody>
      </p:sp>
      <p:sp>
        <p:nvSpPr>
          <p:cNvPr id="123907" name="Номер слайда 3">
            <a:extLst>
              <a:ext uri="{FF2B5EF4-FFF2-40B4-BE49-F238E27FC236}">
                <a16:creationId xmlns:a16="http://schemas.microsoft.com/office/drawing/2014/main" id="{E0151D2E-B7D0-4F42-BE85-3D1BDB8854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AB5686-5595-644D-90FA-EF9AAFC79E82}" type="slidenum">
              <a:rPr lang="en-GB" altLang="ru-UA" smtClean="0">
                <a:latin typeface="Calibri" panose="020F0502020204030204" pitchFamily="34" charset="0"/>
              </a:rPr>
              <a:pPr/>
              <a:t>40</a:t>
            </a:fld>
            <a:endParaRPr lang="en-GB" altLang="ru-U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>
            <a:extLst>
              <a:ext uri="{FF2B5EF4-FFF2-40B4-BE49-F238E27FC236}">
                <a16:creationId xmlns:a16="http://schemas.microsoft.com/office/drawing/2014/main" id="{22A14B74-C37C-1C43-8739-5B5CCD81C0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Заметки 2">
            <a:extLst>
              <a:ext uri="{FF2B5EF4-FFF2-40B4-BE49-F238E27FC236}">
                <a16:creationId xmlns:a16="http://schemas.microsoft.com/office/drawing/2014/main" id="{4A1378CB-5F87-774C-B589-C9F8095FA2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87043" name="Номер слайда 3">
            <a:extLst>
              <a:ext uri="{FF2B5EF4-FFF2-40B4-BE49-F238E27FC236}">
                <a16:creationId xmlns:a16="http://schemas.microsoft.com/office/drawing/2014/main" id="{90317F45-CD01-054F-9CB0-A476E1B07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672012-A0AD-B843-9818-DD595CB6BE2A}" type="slidenum">
              <a:rPr lang="ru-RU" altLang="ru-RU" smtClean="0">
                <a:latin typeface="Calibri" panose="020F0502020204030204" pitchFamily="34" charset="0"/>
              </a:rPr>
              <a:pPr/>
              <a:t>41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Образ слайда 1">
            <a:extLst>
              <a:ext uri="{FF2B5EF4-FFF2-40B4-BE49-F238E27FC236}">
                <a16:creationId xmlns:a16="http://schemas.microsoft.com/office/drawing/2014/main" id="{3B7FF5C4-D645-0449-8B3E-9612A4A7B0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Заметки 2">
            <a:extLst>
              <a:ext uri="{FF2B5EF4-FFF2-40B4-BE49-F238E27FC236}">
                <a16:creationId xmlns:a16="http://schemas.microsoft.com/office/drawing/2014/main" id="{153C63A2-3A16-B740-986D-E6B473F3D8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Але все, про що ми говорили вище, стосувалося сектору муніципальних будівель. А що робити з житловим сектором, з багатоповерховим житловим фондом? Для нас це дійсно непростий виклик…</a:t>
            </a:r>
            <a:endParaRPr lang="ru-RU" altLang="ru-RU"/>
          </a:p>
        </p:txBody>
      </p:sp>
      <p:sp>
        <p:nvSpPr>
          <p:cNvPr id="89091" name="Номер слайда 3">
            <a:extLst>
              <a:ext uri="{FF2B5EF4-FFF2-40B4-BE49-F238E27FC236}">
                <a16:creationId xmlns:a16="http://schemas.microsoft.com/office/drawing/2014/main" id="{7816E959-205A-C746-81FB-0670DF7884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9AC1E0C-3069-0A48-90A1-6BE4B1829204}" type="slidenum">
              <a:rPr lang="ru-RU" altLang="ru-RU" smtClean="0">
                <a:latin typeface="Calibri" panose="020F0502020204030204" pitchFamily="34" charset="0"/>
              </a:rPr>
              <a:pPr/>
              <a:t>42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Образ слайда 1">
            <a:extLst>
              <a:ext uri="{FF2B5EF4-FFF2-40B4-BE49-F238E27FC236}">
                <a16:creationId xmlns:a16="http://schemas.microsoft.com/office/drawing/2014/main" id="{D5F13CD8-389A-1F46-8A58-6441340DC5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Заметки 2">
            <a:extLst>
              <a:ext uri="{FF2B5EF4-FFF2-40B4-BE49-F238E27FC236}">
                <a16:creationId xmlns:a16="http://schemas.microsoft.com/office/drawing/2014/main" id="{49F5A06B-E5EE-654C-A7AF-6BA1EF1D99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1139" name="Номер слайда 3">
            <a:extLst>
              <a:ext uri="{FF2B5EF4-FFF2-40B4-BE49-F238E27FC236}">
                <a16:creationId xmlns:a16="http://schemas.microsoft.com/office/drawing/2014/main" id="{FE8D1D11-C002-3C45-9619-D1B1CA9C6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6FD34E-F98A-4E46-9A88-9966AA60B522}" type="slidenum">
              <a:rPr lang="ru-RU" altLang="ru-RU" smtClean="0">
                <a:latin typeface="Calibri" panose="020F0502020204030204" pitchFamily="34" charset="0"/>
              </a:rPr>
              <a:pPr/>
              <a:t>43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Образ слайда 1">
            <a:extLst>
              <a:ext uri="{FF2B5EF4-FFF2-40B4-BE49-F238E27FC236}">
                <a16:creationId xmlns:a16="http://schemas.microsoft.com/office/drawing/2014/main" id="{C5EF9786-29C3-2C4D-B24B-A92CEA00A8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Заметки 2">
            <a:extLst>
              <a:ext uri="{FF2B5EF4-FFF2-40B4-BE49-F238E27FC236}">
                <a16:creationId xmlns:a16="http://schemas.microsoft.com/office/drawing/2014/main" id="{BAB14B2A-EBB5-B540-B098-99D2E19240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Отже, ми знаємо як залучити кошти !!! 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в муніципальні будівлі, !теплопостачання,! транспорт,! вуличне освітлення!. Але що робити з житловими будівлями? Як модернізувати по факту приватне житло. Це питання ми намагалися розв'язати протягом останніх шести років. ! Робота з сектором житлових будівель міста є для нас серйозним викликом. </a:t>
            </a:r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Це сектори включені до ПДСЕР та вартість інвестицій необхідних на модернізацію зазначених секторів щоб досягти поставлених цілей зі скорочення викидів СО2.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Нам потрібно 210,1 млн. євро з яких 84,2 ми вже залучили та 28,4 млн євро на етапі підготовки.</a:t>
            </a: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4211" name="Номер слайда 3">
            <a:extLst>
              <a:ext uri="{FF2B5EF4-FFF2-40B4-BE49-F238E27FC236}">
                <a16:creationId xmlns:a16="http://schemas.microsoft.com/office/drawing/2014/main" id="{FCE2CDA3-BB2D-2D46-9478-AC001D2732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162CBE-38E0-AD4C-887E-1B05C441961D}" type="slidenum">
              <a:rPr lang="ru-RU" altLang="ru-RU" smtClean="0"/>
              <a:pPr>
                <a:spcBef>
                  <a:spcPct val="0"/>
                </a:spcBef>
              </a:pPr>
              <a:t>45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>
            <a:extLst>
              <a:ext uri="{FF2B5EF4-FFF2-40B4-BE49-F238E27FC236}">
                <a16:creationId xmlns:a16="http://schemas.microsoft.com/office/drawing/2014/main" id="{151C993D-D03E-B348-AFF7-017B1FF563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Заметки 2">
            <a:extLst>
              <a:ext uri="{FF2B5EF4-FFF2-40B4-BE49-F238E27FC236}">
                <a16:creationId xmlns:a16="http://schemas.microsoft.com/office/drawing/2014/main" id="{67094CA2-E1A5-B442-9C30-5B6CE33DA2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І ми тут, всі разом,  робимо спільний результат, а також система енергоменеджменту, яка в нас запроваджена, визнана найкращою в Україні.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Дозвольте кілька слів про спільні результати, та поговоримо про те, куди нам рухатися далі.</a:t>
            </a:r>
            <a:endParaRPr lang="ru-RU" altLang="ru-RU"/>
          </a:p>
        </p:txBody>
      </p:sp>
      <p:sp>
        <p:nvSpPr>
          <p:cNvPr id="21507" name="Номер слайда 3">
            <a:extLst>
              <a:ext uri="{FF2B5EF4-FFF2-40B4-BE49-F238E27FC236}">
                <a16:creationId xmlns:a16="http://schemas.microsoft.com/office/drawing/2014/main" id="{869F2AFD-2ED9-064B-8460-F32027DD7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03DC1C-1DF1-0142-8D8A-4D8A33191CB3}" type="slidenum">
              <a:rPr lang="ru-RU" altLang="ru-RU" smtClean="0">
                <a:latin typeface="Calibri" panose="020F0502020204030204" pitchFamily="34" charset="0"/>
              </a:rPr>
              <a:pPr/>
              <a:t>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Образ слайда 1">
            <a:extLst>
              <a:ext uri="{FF2B5EF4-FFF2-40B4-BE49-F238E27FC236}">
                <a16:creationId xmlns:a16="http://schemas.microsoft.com/office/drawing/2014/main" id="{1D22379C-3598-2D44-9B78-9717AA7F77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8" name="Заметки 2">
            <a:extLst>
              <a:ext uri="{FF2B5EF4-FFF2-40B4-BE49-F238E27FC236}">
                <a16:creationId xmlns:a16="http://schemas.microsoft.com/office/drawing/2014/main" id="{8F79AC28-C99D-7045-9244-88B9354CDA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uk-UA" altLang="ru-RU"/>
              <a:t> Співпраця з Фондом енергоефективності є для міста надзвичайно важливою, ! оскільки у місті житловий фонд багатоквартирних будинків складає 1535 будівель.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uk-UA" altLang="ru-RU"/>
              <a:t> Для модернізації житлового фонду згідно цілей ПДСЕР ! місто потребує понад 800 млн грн інвестицій. Що дозволить скоротити ! викиди СО2 більше ніж на 44 </a:t>
            </a:r>
            <a:r>
              <a:rPr lang="uk-UA" altLang="ru-RU" b="1"/>
              <a:t>тис. </a:t>
            </a:r>
            <a:r>
              <a:rPr lang="uk-UA" altLang="ru-RU"/>
              <a:t>тони щорічно. 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І звісно, разом з тим це і комфорт для мешканців та зниження платежів за комунальні послуги.</a:t>
            </a:r>
          </a:p>
        </p:txBody>
      </p:sp>
      <p:sp>
        <p:nvSpPr>
          <p:cNvPr id="96259" name="Номер слайда 3">
            <a:extLst>
              <a:ext uri="{FF2B5EF4-FFF2-40B4-BE49-F238E27FC236}">
                <a16:creationId xmlns:a16="http://schemas.microsoft.com/office/drawing/2014/main" id="{C6552236-015A-E04A-8644-B6E10AC49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1A2C5F-420B-E742-B76F-E849615F74FD}" type="slidenum">
              <a:rPr lang="ru-RU" altLang="ru-RU" smtClean="0"/>
              <a:pPr>
                <a:spcBef>
                  <a:spcPct val="0"/>
                </a:spcBef>
              </a:pPr>
              <a:t>46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Образ слайда 1">
            <a:extLst>
              <a:ext uri="{FF2B5EF4-FFF2-40B4-BE49-F238E27FC236}">
                <a16:creationId xmlns:a16="http://schemas.microsoft.com/office/drawing/2014/main" id="{CC48AD89-D69D-AA45-B996-A4FA3A2115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6" name="Заметки 2">
            <a:extLst>
              <a:ext uri="{FF2B5EF4-FFF2-40B4-BE49-F238E27FC236}">
                <a16:creationId xmlns:a16="http://schemas.microsoft.com/office/drawing/2014/main" id="{FE609928-7715-0042-93BB-E518AC69A8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uk-UA" altLang="ru-RU"/>
              <a:t> Важливою у співпраці є місцева підтримка. Місцева підтримка необхідна для того щоб: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/>
              <a:t>- Зменшити фінансове навантаження на мешканців 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/>
              <a:t>- Стимулювати впровадження енергомодернізації!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/>
              <a:t>- Скоротити споживання енергоносіїв та витрати на їх оплату!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ru-RU" altLang="ru-RU"/>
              <a:t>Скоротити викиди СО</a:t>
            </a:r>
            <a:r>
              <a:rPr lang="ru-RU" altLang="ru-RU" baseline="-25000"/>
              <a:t>2!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uk-UA" altLang="ru-RU" baseline="-25000"/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ru-RU"/>
              <a:t>Зацікавленими особами у такій співпраці є: !!!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ru-RU" altLang="ru-RU" baseline="-25000"/>
          </a:p>
        </p:txBody>
      </p:sp>
      <p:sp>
        <p:nvSpPr>
          <p:cNvPr id="98307" name="Номер слайда 3">
            <a:extLst>
              <a:ext uri="{FF2B5EF4-FFF2-40B4-BE49-F238E27FC236}">
                <a16:creationId xmlns:a16="http://schemas.microsoft.com/office/drawing/2014/main" id="{5A27D7A5-F108-404C-A2B1-9F9085C5F2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D1D5C2-7C15-104A-8850-C20BAE46C958}" type="slidenum">
              <a:rPr lang="ru-RU" altLang="ru-RU" smtClean="0"/>
              <a:pPr>
                <a:spcBef>
                  <a:spcPct val="0"/>
                </a:spcBef>
              </a:pPr>
              <a:t>47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Образ слайда 1">
            <a:extLst>
              <a:ext uri="{FF2B5EF4-FFF2-40B4-BE49-F238E27FC236}">
                <a16:creationId xmlns:a16="http://schemas.microsoft.com/office/drawing/2014/main" id="{94B60BE5-F882-C740-A815-375A6621A1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4" name="Заметки 2">
            <a:extLst>
              <a:ext uri="{FF2B5EF4-FFF2-40B4-BE49-F238E27FC236}">
                <a16:creationId xmlns:a16="http://schemas.microsoft.com/office/drawing/2014/main" id="{7538CD93-4376-B941-82C9-6757DDBDB3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Громада,!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Влада,!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Бізнес!</a:t>
            </a:r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Лише на перетині інтересів цих груп можливо досягнути розвитку</a:t>
            </a:r>
            <a:endParaRPr lang="ru-RU" altLang="ru-RU"/>
          </a:p>
        </p:txBody>
      </p:sp>
      <p:sp>
        <p:nvSpPr>
          <p:cNvPr id="100355" name="Номер слайда 3">
            <a:extLst>
              <a:ext uri="{FF2B5EF4-FFF2-40B4-BE49-F238E27FC236}">
                <a16:creationId xmlns:a16="http://schemas.microsoft.com/office/drawing/2014/main" id="{92D25D24-B8C6-A348-9FA2-F6607E9F9D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0E1346-ED23-AD4A-8ED6-4735E033A32C}" type="slidenum">
              <a:rPr lang="ru-RU" altLang="ru-RU" smtClean="0"/>
              <a:pPr>
                <a:spcBef>
                  <a:spcPct val="0"/>
                </a:spcBef>
              </a:pPr>
              <a:t>48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>
            <a:extLst>
              <a:ext uri="{FF2B5EF4-FFF2-40B4-BE49-F238E27FC236}">
                <a16:creationId xmlns:a16="http://schemas.microsoft.com/office/drawing/2014/main" id="{A5547982-0157-8B47-9AC6-63E5428817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2" name="Заметки 2">
            <a:extLst>
              <a:ext uri="{FF2B5EF4-FFF2-40B4-BE49-F238E27FC236}">
                <a16:creationId xmlns:a16="http://schemas.microsoft.com/office/drawing/2014/main" id="{56B3E268-7371-A74E-B80B-5399655D2C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Ключовий елемент - взаємодовіра</a:t>
            </a:r>
            <a:endParaRPr lang="ru-RU" altLang="ru-RU"/>
          </a:p>
        </p:txBody>
      </p:sp>
      <p:sp>
        <p:nvSpPr>
          <p:cNvPr id="102403" name="Номер слайда 3">
            <a:extLst>
              <a:ext uri="{FF2B5EF4-FFF2-40B4-BE49-F238E27FC236}">
                <a16:creationId xmlns:a16="http://schemas.microsoft.com/office/drawing/2014/main" id="{80EBCD33-DEB9-6C47-9B7D-A086321975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FCB030-F849-4C46-9D59-1ABF820351C0}" type="slidenum">
              <a:rPr lang="ru-RU" altLang="ru-RU" smtClean="0"/>
              <a:pPr>
                <a:spcBef>
                  <a:spcPct val="0"/>
                </a:spcBef>
              </a:pPr>
              <a:t>49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Образ слайда 1">
            <a:extLst>
              <a:ext uri="{FF2B5EF4-FFF2-40B4-BE49-F238E27FC236}">
                <a16:creationId xmlns:a16="http://schemas.microsoft.com/office/drawing/2014/main" id="{EAAD39B1-A83C-9542-9536-06109554F3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0" name="Заметки 2">
            <a:extLst>
              <a:ext uri="{FF2B5EF4-FFF2-40B4-BE49-F238E27FC236}">
                <a16:creationId xmlns:a16="http://schemas.microsoft.com/office/drawing/2014/main" id="{1C58C118-FD45-174F-994E-BC47200EAF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Як забезпечити взаємодовіру? Взаємодовіру можна забезпечити шляхом прозорості та доступності.!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/>
              <a:t>-Відкрита інформація про можливості!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/>
              <a:t>-Просте пояснення алгоритму дій!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/>
              <a:t>-Відкритий реєстр заяв + договорів!</a:t>
            </a:r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04451" name="Номер слайда 3">
            <a:extLst>
              <a:ext uri="{FF2B5EF4-FFF2-40B4-BE49-F238E27FC236}">
                <a16:creationId xmlns:a16="http://schemas.microsoft.com/office/drawing/2014/main" id="{0C43235E-CCC1-1547-895F-5077AFE10A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FD4E21-86BC-1241-A72F-E727BD6953B3}" type="slidenum">
              <a:rPr lang="ru-RU" altLang="ru-RU" smtClean="0"/>
              <a:pPr>
                <a:spcBef>
                  <a:spcPct val="0"/>
                </a:spcBef>
              </a:pPr>
              <a:t>50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Образ слайда 1">
            <a:extLst>
              <a:ext uri="{FF2B5EF4-FFF2-40B4-BE49-F238E27FC236}">
                <a16:creationId xmlns:a16="http://schemas.microsoft.com/office/drawing/2014/main" id="{5E399D77-2220-BA4A-B94A-6B527571AB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8" name="Заметки 2">
            <a:extLst>
              <a:ext uri="{FF2B5EF4-FFF2-40B4-BE49-F238E27FC236}">
                <a16:creationId xmlns:a16="http://schemas.microsoft.com/office/drawing/2014/main" id="{C8B755BF-D634-3449-9EDE-ABD057DBAD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Для цього ми: 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підписали меморандум про співпрацю з Фондом Енергоефективності, !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доповнили цільову програму Муніципальний енергетичний план,!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Затвердили Порядок компенсації відсотків,!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Виділили фінансовий ресурс!</a:t>
            </a:r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На цей рік це абсолютно посильна сума для бюджету міста, навіть в умовах </a:t>
            </a:r>
            <a:r>
              <a:rPr lang="en-US" altLang="ru-RU"/>
              <a:t>COVID</a:t>
            </a:r>
            <a:r>
              <a:rPr lang="uk-UA" altLang="ru-RU"/>
              <a:t>, на компенсацію % для перших 4 ОСББ, які розпочнуть роботи з модернізації.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А загалом порядок передбачає компенсацію % протягом перших 18 місяців кредитування.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 </a:t>
            </a:r>
          </a:p>
        </p:txBody>
      </p:sp>
      <p:sp>
        <p:nvSpPr>
          <p:cNvPr id="106499" name="Номер слайда 3">
            <a:extLst>
              <a:ext uri="{FF2B5EF4-FFF2-40B4-BE49-F238E27FC236}">
                <a16:creationId xmlns:a16="http://schemas.microsoft.com/office/drawing/2014/main" id="{1FA6527C-FE8C-1645-A748-C2D46E5829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A17799-7929-0945-96A1-82B1ADB0D4FA}" type="slidenum">
              <a:rPr lang="ru-RU" altLang="ru-RU" smtClean="0"/>
              <a:pPr>
                <a:spcBef>
                  <a:spcPct val="0"/>
                </a:spcBef>
              </a:pPr>
              <a:t>51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>
            <a:extLst>
              <a:ext uri="{FF2B5EF4-FFF2-40B4-BE49-F238E27FC236}">
                <a16:creationId xmlns:a16="http://schemas.microsoft.com/office/drawing/2014/main" id="{626496B9-3CD9-2E40-A0DC-0371A734CB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6" name="Заметки 2">
            <a:extLst>
              <a:ext uri="{FF2B5EF4-FFF2-40B4-BE49-F238E27FC236}">
                <a16:creationId xmlns:a16="http://schemas.microsoft.com/office/drawing/2014/main" id="{D5238AB2-A3A3-AF49-9F52-C3C864C352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ru-RU"/>
              <a:t>Для цього ми: 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підписали меморандум про співпрацю з Фондом Енергоефективності, !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доповнили цільову програму Муніципальний енергетичний план,!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Затвердили Порядок компенсації відсотків,!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Виділили фінансовий ресурс!</a:t>
            </a:r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На цей рік це абсолютно посильна сума для бюджету міста, навіть в умовах </a:t>
            </a:r>
            <a:r>
              <a:rPr lang="en-US" altLang="ru-RU"/>
              <a:t>COVID</a:t>
            </a:r>
            <a:r>
              <a:rPr lang="uk-UA" altLang="ru-RU"/>
              <a:t>, на компенсацію % для перших 4 ОСББ, які розпочнуть роботи з модернізації.!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А загалом порядок передбачає компенсацію % протягом перших 18 місяців кредитування.</a:t>
            </a:r>
          </a:p>
          <a:p>
            <a:pPr eaLnBrk="1" hangingPunct="1">
              <a:spcBef>
                <a:spcPct val="0"/>
              </a:spcBef>
            </a:pPr>
            <a:endParaRPr lang="uk-UA" altLang="ru-RU"/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Для того щоб відслідковувати ефект від впровадження заходів плануємо впровадити систему енергомоніторингу.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/>
              <a:t> В секторі муніципальних будівель ми використовуємо програмний продукт «Фіату». </a:t>
            </a:r>
          </a:p>
        </p:txBody>
      </p:sp>
      <p:sp>
        <p:nvSpPr>
          <p:cNvPr id="108547" name="Номер слайда 3">
            <a:extLst>
              <a:ext uri="{FF2B5EF4-FFF2-40B4-BE49-F238E27FC236}">
                <a16:creationId xmlns:a16="http://schemas.microsoft.com/office/drawing/2014/main" id="{45026111-DBC3-7B44-AD8D-B6619919C5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58D206-E7D4-1845-9EC6-2C039CE6103E}" type="slidenum">
              <a:rPr lang="ru-RU" altLang="ru-RU" smtClean="0"/>
              <a:pPr>
                <a:spcBef>
                  <a:spcPct val="0"/>
                </a:spcBef>
              </a:pPr>
              <a:t>52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Образ слайда 1">
            <a:extLst>
              <a:ext uri="{FF2B5EF4-FFF2-40B4-BE49-F238E27FC236}">
                <a16:creationId xmlns:a16="http://schemas.microsoft.com/office/drawing/2014/main" id="{3CB06418-AAE4-CC46-88BD-802F1A51F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2" name="Заметки 2">
            <a:extLst>
              <a:ext uri="{FF2B5EF4-FFF2-40B4-BE49-F238E27FC236}">
                <a16:creationId xmlns:a16="http://schemas.microsoft.com/office/drawing/2014/main" id="{A9AEB4A3-0610-FE4B-A504-8AC7E5AEE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uk-UA" altLang="ru-UA"/>
              <a:t>Насправді дуже часто складнощі та можливості можуть бути одним і тим же напрямком руху. Все залежить з якої сторони ви знаходитися. Ми сьогодні розповідаємо про свій досвід. Та часом маємо більше питань ніж відповідей. Та саме в таких ситуаціях шукаємо нові можливості для себе. </a:t>
            </a:r>
            <a:endParaRPr lang="ru-RU" altLang="ru-UA"/>
          </a:p>
        </p:txBody>
      </p:sp>
      <p:sp>
        <p:nvSpPr>
          <p:cNvPr id="112643" name="Номер слайда 3">
            <a:extLst>
              <a:ext uri="{FF2B5EF4-FFF2-40B4-BE49-F238E27FC236}">
                <a16:creationId xmlns:a16="http://schemas.microsoft.com/office/drawing/2014/main" id="{492008D9-76D8-8348-BB85-C3D49E152D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0342AB-DDD2-4A4D-93E4-0F61984C62EB}" type="slidenum">
              <a:rPr lang="ru-RU" altLang="ru-RU" smtClean="0">
                <a:latin typeface="Calibri" panose="020F0502020204030204" pitchFamily="34" charset="0"/>
              </a:rPr>
              <a:pPr/>
              <a:t>55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Образ слайда 1">
            <a:extLst>
              <a:ext uri="{FF2B5EF4-FFF2-40B4-BE49-F238E27FC236}">
                <a16:creationId xmlns:a16="http://schemas.microsoft.com/office/drawing/2014/main" id="{4F03D58A-F901-FC4C-8881-B1CA39EE23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0" name="Заметки 2">
            <a:extLst>
              <a:ext uri="{FF2B5EF4-FFF2-40B4-BE49-F238E27FC236}">
                <a16:creationId xmlns:a16="http://schemas.microsoft.com/office/drawing/2014/main" id="{6FFBC55C-25C0-BC43-8D38-DA330C77E4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UA" altLang="ru-UA"/>
              <a:t>На завершення нашої презентації хочемо презентувати вам посібник енергоменеджера, який ми спільно з іншими нашими колегами торік підготували у рамках проекту, спрямованого на підвищення енергоефективності центральних органів виконавчої влади. Готуючи цей посібник ми прагнули створити таку собі «захалявну» книжечку для енергоменеджерів, яка завжди була б під рукою і однаково зручно розміщувалася б і у дамській сумочці, і у чоловічому портфелі. </a:t>
            </a:r>
          </a:p>
          <a:p>
            <a:endParaRPr lang="ru-UA" altLang="ru-UA"/>
          </a:p>
          <a:p>
            <a:r>
              <a:rPr lang="ru-UA" altLang="ru-UA"/>
              <a:t>Незважаючи на те, що цей посібник адресований до органів державної влади, він також успішно може використовуватись і муніципалітетами. Адже принципи і підходи до побудови ефективної системи енергоменнеджменту є однаковими.</a:t>
            </a:r>
          </a:p>
          <a:p>
            <a:endParaRPr lang="ru-UA" altLang="ru-UA"/>
          </a:p>
        </p:txBody>
      </p:sp>
      <p:sp>
        <p:nvSpPr>
          <p:cNvPr id="124931" name="Номер слайда 3">
            <a:extLst>
              <a:ext uri="{FF2B5EF4-FFF2-40B4-BE49-F238E27FC236}">
                <a16:creationId xmlns:a16="http://schemas.microsoft.com/office/drawing/2014/main" id="{25779899-E55B-4246-8F92-46D2AC9C0A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4D94879-E75B-564E-A5BA-208732BCE5AA}" type="slidenum">
              <a:rPr lang="ru-RU" altLang="ru-RU" smtClean="0">
                <a:latin typeface="Calibri" panose="020F0502020204030204" pitchFamily="34" charset="0"/>
              </a:rPr>
              <a:pPr/>
              <a:t>56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Образ слайда 1">
            <a:extLst>
              <a:ext uri="{FF2B5EF4-FFF2-40B4-BE49-F238E27FC236}">
                <a16:creationId xmlns:a16="http://schemas.microsoft.com/office/drawing/2014/main" id="{C67910CA-4FE6-E047-9F41-C23C31889D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6" name="Заметки 2">
            <a:extLst>
              <a:ext uri="{FF2B5EF4-FFF2-40B4-BE49-F238E27FC236}">
                <a16:creationId xmlns:a16="http://schemas.microsoft.com/office/drawing/2014/main" id="{87698C49-BBAA-FE4E-B09B-324B3128A5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18787" name="Номер слайда 3">
            <a:extLst>
              <a:ext uri="{FF2B5EF4-FFF2-40B4-BE49-F238E27FC236}">
                <a16:creationId xmlns:a16="http://schemas.microsoft.com/office/drawing/2014/main" id="{15E999F1-3D7B-9C47-82BD-3695E769A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C09830-A13F-E54F-BB1E-112D4F01DD7A}" type="slidenum">
              <a:rPr lang="ru-RU" altLang="ru-RU" smtClean="0">
                <a:latin typeface="Calibri" panose="020F0502020204030204" pitchFamily="34" charset="0"/>
              </a:rPr>
              <a:pPr/>
              <a:t>60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>
            <a:extLst>
              <a:ext uri="{FF2B5EF4-FFF2-40B4-BE49-F238E27FC236}">
                <a16:creationId xmlns:a16="http://schemas.microsoft.com/office/drawing/2014/main" id="{FDBEEA5A-8442-BF46-98F2-0A8D3D4F7B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Заметки 2">
            <a:extLst>
              <a:ext uri="{FF2B5EF4-FFF2-40B4-BE49-F238E27FC236}">
                <a16:creationId xmlns:a16="http://schemas.microsoft.com/office/drawing/2014/main" id="{A9CFBEF9-3F73-9F4A-8FF7-CC9704D52C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3555" name="Номер слайда 3">
            <a:extLst>
              <a:ext uri="{FF2B5EF4-FFF2-40B4-BE49-F238E27FC236}">
                <a16:creationId xmlns:a16="http://schemas.microsoft.com/office/drawing/2014/main" id="{4A715A9D-CAC9-1942-BFBE-BF1584AD9E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9B3A5E-4896-9642-AF01-4EB516B03C4A}" type="slidenum">
              <a:rPr lang="ru-RU" altLang="ru-RU" smtClean="0">
                <a:latin typeface="Calibri" panose="020F0502020204030204" pitchFamily="34" charset="0"/>
              </a:rPr>
              <a:pPr/>
              <a:t>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>
            <a:extLst>
              <a:ext uri="{FF2B5EF4-FFF2-40B4-BE49-F238E27FC236}">
                <a16:creationId xmlns:a16="http://schemas.microsoft.com/office/drawing/2014/main" id="{E64D6A7E-6B20-7046-83CE-1FA9B3705C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Заметки 2">
            <a:extLst>
              <a:ext uri="{FF2B5EF4-FFF2-40B4-BE49-F238E27FC236}">
                <a16:creationId xmlns:a16="http://schemas.microsoft.com/office/drawing/2014/main" id="{4EAFE5BF-89B8-9F44-9AC0-62443848F5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5603" name="Номер слайда 3">
            <a:extLst>
              <a:ext uri="{FF2B5EF4-FFF2-40B4-BE49-F238E27FC236}">
                <a16:creationId xmlns:a16="http://schemas.microsoft.com/office/drawing/2014/main" id="{D8642BB6-4821-0341-A19F-275C43FD1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2D2A8E-238B-754D-BE8A-6AC3C5B22C90}" type="slidenum">
              <a:rPr lang="ru-RU" altLang="ru-RU" smtClean="0">
                <a:latin typeface="Calibri" panose="020F0502020204030204" pitchFamily="34" charset="0"/>
              </a:rPr>
              <a:pPr/>
              <a:t>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>
            <a:extLst>
              <a:ext uri="{FF2B5EF4-FFF2-40B4-BE49-F238E27FC236}">
                <a16:creationId xmlns:a16="http://schemas.microsoft.com/office/drawing/2014/main" id="{2E1D83A0-EF6A-3A4B-8EB0-39A309607E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>
            <a:extLst>
              <a:ext uri="{FF2B5EF4-FFF2-40B4-BE49-F238E27FC236}">
                <a16:creationId xmlns:a16="http://schemas.microsoft.com/office/drawing/2014/main" id="{F574078E-3D82-3F41-8164-22D9458D22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7651" name="Номер слайда 3">
            <a:extLst>
              <a:ext uri="{FF2B5EF4-FFF2-40B4-BE49-F238E27FC236}">
                <a16:creationId xmlns:a16="http://schemas.microsoft.com/office/drawing/2014/main" id="{F65B3C29-D79D-B749-BA89-0D43F15A5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8939E9-EB3D-3B49-B457-C09DD96F8BF1}" type="slidenum">
              <a:rPr lang="ru-RU" altLang="ru-RU" smtClean="0">
                <a:latin typeface="Calibri" panose="020F0502020204030204" pitchFamily="34" charset="0"/>
              </a:rPr>
              <a:pPr/>
              <a:t>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>
            <a:extLst>
              <a:ext uri="{FF2B5EF4-FFF2-40B4-BE49-F238E27FC236}">
                <a16:creationId xmlns:a16="http://schemas.microsoft.com/office/drawing/2014/main" id="{61DD7585-094C-F347-A072-EBF472CD44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Заметки 2">
            <a:extLst>
              <a:ext uri="{FF2B5EF4-FFF2-40B4-BE49-F238E27FC236}">
                <a16:creationId xmlns:a16="http://schemas.microsoft.com/office/drawing/2014/main" id="{5181D8DE-76B7-4745-B68C-28EEA62E01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9699" name="Номер слайда 3">
            <a:extLst>
              <a:ext uri="{FF2B5EF4-FFF2-40B4-BE49-F238E27FC236}">
                <a16:creationId xmlns:a16="http://schemas.microsoft.com/office/drawing/2014/main" id="{E3533F60-FC08-1240-9D3C-81D082199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7C5FDC-380A-6C49-99A1-AA40B902CA1B}" type="slidenum">
              <a:rPr lang="ru-RU" altLang="ru-RU" smtClean="0">
                <a:latin typeface="Calibri" panose="020F0502020204030204" pitchFamily="34" charset="0"/>
              </a:rPr>
              <a:pPr/>
              <a:t>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>
            <a:extLst>
              <a:ext uri="{FF2B5EF4-FFF2-40B4-BE49-F238E27FC236}">
                <a16:creationId xmlns:a16="http://schemas.microsoft.com/office/drawing/2014/main" id="{A5A056BC-AFD1-B441-92EF-D25F7AF3C8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>
            <a:extLst>
              <a:ext uri="{FF2B5EF4-FFF2-40B4-BE49-F238E27FC236}">
                <a16:creationId xmlns:a16="http://schemas.microsoft.com/office/drawing/2014/main" id="{A1BC6FCD-43C4-E042-8A95-32025FC351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1747" name="Номер слайда 3">
            <a:extLst>
              <a:ext uri="{FF2B5EF4-FFF2-40B4-BE49-F238E27FC236}">
                <a16:creationId xmlns:a16="http://schemas.microsoft.com/office/drawing/2014/main" id="{C60B294F-BA1E-944E-BD93-7FEFC2D58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82DA4F1-E591-2E4C-B9FF-A55CAA90C1DC}" type="slidenum">
              <a:rPr lang="ru-RU" altLang="ru-RU" smtClean="0">
                <a:latin typeface="Calibri" panose="020F0502020204030204" pitchFamily="34" charset="0"/>
              </a:rPr>
              <a:pPr/>
              <a:t>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BB4C27-05A6-E547-8AE3-F4A05200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06C5C-6756-4E47-BE9A-55104D97B1EB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23F9A-DA2C-DD47-8B03-9EC731BC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3637D4-A72A-E445-8802-EE8D1857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5F4-58C1-024A-BD3A-E89A7E2F9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07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01CB0-0975-E147-A951-07ACEDCAB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BCF06-BA27-8E46-92BE-C6BE503CFCEA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4DF72-EF76-9C4E-91A2-FE618BBA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09252-E0CA-F545-99D1-79EAEBB4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3D84D-87BC-2045-88CF-C54C36A669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9947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4D0001-2C17-AB45-A0EA-3F9717AF0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6FEF9-0A0B-C44B-AEE3-D2F9C4D8A2C6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785B11-F593-834D-9937-B61B851D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7E07BD-768B-2C4D-9EF1-1D923730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19D66-A340-4644-B85D-83E88204F2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06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7D399-1701-6544-A5DD-B8ECB630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885CC-AEF6-A949-B5B2-210EE6FFB2A7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573013-5968-AC49-AA7F-B3FFCEA08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6B4C5-899D-F946-A7B7-90E6E691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C158F-BFBF-9248-A967-A5176BFAD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32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EDB291-DED1-2341-BBD0-1F4514DA3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72AD4-5D6B-5B4E-BAEE-636084AB7E94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CA3D54-A315-3F4A-BD2E-4361B6CF3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05974-4077-B84E-9018-F0D1EEAC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F207F-1217-8548-BEA9-DBB6F7722B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045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38CB533-0FAE-C345-859D-B38D15CD6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C4FC0-A439-A346-81C0-05DDF39A41E2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092D2E7-6101-2F43-B0B9-A4316F26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B6088E7-562E-504E-AFAB-8008CE0FC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B215C-EE17-3D4A-8E9A-6AEF8002A2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122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3A56E47D-556A-D64B-A470-67874263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09845-AE31-1740-AA2E-359A3B6003B3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6B34B885-5684-E349-9810-72531D635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69774B8-49F7-FD49-9977-84051471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E1868-F049-BD40-BC95-48CBADB2C8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862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27F616F4-DC03-504F-A102-7E1B4056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4FCA3-0DA7-9C4A-BDB7-558249112B2E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2618ACCE-C766-8A4A-91A3-26CFBDA8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EBE3C343-C996-0041-B15D-3F92778C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8390-8F96-E64D-BA54-76749F0866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372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DF3E7F2-3CFB-BE42-AF0E-AB4D7519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47AD9-45A8-D841-883C-54BC5126362C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1A371644-E4ED-1F4A-82B7-8B5CE74F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89145DC-2126-E34A-A317-53257F80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D2C27-1C73-574D-90F9-F3337EF37D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661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4A04E82-6E9F-E64C-81AE-76A9344F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FA55-5B45-4F4E-A071-2BC3D9DCC5A9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BC5E175-6747-4743-87CD-EF675571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5A84F25-D644-1442-B72F-4A59E46D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0412-D902-C442-9A1C-DC171985AA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04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7A48C17-3E4C-4045-917C-E45E62C1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292BF-51B4-734E-9A6B-37AF62DFC3FE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127AB81-9640-B64E-A54D-8E8629CB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F4EF1D9-AB96-4A46-9E0C-9D4BF676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70C40-D092-B840-B542-2EC5FA5624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6929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883CB4FB-7E57-3249-81FB-B2D5CB6E22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E2F0F62A-0516-C64C-8481-5B6C5C14A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C964BD-EA73-4942-8E34-A0EFD3098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3ED317-0965-3446-A68E-04C4EE736A24}" type="datetimeFigureOut">
              <a:rPr lang="ru-RU"/>
              <a:pPr>
                <a:defRPr/>
              </a:pPr>
              <a:t>14.09.2020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5873DC-37DB-1B49-895B-41A8C7FA2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9EF422-0FD3-E44D-BDFC-773971B18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653C51-9747-A241-A219-967E207246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/Users/user.IKZ-HP3/AppData/Local/Microsoft/Windows/INetCache/Content.MSO/6C173318.mp4" TargetMode="External"/><Relationship Id="rId1" Type="http://schemas.microsoft.com/office/2007/relationships/media" Target="file:///C:/Users/user.IKZ-HP3/AppData/Local/Microsoft/Windows/INetCache/Content.MSO/6C173318.mp4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/Users/user.IKZ-HP3/AppData/Local/Microsoft/Windows/INetCache/Content.MSO/6C173318.mp4" TargetMode="External"/><Relationship Id="rId1" Type="http://schemas.microsoft.com/office/2007/relationships/media" Target="file:///C:/Users/user.IKZ-HP3/AppData/Local/Microsoft/Windows/INetCache/Content.MSO/6C173318.mp4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2">
            <a:extLst>
              <a:ext uri="{FF2B5EF4-FFF2-40B4-BE49-F238E27FC236}">
                <a16:creationId xmlns:a16="http://schemas.microsoft.com/office/drawing/2014/main" id="{8EDF2322-8AC3-F64B-BF90-8A6071B57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49788E4F-9213-E546-A997-B94CA19595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500" b="1" dirty="0">
              <a:latin typeface="Montserrat" pitchFamily="2" charset="-52"/>
            </a:endParaRPr>
          </a:p>
        </p:txBody>
      </p:sp>
      <p:sp>
        <p:nvSpPr>
          <p:cNvPr id="14339" name="TextBox 17">
            <a:extLst>
              <a:ext uri="{FF2B5EF4-FFF2-40B4-BE49-F238E27FC236}">
                <a16:creationId xmlns:a16="http://schemas.microsoft.com/office/drawing/2014/main" id="{9F571B20-2CBC-7B47-8DDC-529D4D3D7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08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000" b="1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СИСТЕМА ЕНЕРГЕТИЧНОГО МЕНЕДЖМЕНТУ НА РІВНІ МУНІЦИПАЛІТЕТУ</a:t>
            </a:r>
            <a:endParaRPr lang="uk-UA" altLang="ru-RU">
              <a:solidFill>
                <a:schemeClr val="bg1"/>
              </a:solidFill>
              <a:latin typeface="Montserrat" panose="00000500000000000000" pitchFamily="2" charset="-52"/>
              <a:ea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pSp>
        <p:nvGrpSpPr>
          <p:cNvPr id="2" name="Группа 19">
            <a:extLst>
              <a:ext uri="{FF2B5EF4-FFF2-40B4-BE49-F238E27FC236}">
                <a16:creationId xmlns:a16="http://schemas.microsoft.com/office/drawing/2014/main" id="{7D717765-626A-7D4E-B9E2-38991845AA22}"/>
              </a:ext>
            </a:extLst>
          </p:cNvPr>
          <p:cNvGrpSpPr/>
          <p:nvPr/>
        </p:nvGrpSpPr>
        <p:grpSpPr>
          <a:xfrm>
            <a:off x="-3176" y="2345525"/>
            <a:ext cx="6303368" cy="1515523"/>
            <a:chOff x="203201" y="4544046"/>
            <a:chExt cx="5816158" cy="1688624"/>
          </a:xfrm>
          <a:solidFill>
            <a:schemeClr val="accent5">
              <a:lumMod val="75000"/>
            </a:schemeClr>
          </a:solidFill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A0DBB8-B18C-0844-A185-BA64CD40E9EB}"/>
                </a:ext>
              </a:extLst>
            </p:cNvPr>
            <p:cNvSpPr txBox="1"/>
            <p:nvPr/>
          </p:nvSpPr>
          <p:spPr>
            <a:xfrm>
              <a:off x="203201" y="4544046"/>
              <a:ext cx="5816158" cy="4622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ts val="3331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400" b="1" u="sng" dirty="0">
                  <a:solidFill>
                    <a:schemeClr val="bg1"/>
                  </a:solidFill>
                  <a:latin typeface="Montserrat" pitchFamily="2" charset="-52"/>
                  <a:cs typeface="Mongolian Baiti" panose="03000500000000000000" pitchFamily="66" charset="0"/>
                </a:rPr>
                <a:t>ТЕТЯНА ЗЯТІКОВА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2F8421-712E-1F40-81A9-18082349594A}"/>
                </a:ext>
              </a:extLst>
            </p:cNvPr>
            <p:cNvSpPr txBox="1"/>
            <p:nvPr/>
          </p:nvSpPr>
          <p:spPr>
            <a:xfrm>
              <a:off x="204625" y="4973188"/>
              <a:ext cx="5814734" cy="12594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000" dirty="0">
                  <a:solidFill>
                    <a:schemeClr val="bg1"/>
                  </a:solidFill>
                  <a:latin typeface="Montserrat" pitchFamily="2" charset="-52"/>
                  <a:cs typeface="+mn-cs"/>
                </a:rPr>
                <a:t>ЗАСТУПНИК  ДИРЕКТОРА ДЕПАРТАМЕНТУ ЕКОНОМІЧНОГО РОЗВИТКУ ЖИТОМИРСЬКОЇ МІСЬКОЇ РАДИ</a:t>
              </a:r>
            </a:p>
          </p:txBody>
        </p:sp>
      </p:grpSp>
      <p:sp>
        <p:nvSpPr>
          <p:cNvPr id="14341" name="TextBox 22">
            <a:extLst>
              <a:ext uri="{FF2B5EF4-FFF2-40B4-BE49-F238E27FC236}">
                <a16:creationId xmlns:a16="http://schemas.microsoft.com/office/drawing/2014/main" id="{67B57BB4-B473-FB4B-9B74-CF961C5BA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045200"/>
            <a:ext cx="60737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1050"/>
              </a:spcBef>
              <a:spcAft>
                <a:spcPts val="1050"/>
              </a:spcAft>
              <a:buFontTx/>
              <a:buNone/>
            </a:pPr>
            <a:r>
              <a:rPr lang="uk-UA" altLang="ru-RU" sz="5400" b="1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ЖИТОМИР</a:t>
            </a:r>
            <a:endParaRPr lang="uk-UA" altLang="ru-RU" sz="4400">
              <a:solidFill>
                <a:schemeClr val="bg1"/>
              </a:solidFill>
              <a:latin typeface="Montserrat" panose="00000500000000000000" pitchFamily="2" charset="-52"/>
              <a:ea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pSp>
        <p:nvGrpSpPr>
          <p:cNvPr id="5" name="Группа 19">
            <a:extLst>
              <a:ext uri="{FF2B5EF4-FFF2-40B4-BE49-F238E27FC236}">
                <a16:creationId xmlns:a16="http://schemas.microsoft.com/office/drawing/2014/main" id="{B2129795-FA0B-6947-ABDD-60433BA834EB}"/>
              </a:ext>
            </a:extLst>
          </p:cNvPr>
          <p:cNvGrpSpPr/>
          <p:nvPr/>
        </p:nvGrpSpPr>
        <p:grpSpPr>
          <a:xfrm>
            <a:off x="0" y="4152643"/>
            <a:ext cx="6300192" cy="1466600"/>
            <a:chOff x="203201" y="4544046"/>
            <a:chExt cx="5044210" cy="1395727"/>
          </a:xfrm>
          <a:solidFill>
            <a:schemeClr val="accent5">
              <a:lumMod val="75000"/>
            </a:schemeClr>
          </a:solidFill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740359-159E-EB4E-9DC0-5A97A1F8C064}"/>
                </a:ext>
              </a:extLst>
            </p:cNvPr>
            <p:cNvSpPr txBox="1"/>
            <p:nvPr/>
          </p:nvSpPr>
          <p:spPr>
            <a:xfrm>
              <a:off x="203201" y="4544046"/>
              <a:ext cx="5044210" cy="46724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331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400" b="1" u="sng" dirty="0">
                  <a:solidFill>
                    <a:schemeClr val="bg1"/>
                  </a:solidFill>
                  <a:latin typeface="Montserrat" pitchFamily="2" charset="-52"/>
                  <a:cs typeface="Mongolian Baiti" panose="03000500000000000000" pitchFamily="66" charset="0"/>
                </a:rPr>
                <a:t>СЕРГІЙ ГАРАЩУК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26C887-05D1-9C42-934F-FCDAF846189C}"/>
                </a:ext>
              </a:extLst>
            </p:cNvPr>
            <p:cNvSpPr txBox="1"/>
            <p:nvPr/>
          </p:nvSpPr>
          <p:spPr>
            <a:xfrm>
              <a:off x="204625" y="4973192"/>
              <a:ext cx="5042786" cy="966581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000" dirty="0">
                  <a:solidFill>
                    <a:schemeClr val="bg1"/>
                  </a:solidFill>
                  <a:latin typeface="Montserrat" pitchFamily="2" charset="-52"/>
                  <a:cs typeface="+mn-cs"/>
                </a:rPr>
                <a:t>КОНСУЛЬТАНТ З ПИТАНЬ БЮДЖЕТУ ЖИТОМИРСЬКОГО РЕГІОНАЛЬНОГО ВІДДІЛЕННЯ АСОЦІАЦІЇ МІСТ УКРАЇНИ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627C19E8-8C58-4F4C-9829-D844C972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9">
            <a:extLst>
              <a:ext uri="{FF2B5EF4-FFF2-40B4-BE49-F238E27FC236}">
                <a16:creationId xmlns:a16="http://schemas.microsoft.com/office/drawing/2014/main" id="{237172D3-D354-504E-A836-6C3241621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71F63840-C88E-7D4A-9789-E235581052E9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D097121F-A947-DD4B-9F1D-818DAB5CDAD5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5F0D26A6-A996-AA4E-A0B4-FC784D58ADC5}"/>
              </a:ext>
            </a:extLst>
          </p:cNvPr>
          <p:cNvSpPr/>
          <p:nvPr/>
        </p:nvSpPr>
        <p:spPr>
          <a:xfrm>
            <a:off x="1306513" y="5519738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3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7B800A65-0839-6947-9D6B-4508568F7C16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19314861-B699-8646-9157-C6ADB11FD07D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B4A19AED-BA94-EF48-8BFA-1CC1C3A3D25D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0E7692ED-955F-274B-9D67-1F965A24E9C5}"/>
              </a:ext>
            </a:extLst>
          </p:cNvPr>
          <p:cNvSpPr/>
          <p:nvPr/>
        </p:nvSpPr>
        <p:spPr>
          <a:xfrm>
            <a:off x="2587625" y="5975350"/>
            <a:ext cx="3143250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УГОДА МЕРІВ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251EB5B-C47B-E24C-8D96-C2B479794F76}"/>
              </a:ext>
            </a:extLst>
          </p:cNvPr>
          <p:cNvSpPr/>
          <p:nvPr/>
        </p:nvSpPr>
        <p:spPr>
          <a:xfrm>
            <a:off x="2876550" y="5516563"/>
            <a:ext cx="35528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ДНІ СТАЛОЇ ЕНЕРГІЇ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E72FC353-535F-4C47-A21C-F9EA35BB384D}"/>
              </a:ext>
            </a:extLst>
          </p:cNvPr>
          <p:cNvSpPr/>
          <p:nvPr/>
        </p:nvSpPr>
        <p:spPr>
          <a:xfrm>
            <a:off x="6472238" y="5514975"/>
            <a:ext cx="157797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ЗНАННЯ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AE272AB6-410B-FF48-B590-BECFF14AD1BA}"/>
              </a:ext>
            </a:extLst>
          </p:cNvPr>
          <p:cNvSpPr/>
          <p:nvPr/>
        </p:nvSpPr>
        <p:spPr>
          <a:xfrm>
            <a:off x="8096250" y="5510213"/>
            <a:ext cx="10477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D74149F0-6FBE-3B42-847D-C27D6BC71442}"/>
              </a:ext>
            </a:extLst>
          </p:cNvPr>
          <p:cNvSpPr/>
          <p:nvPr/>
        </p:nvSpPr>
        <p:spPr>
          <a:xfrm>
            <a:off x="1458913" y="5065713"/>
            <a:ext cx="1512887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4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E7F6D34-0D5E-0448-9786-53B8A710CE27}"/>
              </a:ext>
            </a:extLst>
          </p:cNvPr>
          <p:cNvSpPr/>
          <p:nvPr/>
        </p:nvSpPr>
        <p:spPr>
          <a:xfrm>
            <a:off x="1776413" y="4616450"/>
            <a:ext cx="1511300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5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3ED08C84-2055-DC47-AE3D-A5064B88700B}"/>
              </a:ext>
            </a:extLst>
          </p:cNvPr>
          <p:cNvSpPr/>
          <p:nvPr/>
        </p:nvSpPr>
        <p:spPr>
          <a:xfrm>
            <a:off x="2033588" y="4157663"/>
            <a:ext cx="1560512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6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A12CD238-8C1A-AD4C-B76D-D7789044A9EE}"/>
              </a:ext>
            </a:extLst>
          </p:cNvPr>
          <p:cNvSpPr/>
          <p:nvPr/>
        </p:nvSpPr>
        <p:spPr>
          <a:xfrm>
            <a:off x="3652838" y="4149725"/>
            <a:ext cx="37211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ФАСІЛІТІ МЕНЕДЖМЕНТ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C3F46B7D-B891-7649-9BC0-FD414CC60BAE}"/>
              </a:ext>
            </a:extLst>
          </p:cNvPr>
          <p:cNvSpPr/>
          <p:nvPr/>
        </p:nvSpPr>
        <p:spPr>
          <a:xfrm>
            <a:off x="7429500" y="4151313"/>
            <a:ext cx="17145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КОМАНДА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1C30FD6-2D67-7542-A1AE-D28D30D7F26C}"/>
              </a:ext>
            </a:extLst>
          </p:cNvPr>
          <p:cNvSpPr/>
          <p:nvPr/>
        </p:nvSpPr>
        <p:spPr>
          <a:xfrm>
            <a:off x="5786438" y="5978525"/>
            <a:ext cx="3357562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ПІЛОТНИЙ ПРОЄКТ НЕФКО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61F7859-7ACD-AF43-BAA5-BCB884C65FD7}"/>
              </a:ext>
            </a:extLst>
          </p:cNvPr>
          <p:cNvSpPr/>
          <p:nvPr/>
        </p:nvSpPr>
        <p:spPr>
          <a:xfrm>
            <a:off x="3343275" y="4608513"/>
            <a:ext cx="2782888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ШКІЛЬНИЙ ПРОЄКТ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DAB582A-2BF7-134F-A5B9-B3946F9FE7D9}"/>
              </a:ext>
            </a:extLst>
          </p:cNvPr>
          <p:cNvSpPr/>
          <p:nvPr/>
        </p:nvSpPr>
        <p:spPr>
          <a:xfrm>
            <a:off x="6178550" y="4605338"/>
            <a:ext cx="29654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ВІДДІЛ Е-МЕНЕДЖМЕНТУ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9B25DBA-46EA-0540-8F46-8E58AEBB3845}"/>
              </a:ext>
            </a:extLst>
          </p:cNvPr>
          <p:cNvSpPr/>
          <p:nvPr/>
        </p:nvSpPr>
        <p:spPr>
          <a:xfrm>
            <a:off x="3028950" y="5057775"/>
            <a:ext cx="196373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ПДСЕР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A0AC16B-B051-2B49-A136-3096CEC6FBCA}"/>
              </a:ext>
            </a:extLst>
          </p:cNvPr>
          <p:cNvSpPr/>
          <p:nvPr/>
        </p:nvSpPr>
        <p:spPr>
          <a:xfrm>
            <a:off x="5057775" y="5060950"/>
            <a:ext cx="40862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ЩОДЕННИЙ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EB1033-4D9B-4448-9D98-8D5A279A7ED0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5" grpId="0" animBg="1"/>
      <p:bldP spid="1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>
            <a:extLst>
              <a:ext uri="{FF2B5EF4-FFF2-40B4-BE49-F238E27FC236}">
                <a16:creationId xmlns:a16="http://schemas.microsoft.com/office/drawing/2014/main" id="{262C4684-4B6F-024F-A83A-F3D13D17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9">
            <a:extLst>
              <a:ext uri="{FF2B5EF4-FFF2-40B4-BE49-F238E27FC236}">
                <a16:creationId xmlns:a16="http://schemas.microsoft.com/office/drawing/2014/main" id="{69812005-6866-BB41-954E-3CDBE9DBF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8841E73-C087-8241-ACD0-B0FB8E088A06}"/>
              </a:ext>
            </a:extLst>
          </p:cNvPr>
          <p:cNvSpPr/>
          <p:nvPr/>
        </p:nvSpPr>
        <p:spPr>
          <a:xfrm>
            <a:off x="2379663" y="3711575"/>
            <a:ext cx="1512887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2017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D344191-A792-9847-BE80-4CDBA87D8AA3}"/>
              </a:ext>
            </a:extLst>
          </p:cNvPr>
          <p:cNvSpPr/>
          <p:nvPr/>
        </p:nvSpPr>
        <p:spPr>
          <a:xfrm>
            <a:off x="3954463" y="3700463"/>
            <a:ext cx="14287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МЕП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D2124A-5412-1A43-849D-EFBC57528905}"/>
              </a:ext>
            </a:extLst>
          </p:cNvPr>
          <p:cNvSpPr/>
          <p:nvPr/>
        </p:nvSpPr>
        <p:spPr>
          <a:xfrm>
            <a:off x="5448300" y="3700463"/>
            <a:ext cx="369570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КОМУНІКАЦІЙНА КОНЦЕПЦІЯ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A919DF-C75D-3E44-BB2E-F71A3A7E44E0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B714A9B-D97C-7149-97CA-B654B2094DB1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7E43FC6-51AD-DB40-A169-7CC040D30D1E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10A8D1E-B362-074A-BF21-5C6904628E61}"/>
              </a:ext>
            </a:extLst>
          </p:cNvPr>
          <p:cNvSpPr/>
          <p:nvPr/>
        </p:nvSpPr>
        <p:spPr>
          <a:xfrm>
            <a:off x="1306513" y="5519738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3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2421E0E-4A7C-2C45-B145-60D9EA793B97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D021E77-A425-3943-9345-87C733A48ABD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21E17F2-3381-134C-8824-706ADCE9E518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D257955-15E2-8E40-9E1F-2DD68C2B4F59}"/>
              </a:ext>
            </a:extLst>
          </p:cNvPr>
          <p:cNvSpPr/>
          <p:nvPr/>
        </p:nvSpPr>
        <p:spPr>
          <a:xfrm>
            <a:off x="2587625" y="5975350"/>
            <a:ext cx="3143250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УГОДА МЕРІВ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D1C86AA-8512-CD44-9AEC-6AE5EEB9127F}"/>
              </a:ext>
            </a:extLst>
          </p:cNvPr>
          <p:cNvSpPr/>
          <p:nvPr/>
        </p:nvSpPr>
        <p:spPr>
          <a:xfrm>
            <a:off x="2876550" y="5516563"/>
            <a:ext cx="35528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ДНІ СТАЛОЇ ЕНЕРГІЇ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80E1AD7-BF39-5B40-93BE-E7492047502B}"/>
              </a:ext>
            </a:extLst>
          </p:cNvPr>
          <p:cNvSpPr/>
          <p:nvPr/>
        </p:nvSpPr>
        <p:spPr>
          <a:xfrm>
            <a:off x="6472238" y="5514975"/>
            <a:ext cx="157797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ЗНАННЯ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AF67826D-DAE7-B140-AB98-E11A15E75892}"/>
              </a:ext>
            </a:extLst>
          </p:cNvPr>
          <p:cNvSpPr/>
          <p:nvPr/>
        </p:nvSpPr>
        <p:spPr>
          <a:xfrm>
            <a:off x="8096250" y="5510213"/>
            <a:ext cx="10477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3CBD1D7-2C8B-DB4D-BA1D-19416287F1EE}"/>
              </a:ext>
            </a:extLst>
          </p:cNvPr>
          <p:cNvSpPr/>
          <p:nvPr/>
        </p:nvSpPr>
        <p:spPr>
          <a:xfrm>
            <a:off x="1458913" y="5065713"/>
            <a:ext cx="1512887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4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B1BC8D17-F164-7C4E-B035-D29A738F9413}"/>
              </a:ext>
            </a:extLst>
          </p:cNvPr>
          <p:cNvSpPr/>
          <p:nvPr/>
        </p:nvSpPr>
        <p:spPr>
          <a:xfrm>
            <a:off x="1776413" y="4616450"/>
            <a:ext cx="1511300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5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8F2B394-D5E8-BE4A-B7F6-989C51C242CC}"/>
              </a:ext>
            </a:extLst>
          </p:cNvPr>
          <p:cNvSpPr/>
          <p:nvPr/>
        </p:nvSpPr>
        <p:spPr>
          <a:xfrm>
            <a:off x="2033588" y="4157663"/>
            <a:ext cx="1560512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6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4759EEE-A7D6-9241-9A02-EDEBAACD1621}"/>
              </a:ext>
            </a:extLst>
          </p:cNvPr>
          <p:cNvSpPr/>
          <p:nvPr/>
        </p:nvSpPr>
        <p:spPr>
          <a:xfrm>
            <a:off x="3652838" y="4149725"/>
            <a:ext cx="37211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ФАСІЛІТІ МЕНЕДЖМЕНТ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A88A388-2535-E64B-B6A5-6AD0BCC5796D}"/>
              </a:ext>
            </a:extLst>
          </p:cNvPr>
          <p:cNvSpPr/>
          <p:nvPr/>
        </p:nvSpPr>
        <p:spPr>
          <a:xfrm>
            <a:off x="7429500" y="4151313"/>
            <a:ext cx="17145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КОМАНДА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CC6475F9-273B-254C-89C1-92865BE883F7}"/>
              </a:ext>
            </a:extLst>
          </p:cNvPr>
          <p:cNvSpPr/>
          <p:nvPr/>
        </p:nvSpPr>
        <p:spPr>
          <a:xfrm>
            <a:off x="5786438" y="5978525"/>
            <a:ext cx="3357562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ПІЛОТНИЙ ПРОЄКТ НЕФКО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39BF109-855F-6D47-A9AA-EC10B9E97168}"/>
              </a:ext>
            </a:extLst>
          </p:cNvPr>
          <p:cNvSpPr/>
          <p:nvPr/>
        </p:nvSpPr>
        <p:spPr>
          <a:xfrm>
            <a:off x="3343275" y="4608513"/>
            <a:ext cx="2782888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ШКІЛЬНИЙ ПРОЄКТ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78881F9-8406-B649-98AF-9648CE5F6D89}"/>
              </a:ext>
            </a:extLst>
          </p:cNvPr>
          <p:cNvSpPr/>
          <p:nvPr/>
        </p:nvSpPr>
        <p:spPr>
          <a:xfrm>
            <a:off x="6178550" y="4605338"/>
            <a:ext cx="29654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ВІДДІЛ Е-МЕНЕДЖМЕНТУ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CFBE67F-DE49-2349-B7B1-B9FC0775362C}"/>
              </a:ext>
            </a:extLst>
          </p:cNvPr>
          <p:cNvSpPr/>
          <p:nvPr/>
        </p:nvSpPr>
        <p:spPr>
          <a:xfrm>
            <a:off x="3028950" y="5057775"/>
            <a:ext cx="196373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ПДСЕР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C065F1A-8A5B-3446-84B8-ACE2BB2F1413}"/>
              </a:ext>
            </a:extLst>
          </p:cNvPr>
          <p:cNvSpPr/>
          <p:nvPr/>
        </p:nvSpPr>
        <p:spPr>
          <a:xfrm>
            <a:off x="5057775" y="5060950"/>
            <a:ext cx="40862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ЩОДЕННИЙ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>
            <a:extLst>
              <a:ext uri="{FF2B5EF4-FFF2-40B4-BE49-F238E27FC236}">
                <a16:creationId xmlns:a16="http://schemas.microsoft.com/office/drawing/2014/main" id="{41E8E382-2F80-4246-8D24-2DCE1CBE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9">
            <a:extLst>
              <a:ext uri="{FF2B5EF4-FFF2-40B4-BE49-F238E27FC236}">
                <a16:creationId xmlns:a16="http://schemas.microsoft.com/office/drawing/2014/main" id="{A7CF6548-2AAE-4A4B-8EAA-CC3198BA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8D7A65-4FE8-7842-AC89-E66D07333CFC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409087D-9B08-4841-87B9-B7611BDDDBBA}"/>
              </a:ext>
            </a:extLst>
          </p:cNvPr>
          <p:cNvSpPr/>
          <p:nvPr/>
        </p:nvSpPr>
        <p:spPr>
          <a:xfrm>
            <a:off x="2762250" y="3224213"/>
            <a:ext cx="1368425" cy="4286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2019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06A760B-C854-224B-B0A8-0EA1EDEF69F2}"/>
              </a:ext>
            </a:extLst>
          </p:cNvPr>
          <p:cNvSpPr/>
          <p:nvPr/>
        </p:nvSpPr>
        <p:spPr>
          <a:xfrm>
            <a:off x="4197350" y="3232150"/>
            <a:ext cx="1958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ЄЕВ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93CFEC1-A705-244A-9D70-74751BE06163}"/>
              </a:ext>
            </a:extLst>
          </p:cNvPr>
          <p:cNvSpPr/>
          <p:nvPr/>
        </p:nvSpPr>
        <p:spPr>
          <a:xfrm>
            <a:off x="6203950" y="3235325"/>
            <a:ext cx="29400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СТИМУЛЮВАННЯ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38CB95D-65D4-2F45-8D8D-2AF8A52AF818}"/>
              </a:ext>
            </a:extLst>
          </p:cNvPr>
          <p:cNvSpPr/>
          <p:nvPr/>
        </p:nvSpPr>
        <p:spPr>
          <a:xfrm>
            <a:off x="2379663" y="3711575"/>
            <a:ext cx="1512887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2017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B3737ED-B4C2-364C-AEAC-78BD9C1F9067}"/>
              </a:ext>
            </a:extLst>
          </p:cNvPr>
          <p:cNvSpPr/>
          <p:nvPr/>
        </p:nvSpPr>
        <p:spPr>
          <a:xfrm>
            <a:off x="3954463" y="3700463"/>
            <a:ext cx="14287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МЕП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18B9EDD3-57BF-BE4C-AD45-6B6854421257}"/>
              </a:ext>
            </a:extLst>
          </p:cNvPr>
          <p:cNvSpPr/>
          <p:nvPr/>
        </p:nvSpPr>
        <p:spPr>
          <a:xfrm>
            <a:off x="5448300" y="3700463"/>
            <a:ext cx="369570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КОМУНІКАЦІЙНА КОНЦЕПЦІЯ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9C775AF-11C3-0D4C-8F7D-1BF78D117993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BB0C681-AC05-8140-858D-7ED31F5BB799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DDFE732-DF37-5C4D-8FAD-CE16293CAE69}"/>
              </a:ext>
            </a:extLst>
          </p:cNvPr>
          <p:cNvSpPr/>
          <p:nvPr/>
        </p:nvSpPr>
        <p:spPr>
          <a:xfrm>
            <a:off x="1306513" y="5519738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3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CA24E94-7CB4-C24B-AB3A-8F7453180088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1E84292-1C6B-9C49-81BF-CA2D55C34B92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27E67CA-0CC4-AE4D-B441-25D3A80AE564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57A4E8F-2081-FF48-8A41-228C238A8BA5}"/>
              </a:ext>
            </a:extLst>
          </p:cNvPr>
          <p:cNvSpPr/>
          <p:nvPr/>
        </p:nvSpPr>
        <p:spPr>
          <a:xfrm>
            <a:off x="2587625" y="5975350"/>
            <a:ext cx="3143250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УГОДА МЕРІВ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7FD6F02-8B01-664E-9077-8A87222EADB0}"/>
              </a:ext>
            </a:extLst>
          </p:cNvPr>
          <p:cNvSpPr/>
          <p:nvPr/>
        </p:nvSpPr>
        <p:spPr>
          <a:xfrm>
            <a:off x="2876550" y="5516563"/>
            <a:ext cx="35528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ДНІ СТАЛОЇ ЕНЕРГІЇ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21B33CB0-E6EF-2643-B286-8B826443B5E9}"/>
              </a:ext>
            </a:extLst>
          </p:cNvPr>
          <p:cNvSpPr/>
          <p:nvPr/>
        </p:nvSpPr>
        <p:spPr>
          <a:xfrm>
            <a:off x="6472238" y="5514975"/>
            <a:ext cx="157797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ЗНАННЯ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C51AAB7-EA9B-B34E-A2D8-3F1436BAB4A4}"/>
              </a:ext>
            </a:extLst>
          </p:cNvPr>
          <p:cNvSpPr/>
          <p:nvPr/>
        </p:nvSpPr>
        <p:spPr>
          <a:xfrm>
            <a:off x="8096250" y="5510213"/>
            <a:ext cx="10477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42EFDFA9-D29A-D44C-B37E-C6C8734E4232}"/>
              </a:ext>
            </a:extLst>
          </p:cNvPr>
          <p:cNvSpPr/>
          <p:nvPr/>
        </p:nvSpPr>
        <p:spPr>
          <a:xfrm>
            <a:off x="1458913" y="5065713"/>
            <a:ext cx="1512887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4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9D7AC2E2-B989-2141-8C33-8BDDFFFDA026}"/>
              </a:ext>
            </a:extLst>
          </p:cNvPr>
          <p:cNvSpPr/>
          <p:nvPr/>
        </p:nvSpPr>
        <p:spPr>
          <a:xfrm>
            <a:off x="1776413" y="4616450"/>
            <a:ext cx="1511300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5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34F45EE-7029-5247-8EF1-ABC55131231A}"/>
              </a:ext>
            </a:extLst>
          </p:cNvPr>
          <p:cNvSpPr/>
          <p:nvPr/>
        </p:nvSpPr>
        <p:spPr>
          <a:xfrm>
            <a:off x="2033588" y="4157663"/>
            <a:ext cx="1560512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6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5BF6595A-7CFB-2148-9506-0498C9475601}"/>
              </a:ext>
            </a:extLst>
          </p:cNvPr>
          <p:cNvSpPr/>
          <p:nvPr/>
        </p:nvSpPr>
        <p:spPr>
          <a:xfrm>
            <a:off x="3652838" y="4149725"/>
            <a:ext cx="37211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ФАСІЛІТІ МЕНЕДЖМЕНТ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2E64A2-A806-9444-BAC6-C71AED0E8301}"/>
              </a:ext>
            </a:extLst>
          </p:cNvPr>
          <p:cNvSpPr/>
          <p:nvPr/>
        </p:nvSpPr>
        <p:spPr>
          <a:xfrm>
            <a:off x="7429500" y="4151313"/>
            <a:ext cx="17145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КОМАНДА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DE188D32-6787-6E47-A4A0-C5DCE563FD05}"/>
              </a:ext>
            </a:extLst>
          </p:cNvPr>
          <p:cNvSpPr/>
          <p:nvPr/>
        </p:nvSpPr>
        <p:spPr>
          <a:xfrm>
            <a:off x="5786438" y="5978525"/>
            <a:ext cx="3357562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ПІЛОТНИЙ ПРОЄКТ НЕФКО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120B9019-6F06-CF4E-B819-FEF4DC0E6D31}"/>
              </a:ext>
            </a:extLst>
          </p:cNvPr>
          <p:cNvSpPr/>
          <p:nvPr/>
        </p:nvSpPr>
        <p:spPr>
          <a:xfrm>
            <a:off x="3343275" y="4608513"/>
            <a:ext cx="2782888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ШКІЛЬНИЙ ПРОЄКТ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CE44E826-14D3-A34E-9B8C-C018380B24EE}"/>
              </a:ext>
            </a:extLst>
          </p:cNvPr>
          <p:cNvSpPr/>
          <p:nvPr/>
        </p:nvSpPr>
        <p:spPr>
          <a:xfrm>
            <a:off x="6178550" y="4605338"/>
            <a:ext cx="29654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ВІДДІЛ Е-МЕНЕДЖМЕНТУ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B4083C06-51FB-BC43-8B4E-0963EDDDEDBB}"/>
              </a:ext>
            </a:extLst>
          </p:cNvPr>
          <p:cNvSpPr/>
          <p:nvPr/>
        </p:nvSpPr>
        <p:spPr>
          <a:xfrm>
            <a:off x="3028950" y="5057775"/>
            <a:ext cx="196373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ПДСЕР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AA427C8D-3ED3-484E-9CAE-E8C2E5744753}"/>
              </a:ext>
            </a:extLst>
          </p:cNvPr>
          <p:cNvSpPr/>
          <p:nvPr/>
        </p:nvSpPr>
        <p:spPr>
          <a:xfrm>
            <a:off x="5057775" y="5060950"/>
            <a:ext cx="40862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ЩОДЕННИЙ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>
            <a:extLst>
              <a:ext uri="{FF2B5EF4-FFF2-40B4-BE49-F238E27FC236}">
                <a16:creationId xmlns:a16="http://schemas.microsoft.com/office/drawing/2014/main" id="{15B6256A-FDEB-D64F-8D0B-0CB50242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9">
            <a:extLst>
              <a:ext uri="{FF2B5EF4-FFF2-40B4-BE49-F238E27FC236}">
                <a16:creationId xmlns:a16="http://schemas.microsoft.com/office/drawing/2014/main" id="{56BF17ED-3926-374C-847A-5C291ECE2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784410-302A-5E4A-9D0F-663D344D69F5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7C2AE77-6EE5-6646-9E58-F165A7EA7B86}"/>
              </a:ext>
            </a:extLst>
          </p:cNvPr>
          <p:cNvSpPr/>
          <p:nvPr/>
        </p:nvSpPr>
        <p:spPr>
          <a:xfrm>
            <a:off x="2762250" y="3224213"/>
            <a:ext cx="1368425" cy="4286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2019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DB01164-5C19-A24C-8E57-1547FE9BB18E}"/>
              </a:ext>
            </a:extLst>
          </p:cNvPr>
          <p:cNvSpPr/>
          <p:nvPr/>
        </p:nvSpPr>
        <p:spPr>
          <a:xfrm>
            <a:off x="4197350" y="3232150"/>
            <a:ext cx="1958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ЄЕВ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C59BE29-E37F-CF4E-BC22-A2B57CCA673E}"/>
              </a:ext>
            </a:extLst>
          </p:cNvPr>
          <p:cNvSpPr/>
          <p:nvPr/>
        </p:nvSpPr>
        <p:spPr>
          <a:xfrm>
            <a:off x="6203950" y="3235325"/>
            <a:ext cx="29400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СТИМУЛЮВАННЯ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75115DF-F8D8-B246-B015-4B91693EE9F6}"/>
              </a:ext>
            </a:extLst>
          </p:cNvPr>
          <p:cNvSpPr/>
          <p:nvPr/>
        </p:nvSpPr>
        <p:spPr>
          <a:xfrm>
            <a:off x="2992438" y="2760663"/>
            <a:ext cx="1512887" cy="4016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2020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78BC479-7D00-5F4D-8A59-F044B9699682}"/>
              </a:ext>
            </a:extLst>
          </p:cNvPr>
          <p:cNvSpPr/>
          <p:nvPr/>
        </p:nvSpPr>
        <p:spPr>
          <a:xfrm>
            <a:off x="4562475" y="2754313"/>
            <a:ext cx="3008313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КЛІМАТИЧНА СТРАТЕГІЯ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BFA3A12-1AF2-E84E-B1EA-FF9649B79770}"/>
              </a:ext>
            </a:extLst>
          </p:cNvPr>
          <p:cNvSpPr/>
          <p:nvPr/>
        </p:nvSpPr>
        <p:spPr>
          <a:xfrm>
            <a:off x="7624763" y="2759075"/>
            <a:ext cx="1519237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CA272BC-A823-7E49-BC04-039C5AA72A05}"/>
              </a:ext>
            </a:extLst>
          </p:cNvPr>
          <p:cNvSpPr/>
          <p:nvPr/>
        </p:nvSpPr>
        <p:spPr>
          <a:xfrm>
            <a:off x="2379663" y="3711575"/>
            <a:ext cx="1512887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2017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27D8184-F5B6-5242-82F7-B96195D03828}"/>
              </a:ext>
            </a:extLst>
          </p:cNvPr>
          <p:cNvSpPr/>
          <p:nvPr/>
        </p:nvSpPr>
        <p:spPr>
          <a:xfrm>
            <a:off x="3954463" y="3700463"/>
            <a:ext cx="14287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МЕП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383FA93-724D-9A4B-9695-4B8C3ED6670B}"/>
              </a:ext>
            </a:extLst>
          </p:cNvPr>
          <p:cNvSpPr/>
          <p:nvPr/>
        </p:nvSpPr>
        <p:spPr>
          <a:xfrm>
            <a:off x="5448300" y="3700463"/>
            <a:ext cx="369570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КОМУНІКАЦІЙНА КОНЦЕПЦІЯ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E99854F-B0BD-1142-8E21-9CFF03CE9002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67BEC6F-36F9-6B44-9465-E1A30CE1061D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562CCD92-6A83-9D47-8967-1DA3E9988DEF}"/>
              </a:ext>
            </a:extLst>
          </p:cNvPr>
          <p:cNvSpPr/>
          <p:nvPr/>
        </p:nvSpPr>
        <p:spPr>
          <a:xfrm>
            <a:off x="1306513" y="5519738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3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0058FB02-F205-8E45-9B6A-AE7FE9E45F7C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FFA363BE-4A1A-4248-BDA4-E78401E6C433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D15CA202-49EE-2141-8023-20318363B2BA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998D61C0-C15B-3A48-9812-DB41E8E9F4A2}"/>
              </a:ext>
            </a:extLst>
          </p:cNvPr>
          <p:cNvSpPr/>
          <p:nvPr/>
        </p:nvSpPr>
        <p:spPr>
          <a:xfrm>
            <a:off x="2587625" y="5975350"/>
            <a:ext cx="3143250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УГОДА МЕРІВ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7F197CB-2062-D841-9FFE-0AF3DA4C87D2}"/>
              </a:ext>
            </a:extLst>
          </p:cNvPr>
          <p:cNvSpPr/>
          <p:nvPr/>
        </p:nvSpPr>
        <p:spPr>
          <a:xfrm>
            <a:off x="2876550" y="5516563"/>
            <a:ext cx="35528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ДНІ СТАЛОЇ ЕНЕРГІЇ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9278792-6950-4146-AF48-B5ED65B20AC3}"/>
              </a:ext>
            </a:extLst>
          </p:cNvPr>
          <p:cNvSpPr/>
          <p:nvPr/>
        </p:nvSpPr>
        <p:spPr>
          <a:xfrm>
            <a:off x="6472238" y="5514975"/>
            <a:ext cx="157797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ЗНАННЯ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0953815D-DF54-6A4C-8602-80E563276ED0}"/>
              </a:ext>
            </a:extLst>
          </p:cNvPr>
          <p:cNvSpPr/>
          <p:nvPr/>
        </p:nvSpPr>
        <p:spPr>
          <a:xfrm>
            <a:off x="8096250" y="5510213"/>
            <a:ext cx="10477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B292211-7EA6-3342-B91C-20F44BD74563}"/>
              </a:ext>
            </a:extLst>
          </p:cNvPr>
          <p:cNvSpPr/>
          <p:nvPr/>
        </p:nvSpPr>
        <p:spPr>
          <a:xfrm>
            <a:off x="1458913" y="5065713"/>
            <a:ext cx="1512887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4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D69A1043-AE26-BE4F-BBF1-A32646BAD9A5}"/>
              </a:ext>
            </a:extLst>
          </p:cNvPr>
          <p:cNvSpPr/>
          <p:nvPr/>
        </p:nvSpPr>
        <p:spPr>
          <a:xfrm>
            <a:off x="1776413" y="4616450"/>
            <a:ext cx="1511300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5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D5379150-D77C-5D44-9D12-11E917033AB8}"/>
              </a:ext>
            </a:extLst>
          </p:cNvPr>
          <p:cNvSpPr/>
          <p:nvPr/>
        </p:nvSpPr>
        <p:spPr>
          <a:xfrm>
            <a:off x="2033588" y="4157663"/>
            <a:ext cx="1560512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6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D0A8D72F-8A65-DA49-8FA6-9EFB7FE1EC17}"/>
              </a:ext>
            </a:extLst>
          </p:cNvPr>
          <p:cNvSpPr/>
          <p:nvPr/>
        </p:nvSpPr>
        <p:spPr>
          <a:xfrm>
            <a:off x="3652838" y="4149725"/>
            <a:ext cx="37211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ФАСІЛІТІ МЕНЕДЖМЕНТ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4C17B780-E186-4546-88F5-4D08ABB2CC12}"/>
              </a:ext>
            </a:extLst>
          </p:cNvPr>
          <p:cNvSpPr/>
          <p:nvPr/>
        </p:nvSpPr>
        <p:spPr>
          <a:xfrm>
            <a:off x="7429500" y="4151313"/>
            <a:ext cx="17145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КОМАНДА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EC73F08-6FBD-8347-A256-7AEF51E0FFB1}"/>
              </a:ext>
            </a:extLst>
          </p:cNvPr>
          <p:cNvSpPr/>
          <p:nvPr/>
        </p:nvSpPr>
        <p:spPr>
          <a:xfrm>
            <a:off x="5786438" y="5978525"/>
            <a:ext cx="3357562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ПІЛОТНИЙ ПРОЄКТ НЕФКО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1A9CCD8F-0A05-0940-9389-5A5648AC5B6B}"/>
              </a:ext>
            </a:extLst>
          </p:cNvPr>
          <p:cNvSpPr/>
          <p:nvPr/>
        </p:nvSpPr>
        <p:spPr>
          <a:xfrm>
            <a:off x="3343275" y="4608513"/>
            <a:ext cx="2782888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ШКІЛЬНИЙ ПРОЄКТ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1B83A54A-54DA-B94D-846B-96C6E304FD17}"/>
              </a:ext>
            </a:extLst>
          </p:cNvPr>
          <p:cNvSpPr/>
          <p:nvPr/>
        </p:nvSpPr>
        <p:spPr>
          <a:xfrm>
            <a:off x="6178550" y="4605338"/>
            <a:ext cx="29654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ВІДДІЛ Е-МЕНЕДЖМЕНТУ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CA4AA539-DA6C-8E4E-9310-5AC923154C62}"/>
              </a:ext>
            </a:extLst>
          </p:cNvPr>
          <p:cNvSpPr/>
          <p:nvPr/>
        </p:nvSpPr>
        <p:spPr>
          <a:xfrm>
            <a:off x="3028950" y="5057775"/>
            <a:ext cx="196373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ПДСЕР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0BE9C400-3CE6-D14B-9AEC-81097D74853C}"/>
              </a:ext>
            </a:extLst>
          </p:cNvPr>
          <p:cNvSpPr/>
          <p:nvPr/>
        </p:nvSpPr>
        <p:spPr>
          <a:xfrm>
            <a:off x="5057775" y="5060950"/>
            <a:ext cx="40862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ЩОДЕННИЙ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>
            <a:extLst>
              <a:ext uri="{FF2B5EF4-FFF2-40B4-BE49-F238E27FC236}">
                <a16:creationId xmlns:a16="http://schemas.microsoft.com/office/drawing/2014/main" id="{B24A26A9-D7C7-2E44-A6C6-BAE6898F2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9">
            <a:extLst>
              <a:ext uri="{FF2B5EF4-FFF2-40B4-BE49-F238E27FC236}">
                <a16:creationId xmlns:a16="http://schemas.microsoft.com/office/drawing/2014/main" id="{E8979BDB-5D67-BB4D-8995-D52350B2B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BED78C-C069-A242-BA4C-288A1A4F7E4D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CF40349-A1B2-844C-8BEF-9A2BFB9B9B80}"/>
              </a:ext>
            </a:extLst>
          </p:cNvPr>
          <p:cNvSpPr/>
          <p:nvPr/>
        </p:nvSpPr>
        <p:spPr>
          <a:xfrm>
            <a:off x="2762250" y="3224213"/>
            <a:ext cx="1368425" cy="4286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2019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E58882B-19DB-4742-A3B7-7C7A563187D2}"/>
              </a:ext>
            </a:extLst>
          </p:cNvPr>
          <p:cNvSpPr/>
          <p:nvPr/>
        </p:nvSpPr>
        <p:spPr>
          <a:xfrm>
            <a:off x="4197350" y="3232150"/>
            <a:ext cx="1958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ЄЕВ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84FB376-E9E9-EB4A-A5F8-B755D384C621}"/>
              </a:ext>
            </a:extLst>
          </p:cNvPr>
          <p:cNvSpPr/>
          <p:nvPr/>
        </p:nvSpPr>
        <p:spPr>
          <a:xfrm>
            <a:off x="6203950" y="3235325"/>
            <a:ext cx="29400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СТИМУЛЮВАННЯ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CC6CCEA-7A66-7C4A-95E4-B2F18DCA9BCF}"/>
              </a:ext>
            </a:extLst>
          </p:cNvPr>
          <p:cNvSpPr/>
          <p:nvPr/>
        </p:nvSpPr>
        <p:spPr>
          <a:xfrm>
            <a:off x="2992438" y="2760663"/>
            <a:ext cx="1512887" cy="4016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2020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95694E8-1CBD-E64E-BB98-AB409ECD7B7C}"/>
              </a:ext>
            </a:extLst>
          </p:cNvPr>
          <p:cNvSpPr/>
          <p:nvPr/>
        </p:nvSpPr>
        <p:spPr>
          <a:xfrm>
            <a:off x="4562475" y="2754313"/>
            <a:ext cx="3008313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КЛІМАТИЧНА СТРАТЕГІЯ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1EDC78A-AC39-1C48-8185-2753EDAD533B}"/>
              </a:ext>
            </a:extLst>
          </p:cNvPr>
          <p:cNvSpPr/>
          <p:nvPr/>
        </p:nvSpPr>
        <p:spPr>
          <a:xfrm>
            <a:off x="7624763" y="2759075"/>
            <a:ext cx="1519237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B413421-A8F5-F64A-9782-B1F43869A182}"/>
              </a:ext>
            </a:extLst>
          </p:cNvPr>
          <p:cNvSpPr/>
          <p:nvPr/>
        </p:nvSpPr>
        <p:spPr>
          <a:xfrm>
            <a:off x="3219450" y="2293938"/>
            <a:ext cx="1236663" cy="4159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</a:t>
            </a:r>
            <a:r>
              <a:rPr lang="uk-UA" sz="2100" b="1" dirty="0">
                <a:latin typeface="Montserrat" pitchFamily="2" charset="-52"/>
              </a:rPr>
              <a:t>3</a:t>
            </a:r>
            <a:r>
              <a:rPr lang="en-US" sz="2100" b="1" dirty="0">
                <a:latin typeface="Montserrat" pitchFamily="2" charset="-52"/>
              </a:rPr>
              <a:t>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D2CF4F1E-E258-FB47-B7F9-0CCCB6661D32}"/>
              </a:ext>
            </a:extLst>
          </p:cNvPr>
          <p:cNvSpPr/>
          <p:nvPr/>
        </p:nvSpPr>
        <p:spPr>
          <a:xfrm>
            <a:off x="4497388" y="2287588"/>
            <a:ext cx="4646612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КОНЦЕПЦІЯ ІНТЕГРОВАНОГО РОЗВИТКУ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73E8212-E9CA-4246-97B4-133A264B2CED}"/>
              </a:ext>
            </a:extLst>
          </p:cNvPr>
          <p:cNvSpPr/>
          <p:nvPr/>
        </p:nvSpPr>
        <p:spPr>
          <a:xfrm>
            <a:off x="2379663" y="3711575"/>
            <a:ext cx="1512887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2017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4D50707-F920-1546-A713-B2420169F7B2}"/>
              </a:ext>
            </a:extLst>
          </p:cNvPr>
          <p:cNvSpPr/>
          <p:nvPr/>
        </p:nvSpPr>
        <p:spPr>
          <a:xfrm>
            <a:off x="3954463" y="3700463"/>
            <a:ext cx="14287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МЕП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DAD48553-2B2D-8840-AE61-F7C725E8B77D}"/>
              </a:ext>
            </a:extLst>
          </p:cNvPr>
          <p:cNvSpPr/>
          <p:nvPr/>
        </p:nvSpPr>
        <p:spPr>
          <a:xfrm>
            <a:off x="5448300" y="3700463"/>
            <a:ext cx="369570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КОМУНІКАЦІЙНА КОНЦЕПЦІЯ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131E5D9-9B61-714D-B1CF-88B6C1CC20D3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A6610A8-C2CB-7E4A-ADAC-27CD535ED85C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2DE2E0A0-A1EC-D049-8B5A-845E6783C821}"/>
              </a:ext>
            </a:extLst>
          </p:cNvPr>
          <p:cNvSpPr/>
          <p:nvPr/>
        </p:nvSpPr>
        <p:spPr>
          <a:xfrm>
            <a:off x="1306513" y="5519738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3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01518CC-DC2B-B143-95A7-09E23432DED1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85911A9-4093-6346-A1E9-0C34D7EE74F2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173253C-5D84-1A43-B654-134B3B600BEA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6E0D416-7F07-4B4D-A837-ADF6A58545C7}"/>
              </a:ext>
            </a:extLst>
          </p:cNvPr>
          <p:cNvSpPr/>
          <p:nvPr/>
        </p:nvSpPr>
        <p:spPr>
          <a:xfrm>
            <a:off x="2587625" y="5975350"/>
            <a:ext cx="3143250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УГОДА МЕРІВ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06F52CB-EE2A-9543-A0D7-9B8820B0F5D8}"/>
              </a:ext>
            </a:extLst>
          </p:cNvPr>
          <p:cNvSpPr/>
          <p:nvPr/>
        </p:nvSpPr>
        <p:spPr>
          <a:xfrm>
            <a:off x="2876550" y="5516563"/>
            <a:ext cx="35528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ДНІ СТАЛОЇ ЕНЕРГІЇ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B92967DD-E4BE-6A4F-9023-EB39EB8CFBAB}"/>
              </a:ext>
            </a:extLst>
          </p:cNvPr>
          <p:cNvSpPr/>
          <p:nvPr/>
        </p:nvSpPr>
        <p:spPr>
          <a:xfrm>
            <a:off x="6472238" y="5514975"/>
            <a:ext cx="157797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ЗНАННЯ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AC13EF78-955F-8C4B-9808-888233CAA55A}"/>
              </a:ext>
            </a:extLst>
          </p:cNvPr>
          <p:cNvSpPr/>
          <p:nvPr/>
        </p:nvSpPr>
        <p:spPr>
          <a:xfrm>
            <a:off x="8096250" y="5510213"/>
            <a:ext cx="10477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3455A262-C200-B34D-8DA0-3831C8E37AEE}"/>
              </a:ext>
            </a:extLst>
          </p:cNvPr>
          <p:cNvSpPr/>
          <p:nvPr/>
        </p:nvSpPr>
        <p:spPr>
          <a:xfrm>
            <a:off x="1458913" y="5065713"/>
            <a:ext cx="1512887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4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F1DFB5F1-7EA8-8E40-AD3F-BCB95EF24EAA}"/>
              </a:ext>
            </a:extLst>
          </p:cNvPr>
          <p:cNvSpPr/>
          <p:nvPr/>
        </p:nvSpPr>
        <p:spPr>
          <a:xfrm>
            <a:off x="1776413" y="4616450"/>
            <a:ext cx="1511300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5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D3DDEA47-4E86-C142-9941-DB51E91EFC8F}"/>
              </a:ext>
            </a:extLst>
          </p:cNvPr>
          <p:cNvSpPr/>
          <p:nvPr/>
        </p:nvSpPr>
        <p:spPr>
          <a:xfrm>
            <a:off x="2033588" y="4157663"/>
            <a:ext cx="1560512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6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11EA49EF-2CD6-0B49-9A65-FDBDD2CF9268}"/>
              </a:ext>
            </a:extLst>
          </p:cNvPr>
          <p:cNvSpPr/>
          <p:nvPr/>
        </p:nvSpPr>
        <p:spPr>
          <a:xfrm>
            <a:off x="3652838" y="4149725"/>
            <a:ext cx="37211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ФАСІЛІТІ МЕНЕДЖМЕНТ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E85CC77E-74CF-6A4E-8CA7-303782737F9B}"/>
              </a:ext>
            </a:extLst>
          </p:cNvPr>
          <p:cNvSpPr/>
          <p:nvPr/>
        </p:nvSpPr>
        <p:spPr>
          <a:xfrm>
            <a:off x="7429500" y="4151313"/>
            <a:ext cx="17145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КОМАНДА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ABC9B492-4C25-3445-989F-9DACE58DEDFC}"/>
              </a:ext>
            </a:extLst>
          </p:cNvPr>
          <p:cNvSpPr/>
          <p:nvPr/>
        </p:nvSpPr>
        <p:spPr>
          <a:xfrm>
            <a:off x="5786438" y="5978525"/>
            <a:ext cx="3357562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ПІЛОТНИЙ ПРОЄКТ НЕФКО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55F22E1E-A841-DB4F-A21F-4E05B09A95BA}"/>
              </a:ext>
            </a:extLst>
          </p:cNvPr>
          <p:cNvSpPr/>
          <p:nvPr/>
        </p:nvSpPr>
        <p:spPr>
          <a:xfrm>
            <a:off x="3343275" y="4608513"/>
            <a:ext cx="2782888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ШКІЛЬНИЙ ПРОЄКТ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43D1A4A-263A-BC4B-8316-B7CCE557D1EA}"/>
              </a:ext>
            </a:extLst>
          </p:cNvPr>
          <p:cNvSpPr/>
          <p:nvPr/>
        </p:nvSpPr>
        <p:spPr>
          <a:xfrm>
            <a:off x="6178550" y="4605338"/>
            <a:ext cx="29654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ВІДДІЛ Е-МЕНЕДЖМЕНТУ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99524326-3F5D-564A-8E4B-AF12CA6A9F5E}"/>
              </a:ext>
            </a:extLst>
          </p:cNvPr>
          <p:cNvSpPr/>
          <p:nvPr/>
        </p:nvSpPr>
        <p:spPr>
          <a:xfrm>
            <a:off x="3028950" y="5057775"/>
            <a:ext cx="196373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ПДСЕР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16D7397D-562E-C24E-9298-F6CF2EE3173B}"/>
              </a:ext>
            </a:extLst>
          </p:cNvPr>
          <p:cNvSpPr/>
          <p:nvPr/>
        </p:nvSpPr>
        <p:spPr>
          <a:xfrm>
            <a:off x="5057775" y="5060950"/>
            <a:ext cx="40862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ЩОДЕННИЙ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>
            <a:extLst>
              <a:ext uri="{FF2B5EF4-FFF2-40B4-BE49-F238E27FC236}">
                <a16:creationId xmlns:a16="http://schemas.microsoft.com/office/drawing/2014/main" id="{4E9E6633-2024-D340-8381-3A9C12E40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9">
            <a:extLst>
              <a:ext uri="{FF2B5EF4-FFF2-40B4-BE49-F238E27FC236}">
                <a16:creationId xmlns:a16="http://schemas.microsoft.com/office/drawing/2014/main" id="{7D740EC6-E9B3-C347-9AC8-0C3749497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1C47D7-4208-484D-BDFD-BD0036DCB7F1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FF6026B-DA3D-2E43-90F1-B49A26F2FEF8}"/>
              </a:ext>
            </a:extLst>
          </p:cNvPr>
          <p:cNvSpPr/>
          <p:nvPr/>
        </p:nvSpPr>
        <p:spPr>
          <a:xfrm>
            <a:off x="2762250" y="3224213"/>
            <a:ext cx="1368425" cy="4286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2019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1BAFA2B-9570-D046-85E7-8629F923DA6C}"/>
              </a:ext>
            </a:extLst>
          </p:cNvPr>
          <p:cNvSpPr/>
          <p:nvPr/>
        </p:nvSpPr>
        <p:spPr>
          <a:xfrm>
            <a:off x="4197350" y="3232150"/>
            <a:ext cx="1958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ЄЕВ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D8E196A-0D24-544A-AB78-50C5D192D4C7}"/>
              </a:ext>
            </a:extLst>
          </p:cNvPr>
          <p:cNvSpPr/>
          <p:nvPr/>
        </p:nvSpPr>
        <p:spPr>
          <a:xfrm>
            <a:off x="6203950" y="3235325"/>
            <a:ext cx="29400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СТИМУЛЮВАННЯ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BE0CDCF-986C-2E44-B695-D7A98DDBF98E}"/>
              </a:ext>
            </a:extLst>
          </p:cNvPr>
          <p:cNvSpPr/>
          <p:nvPr/>
        </p:nvSpPr>
        <p:spPr>
          <a:xfrm>
            <a:off x="2992438" y="2760663"/>
            <a:ext cx="1512887" cy="4016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2020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C15CBC1-C386-C741-BD4E-DC50871BDCC3}"/>
              </a:ext>
            </a:extLst>
          </p:cNvPr>
          <p:cNvSpPr/>
          <p:nvPr/>
        </p:nvSpPr>
        <p:spPr>
          <a:xfrm>
            <a:off x="4562475" y="2754313"/>
            <a:ext cx="3008313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КЛІМАТИЧНА СТРАТЕГІЯ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E05CDC4-B753-8D48-9902-BD5BB402AEEB}"/>
              </a:ext>
            </a:extLst>
          </p:cNvPr>
          <p:cNvSpPr/>
          <p:nvPr/>
        </p:nvSpPr>
        <p:spPr>
          <a:xfrm>
            <a:off x="7624763" y="2759075"/>
            <a:ext cx="1519237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9E043797-952A-6A41-B0A1-3EB8DFBFE72F}"/>
              </a:ext>
            </a:extLst>
          </p:cNvPr>
          <p:cNvSpPr/>
          <p:nvPr/>
        </p:nvSpPr>
        <p:spPr>
          <a:xfrm>
            <a:off x="3219450" y="2293938"/>
            <a:ext cx="1236663" cy="4159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</a:t>
            </a:r>
            <a:r>
              <a:rPr lang="uk-UA" sz="2100" b="1" dirty="0">
                <a:latin typeface="Montserrat" pitchFamily="2" charset="-52"/>
              </a:rPr>
              <a:t>3</a:t>
            </a:r>
            <a:r>
              <a:rPr lang="en-US" sz="2100" b="1" dirty="0">
                <a:latin typeface="Montserrat" pitchFamily="2" charset="-52"/>
              </a:rPr>
              <a:t>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05A5DD9B-66C1-874A-96CA-C4DA6C948152}"/>
              </a:ext>
            </a:extLst>
          </p:cNvPr>
          <p:cNvSpPr/>
          <p:nvPr/>
        </p:nvSpPr>
        <p:spPr>
          <a:xfrm>
            <a:off x="4497388" y="2287588"/>
            <a:ext cx="4646612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КОНЦЕПЦІЯ ІНТЕГРОВАНОГО РОЗВИТКУ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9603F28-429F-5E4E-9659-BB946315360C}"/>
              </a:ext>
            </a:extLst>
          </p:cNvPr>
          <p:cNvSpPr/>
          <p:nvPr/>
        </p:nvSpPr>
        <p:spPr>
          <a:xfrm>
            <a:off x="3549650" y="1839913"/>
            <a:ext cx="1511300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</a:t>
            </a:r>
            <a:r>
              <a:rPr lang="uk-UA" sz="2100" b="1" dirty="0">
                <a:latin typeface="Montserrat" pitchFamily="2" charset="-52"/>
              </a:rPr>
              <a:t>5</a:t>
            </a:r>
            <a:r>
              <a:rPr lang="en-US" sz="2100" b="1" dirty="0">
                <a:latin typeface="Montserrat" pitchFamily="2" charset="-52"/>
              </a:rPr>
              <a:t>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8479414-4F1C-F34C-9783-22F1209A8F4C}"/>
              </a:ext>
            </a:extLst>
          </p:cNvPr>
          <p:cNvSpPr/>
          <p:nvPr/>
        </p:nvSpPr>
        <p:spPr>
          <a:xfrm>
            <a:off x="5124450" y="1835150"/>
            <a:ext cx="140493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100% ВДЕ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587491B9-D60B-D545-B040-45C6A3B4E21C}"/>
              </a:ext>
            </a:extLst>
          </p:cNvPr>
          <p:cNvSpPr/>
          <p:nvPr/>
        </p:nvSpPr>
        <p:spPr>
          <a:xfrm>
            <a:off x="7885113" y="1838325"/>
            <a:ext cx="1246187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55D162C8-BAA3-F848-B167-C898EDD2715A}"/>
              </a:ext>
            </a:extLst>
          </p:cNvPr>
          <p:cNvSpPr/>
          <p:nvPr/>
        </p:nvSpPr>
        <p:spPr>
          <a:xfrm>
            <a:off x="6581775" y="1838325"/>
            <a:ext cx="124618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819CE682-0763-DA4F-9D0E-84EC61B7E8F2}"/>
              </a:ext>
            </a:extLst>
          </p:cNvPr>
          <p:cNvSpPr/>
          <p:nvPr/>
        </p:nvSpPr>
        <p:spPr>
          <a:xfrm>
            <a:off x="2379663" y="3711575"/>
            <a:ext cx="1512887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2017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6DA4F73F-B321-0D40-B629-ABFCB6ABC392}"/>
              </a:ext>
            </a:extLst>
          </p:cNvPr>
          <p:cNvSpPr/>
          <p:nvPr/>
        </p:nvSpPr>
        <p:spPr>
          <a:xfrm>
            <a:off x="3954463" y="3700463"/>
            <a:ext cx="14287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МЕП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6F270126-FE13-3D40-ABC9-60000E115D1D}"/>
              </a:ext>
            </a:extLst>
          </p:cNvPr>
          <p:cNvSpPr/>
          <p:nvPr/>
        </p:nvSpPr>
        <p:spPr>
          <a:xfrm>
            <a:off x="5448300" y="3700463"/>
            <a:ext cx="369570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КОМУНІКАЦІЙНА КОНЦЕПЦІЯ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495E526F-ADDA-6346-B972-092CFC4C87E9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034935F-A545-AA4B-9208-37E521313AA7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D12EE15-2350-7846-BF9C-998755F1E0D4}"/>
              </a:ext>
            </a:extLst>
          </p:cNvPr>
          <p:cNvSpPr/>
          <p:nvPr/>
        </p:nvSpPr>
        <p:spPr>
          <a:xfrm>
            <a:off x="1306513" y="5519738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3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777F6C27-8B08-B249-A706-6271A4F37559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986A3FA3-2DF2-7E47-95FA-E639247DC16E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A72C32C0-B012-F646-9E99-6E479E52F790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161AA69-7713-7E43-91A6-B6821B13E853}"/>
              </a:ext>
            </a:extLst>
          </p:cNvPr>
          <p:cNvSpPr/>
          <p:nvPr/>
        </p:nvSpPr>
        <p:spPr>
          <a:xfrm>
            <a:off x="2587625" y="5975350"/>
            <a:ext cx="3143250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УГОДА МЕРІВ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D254AFE6-5811-FD4C-A79E-9CBB1B63E4D1}"/>
              </a:ext>
            </a:extLst>
          </p:cNvPr>
          <p:cNvSpPr/>
          <p:nvPr/>
        </p:nvSpPr>
        <p:spPr>
          <a:xfrm>
            <a:off x="2876550" y="5516563"/>
            <a:ext cx="35528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ДНІ СТАЛОЇ ЕНЕРГІЇ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9F889B44-E20B-6340-BD74-B31075F2ED13}"/>
              </a:ext>
            </a:extLst>
          </p:cNvPr>
          <p:cNvSpPr/>
          <p:nvPr/>
        </p:nvSpPr>
        <p:spPr>
          <a:xfrm>
            <a:off x="6472238" y="5514975"/>
            <a:ext cx="157797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ЗНАННЯ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AA87C983-2DCE-EC41-B692-516B076DFF86}"/>
              </a:ext>
            </a:extLst>
          </p:cNvPr>
          <p:cNvSpPr/>
          <p:nvPr/>
        </p:nvSpPr>
        <p:spPr>
          <a:xfrm>
            <a:off x="8096250" y="5510213"/>
            <a:ext cx="10477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9C7D6D56-9D25-7148-9C23-94748572A9E0}"/>
              </a:ext>
            </a:extLst>
          </p:cNvPr>
          <p:cNvSpPr/>
          <p:nvPr/>
        </p:nvSpPr>
        <p:spPr>
          <a:xfrm>
            <a:off x="1458913" y="5065713"/>
            <a:ext cx="1512887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4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2B6CC583-3889-D642-9BED-C1049CC327C4}"/>
              </a:ext>
            </a:extLst>
          </p:cNvPr>
          <p:cNvSpPr/>
          <p:nvPr/>
        </p:nvSpPr>
        <p:spPr>
          <a:xfrm>
            <a:off x="1776413" y="4616450"/>
            <a:ext cx="1511300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5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593918B9-73F7-B649-B1F0-E210B7547C0F}"/>
              </a:ext>
            </a:extLst>
          </p:cNvPr>
          <p:cNvSpPr/>
          <p:nvPr/>
        </p:nvSpPr>
        <p:spPr>
          <a:xfrm>
            <a:off x="2033588" y="4157663"/>
            <a:ext cx="1560512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6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04135ED7-8A3E-8C45-8210-03F6D3DA01BD}"/>
              </a:ext>
            </a:extLst>
          </p:cNvPr>
          <p:cNvSpPr/>
          <p:nvPr/>
        </p:nvSpPr>
        <p:spPr>
          <a:xfrm>
            <a:off x="3652838" y="4149725"/>
            <a:ext cx="37211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ФАСІЛІТІ МЕНЕДЖМЕНТ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198B14D-DAB3-474B-A293-FEC3C27C0EBC}"/>
              </a:ext>
            </a:extLst>
          </p:cNvPr>
          <p:cNvSpPr/>
          <p:nvPr/>
        </p:nvSpPr>
        <p:spPr>
          <a:xfrm>
            <a:off x="7429500" y="4151313"/>
            <a:ext cx="17145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КОМАНДА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82AEDEE-0D48-B046-804C-310988B9125D}"/>
              </a:ext>
            </a:extLst>
          </p:cNvPr>
          <p:cNvSpPr/>
          <p:nvPr/>
        </p:nvSpPr>
        <p:spPr>
          <a:xfrm>
            <a:off x="5786438" y="5978525"/>
            <a:ext cx="3357562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ПІЛОТНИЙ ПРОЄКТ НЕФКО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DD98C5E0-6F7D-D546-9803-A410771933FA}"/>
              </a:ext>
            </a:extLst>
          </p:cNvPr>
          <p:cNvSpPr/>
          <p:nvPr/>
        </p:nvSpPr>
        <p:spPr>
          <a:xfrm>
            <a:off x="3343275" y="4608513"/>
            <a:ext cx="2782888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ШКІЛЬНИЙ ПРОЄКТ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EC7F24BD-6035-E041-9AA3-C20506D675C9}"/>
              </a:ext>
            </a:extLst>
          </p:cNvPr>
          <p:cNvSpPr/>
          <p:nvPr/>
        </p:nvSpPr>
        <p:spPr>
          <a:xfrm>
            <a:off x="6178550" y="4605338"/>
            <a:ext cx="29654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ВІДДІЛ Е-МЕНЕДЖМЕНТУ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21303AF7-35AE-C84E-8E5F-F14BE6598068}"/>
              </a:ext>
            </a:extLst>
          </p:cNvPr>
          <p:cNvSpPr/>
          <p:nvPr/>
        </p:nvSpPr>
        <p:spPr>
          <a:xfrm>
            <a:off x="3028950" y="5057775"/>
            <a:ext cx="196373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ПДСЕР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17286327-2026-A947-B4AE-EC900AAABCBA}"/>
              </a:ext>
            </a:extLst>
          </p:cNvPr>
          <p:cNvSpPr/>
          <p:nvPr/>
        </p:nvSpPr>
        <p:spPr>
          <a:xfrm>
            <a:off x="5057775" y="5060950"/>
            <a:ext cx="40862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ЩОДЕННИЙ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>
            <a:extLst>
              <a:ext uri="{FF2B5EF4-FFF2-40B4-BE49-F238E27FC236}">
                <a16:creationId xmlns:a16="http://schemas.microsoft.com/office/drawing/2014/main" id="{6699CD30-1C34-DD44-B8F9-94BE2712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9">
            <a:extLst>
              <a:ext uri="{FF2B5EF4-FFF2-40B4-BE49-F238E27FC236}">
                <a16:creationId xmlns:a16="http://schemas.microsoft.com/office/drawing/2014/main" id="{6906F0F6-3A01-EA42-8C48-5D1DA5DD6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B225D0-136D-CF4B-93F8-1C171BC81F1B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7DFF887-B365-104B-BFF5-44F13B65DDFB}"/>
              </a:ext>
            </a:extLst>
          </p:cNvPr>
          <p:cNvSpPr/>
          <p:nvPr/>
        </p:nvSpPr>
        <p:spPr>
          <a:xfrm>
            <a:off x="2762250" y="3224213"/>
            <a:ext cx="1368425" cy="4286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2019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697564B-7FE0-314A-A59C-ED8E68F669B8}"/>
              </a:ext>
            </a:extLst>
          </p:cNvPr>
          <p:cNvSpPr/>
          <p:nvPr/>
        </p:nvSpPr>
        <p:spPr>
          <a:xfrm>
            <a:off x="4197350" y="3232150"/>
            <a:ext cx="1958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ЄЕВ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BE24F42-E3E5-2948-BE07-B4C3D71E240B}"/>
              </a:ext>
            </a:extLst>
          </p:cNvPr>
          <p:cNvSpPr/>
          <p:nvPr/>
        </p:nvSpPr>
        <p:spPr>
          <a:xfrm>
            <a:off x="6203950" y="3235325"/>
            <a:ext cx="29400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СТИМУЛЮВАННЯ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1275ABEC-EFE3-BE44-8EFE-07E9668CD40C}"/>
              </a:ext>
            </a:extLst>
          </p:cNvPr>
          <p:cNvSpPr/>
          <p:nvPr/>
        </p:nvSpPr>
        <p:spPr>
          <a:xfrm>
            <a:off x="2992438" y="2760663"/>
            <a:ext cx="1512887" cy="4016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2020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3D0BD28-01BC-344E-92A5-9805DAD0D8C6}"/>
              </a:ext>
            </a:extLst>
          </p:cNvPr>
          <p:cNvSpPr/>
          <p:nvPr/>
        </p:nvSpPr>
        <p:spPr>
          <a:xfrm>
            <a:off x="4562475" y="2754313"/>
            <a:ext cx="3008313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КЛІМАТИЧНА СТРАТЕГІЯ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063E104-3C49-1742-BED1-A5F4D4AEBD2A}"/>
              </a:ext>
            </a:extLst>
          </p:cNvPr>
          <p:cNvSpPr/>
          <p:nvPr/>
        </p:nvSpPr>
        <p:spPr>
          <a:xfrm>
            <a:off x="7624763" y="2759075"/>
            <a:ext cx="1519237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A54A371-89BB-7F4E-97FA-7DA20435F219}"/>
              </a:ext>
            </a:extLst>
          </p:cNvPr>
          <p:cNvSpPr/>
          <p:nvPr/>
        </p:nvSpPr>
        <p:spPr>
          <a:xfrm>
            <a:off x="3219450" y="2293938"/>
            <a:ext cx="1236663" cy="4159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</a:t>
            </a:r>
            <a:r>
              <a:rPr lang="uk-UA" sz="2100" b="1" dirty="0">
                <a:latin typeface="Montserrat" pitchFamily="2" charset="-52"/>
              </a:rPr>
              <a:t>3</a:t>
            </a:r>
            <a:r>
              <a:rPr lang="en-US" sz="2100" b="1" dirty="0">
                <a:latin typeface="Montserrat" pitchFamily="2" charset="-52"/>
              </a:rPr>
              <a:t>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5E51B76-32F3-F548-9CA1-96B3633FECA4}"/>
              </a:ext>
            </a:extLst>
          </p:cNvPr>
          <p:cNvSpPr/>
          <p:nvPr/>
        </p:nvSpPr>
        <p:spPr>
          <a:xfrm>
            <a:off x="4497388" y="2287588"/>
            <a:ext cx="4646612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КОНЦЕПЦІЯ ІНТЕГРОВАНОГО РОЗВИТКУ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B46A7E4E-6601-1A43-BF23-35D3D0D72C6A}"/>
              </a:ext>
            </a:extLst>
          </p:cNvPr>
          <p:cNvSpPr/>
          <p:nvPr/>
        </p:nvSpPr>
        <p:spPr>
          <a:xfrm>
            <a:off x="3549650" y="1839913"/>
            <a:ext cx="1511300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</a:t>
            </a:r>
            <a:r>
              <a:rPr lang="uk-UA" sz="2100" b="1" dirty="0">
                <a:latin typeface="Montserrat" pitchFamily="2" charset="-52"/>
              </a:rPr>
              <a:t>5</a:t>
            </a:r>
            <a:r>
              <a:rPr lang="en-US" sz="2100" b="1" dirty="0">
                <a:latin typeface="Montserrat" pitchFamily="2" charset="-52"/>
              </a:rPr>
              <a:t>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D26E574-9581-EC40-B3AE-A77078CEB098}"/>
              </a:ext>
            </a:extLst>
          </p:cNvPr>
          <p:cNvSpPr/>
          <p:nvPr/>
        </p:nvSpPr>
        <p:spPr>
          <a:xfrm>
            <a:off x="5124450" y="1835150"/>
            <a:ext cx="140493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100% ВДЕ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D321C2F-FE2B-5D4B-AA6B-26C77E85B7BA}"/>
              </a:ext>
            </a:extLst>
          </p:cNvPr>
          <p:cNvSpPr/>
          <p:nvPr/>
        </p:nvSpPr>
        <p:spPr>
          <a:xfrm>
            <a:off x="7885113" y="1838325"/>
            <a:ext cx="1246187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E9A278E2-F346-E445-942A-3EA7E201CBC7}"/>
              </a:ext>
            </a:extLst>
          </p:cNvPr>
          <p:cNvSpPr/>
          <p:nvPr/>
        </p:nvSpPr>
        <p:spPr>
          <a:xfrm>
            <a:off x="6581775" y="1838325"/>
            <a:ext cx="124618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8134B65-BF05-F54F-9853-5CDA4E421538}"/>
              </a:ext>
            </a:extLst>
          </p:cNvPr>
          <p:cNvSpPr/>
          <p:nvPr/>
        </p:nvSpPr>
        <p:spPr>
          <a:xfrm>
            <a:off x="2379663" y="3711575"/>
            <a:ext cx="1512887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2017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8003F26-642B-E14E-BFA0-076775149427}"/>
              </a:ext>
            </a:extLst>
          </p:cNvPr>
          <p:cNvSpPr/>
          <p:nvPr/>
        </p:nvSpPr>
        <p:spPr>
          <a:xfrm>
            <a:off x="3954463" y="3700463"/>
            <a:ext cx="14287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МЕП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15B5EF9-B977-F342-BEEC-3EE18B3BF54D}"/>
              </a:ext>
            </a:extLst>
          </p:cNvPr>
          <p:cNvSpPr/>
          <p:nvPr/>
        </p:nvSpPr>
        <p:spPr>
          <a:xfrm>
            <a:off x="5448300" y="3700463"/>
            <a:ext cx="369570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КОМУНІКАЦІЙНА КОНЦЕПЦІЯ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6D19299A-0B07-8242-8C68-FCAFA1C60570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9D1D61D9-D144-C54C-8A82-F97C171E4254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55C3EEDB-DD05-C546-8149-EC6562FA57DB}"/>
              </a:ext>
            </a:extLst>
          </p:cNvPr>
          <p:cNvSpPr/>
          <p:nvPr/>
        </p:nvSpPr>
        <p:spPr>
          <a:xfrm>
            <a:off x="1306513" y="5519738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3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D5ABB8A-57AF-124D-8D83-19FF8EEFDEBF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49E76948-973B-CB4D-9FB3-B65BF74187E2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D5A18EBF-97A4-874B-8346-CECF05273AD6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D9B40CD-BD94-7C43-9BBE-5CE9D9363DC5}"/>
              </a:ext>
            </a:extLst>
          </p:cNvPr>
          <p:cNvSpPr/>
          <p:nvPr/>
        </p:nvSpPr>
        <p:spPr>
          <a:xfrm>
            <a:off x="2587625" y="5975350"/>
            <a:ext cx="3143250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УГОДА МЕРІВ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E872778-C9FC-7843-AB42-7AC4DA7DFF49}"/>
              </a:ext>
            </a:extLst>
          </p:cNvPr>
          <p:cNvSpPr/>
          <p:nvPr/>
        </p:nvSpPr>
        <p:spPr>
          <a:xfrm>
            <a:off x="2876550" y="5516563"/>
            <a:ext cx="35528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ДНІ СТАЛОЇ ЕНЕРГІЇ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AD06C60-C826-2944-A9E3-6A8AF541B801}"/>
              </a:ext>
            </a:extLst>
          </p:cNvPr>
          <p:cNvSpPr/>
          <p:nvPr/>
        </p:nvSpPr>
        <p:spPr>
          <a:xfrm>
            <a:off x="6472238" y="5514975"/>
            <a:ext cx="157797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ЗНАННЯ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4206EA58-5C51-5148-91EF-2748A5F78DD9}"/>
              </a:ext>
            </a:extLst>
          </p:cNvPr>
          <p:cNvSpPr/>
          <p:nvPr/>
        </p:nvSpPr>
        <p:spPr>
          <a:xfrm>
            <a:off x="8096250" y="5510213"/>
            <a:ext cx="10477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75689229-CEE8-674F-A87C-7B9A2B264E04}"/>
              </a:ext>
            </a:extLst>
          </p:cNvPr>
          <p:cNvSpPr/>
          <p:nvPr/>
        </p:nvSpPr>
        <p:spPr>
          <a:xfrm>
            <a:off x="1458913" y="5065713"/>
            <a:ext cx="1512887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4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6D6D1A2-71F8-B841-89CA-5503E3AB1195}"/>
              </a:ext>
            </a:extLst>
          </p:cNvPr>
          <p:cNvSpPr/>
          <p:nvPr/>
        </p:nvSpPr>
        <p:spPr>
          <a:xfrm>
            <a:off x="1776413" y="4616450"/>
            <a:ext cx="1511300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5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389D967F-BB16-C94B-ABDE-455DE78F84CC}"/>
              </a:ext>
            </a:extLst>
          </p:cNvPr>
          <p:cNvSpPr/>
          <p:nvPr/>
        </p:nvSpPr>
        <p:spPr>
          <a:xfrm>
            <a:off x="2033588" y="4157663"/>
            <a:ext cx="1560512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6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AA44DA5-E780-2D4A-847E-55A709597BDB}"/>
              </a:ext>
            </a:extLst>
          </p:cNvPr>
          <p:cNvSpPr/>
          <p:nvPr/>
        </p:nvSpPr>
        <p:spPr>
          <a:xfrm>
            <a:off x="3652838" y="4149725"/>
            <a:ext cx="37211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ФАСІЛІТІ МЕНЕДЖМЕНТ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82C35FE1-69F3-4D45-950A-C88CDF648D74}"/>
              </a:ext>
            </a:extLst>
          </p:cNvPr>
          <p:cNvSpPr/>
          <p:nvPr/>
        </p:nvSpPr>
        <p:spPr>
          <a:xfrm>
            <a:off x="7429500" y="4151313"/>
            <a:ext cx="17145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КОМАНДА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3A34DF89-F2DB-EB4B-960D-042BD6F78FEA}"/>
              </a:ext>
            </a:extLst>
          </p:cNvPr>
          <p:cNvSpPr/>
          <p:nvPr/>
        </p:nvSpPr>
        <p:spPr>
          <a:xfrm>
            <a:off x="5786438" y="5978525"/>
            <a:ext cx="3357562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ПІЛОТНИЙ ПРОЄКТ НЕФКО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ABC71EA6-ACAC-3049-9574-ACA9BE6B6519}"/>
              </a:ext>
            </a:extLst>
          </p:cNvPr>
          <p:cNvSpPr/>
          <p:nvPr/>
        </p:nvSpPr>
        <p:spPr>
          <a:xfrm>
            <a:off x="3343275" y="4608513"/>
            <a:ext cx="2782888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ШКІЛЬНИЙ ПРОЄКТ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D7D936A-BAF9-4748-AA6E-7D96D7746CED}"/>
              </a:ext>
            </a:extLst>
          </p:cNvPr>
          <p:cNvSpPr/>
          <p:nvPr/>
        </p:nvSpPr>
        <p:spPr>
          <a:xfrm>
            <a:off x="6178550" y="4605338"/>
            <a:ext cx="29654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ВІДДІЛ Е-МЕНЕДЖМЕНТУ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05FF648C-A8E8-454B-8FDD-4E3A0CE63CA7}"/>
              </a:ext>
            </a:extLst>
          </p:cNvPr>
          <p:cNvSpPr/>
          <p:nvPr/>
        </p:nvSpPr>
        <p:spPr>
          <a:xfrm>
            <a:off x="3028950" y="5057775"/>
            <a:ext cx="196373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ПДСЕР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EE263937-F654-4C44-A68C-28EDA01FCF07}"/>
              </a:ext>
            </a:extLst>
          </p:cNvPr>
          <p:cNvSpPr/>
          <p:nvPr/>
        </p:nvSpPr>
        <p:spPr>
          <a:xfrm>
            <a:off x="5057775" y="5060950"/>
            <a:ext cx="40862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ЩОДЕННИЙ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 animBg="1"/>
      <p:bldP spid="51" grpId="0" animBg="1"/>
      <p:bldP spid="53" grpId="0" animBg="1"/>
      <p:bldP spid="55" grpId="0" animBg="1"/>
      <p:bldP spid="56" grpId="0" animBg="1"/>
      <p:bldP spid="58" grpId="0" animBg="1"/>
      <p:bldP spid="60" grpId="0" animBg="1"/>
      <p:bldP spid="61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>
            <a:extLst>
              <a:ext uri="{FF2B5EF4-FFF2-40B4-BE49-F238E27FC236}">
                <a16:creationId xmlns:a16="http://schemas.microsoft.com/office/drawing/2014/main" id="{4E5A0726-4C31-7E4F-A092-EA9B7F54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9">
            <a:extLst>
              <a:ext uri="{FF2B5EF4-FFF2-40B4-BE49-F238E27FC236}">
                <a16:creationId xmlns:a16="http://schemas.microsoft.com/office/drawing/2014/main" id="{AF9F569B-468A-C344-9ECA-96F12005C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90B1CC88-2317-8F47-A776-908906D66836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2BA1CA0E-2FFD-874B-905F-772CDD572250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967309B-5E08-2C44-9216-E09750D677D9}"/>
              </a:ext>
            </a:extLst>
          </p:cNvPr>
          <p:cNvSpPr/>
          <p:nvPr/>
        </p:nvSpPr>
        <p:spPr>
          <a:xfrm>
            <a:off x="1306513" y="5519738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3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81BC77EA-0B97-0A4B-A852-AA78C44D7A4B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Я НЕ БУДУ ЦЬОГО РОБИТИ…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085440AC-687F-394D-ABC8-03750F2ACC5F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34183F16-C83D-8E42-961A-65736BFC223B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C449DD5F-674E-1644-8577-D0ACE6D9878B}"/>
              </a:ext>
            </a:extLst>
          </p:cNvPr>
          <p:cNvSpPr/>
          <p:nvPr/>
        </p:nvSpPr>
        <p:spPr>
          <a:xfrm>
            <a:off x="2587625" y="5975350"/>
            <a:ext cx="65563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Я НЕ МОЖУ ЦЕ ЗРОБИТИ (НЕ ВМІЮ, НЕ ВИЙДЕ)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81F06EB4-AA8B-5348-9F8C-0AE2FFB943C8}"/>
              </a:ext>
            </a:extLst>
          </p:cNvPr>
          <p:cNvSpPr/>
          <p:nvPr/>
        </p:nvSpPr>
        <p:spPr>
          <a:xfrm>
            <a:off x="2876550" y="5516563"/>
            <a:ext cx="35528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Я ХОЧУ ЦЕ ЗРОБИТИ!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B4DACC30-47FE-4D4B-A3F2-A2FE7464F7DB}"/>
              </a:ext>
            </a:extLst>
          </p:cNvPr>
          <p:cNvSpPr/>
          <p:nvPr/>
        </p:nvSpPr>
        <p:spPr>
          <a:xfrm>
            <a:off x="6472238" y="5514975"/>
            <a:ext cx="157797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C3CD6D42-112F-A044-90BA-36827757E10A}"/>
              </a:ext>
            </a:extLst>
          </p:cNvPr>
          <p:cNvSpPr/>
          <p:nvPr/>
        </p:nvSpPr>
        <p:spPr>
          <a:xfrm>
            <a:off x="8096250" y="5510213"/>
            <a:ext cx="10477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6DC31386-C835-6A4E-8BE1-0C6792C1D38D}"/>
              </a:ext>
            </a:extLst>
          </p:cNvPr>
          <p:cNvSpPr/>
          <p:nvPr/>
        </p:nvSpPr>
        <p:spPr>
          <a:xfrm>
            <a:off x="1458913" y="5065713"/>
            <a:ext cx="1512887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4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AD72F2D7-21E6-184B-9136-3617FFA02CEB}"/>
              </a:ext>
            </a:extLst>
          </p:cNvPr>
          <p:cNvSpPr/>
          <p:nvPr/>
        </p:nvSpPr>
        <p:spPr>
          <a:xfrm>
            <a:off x="3028950" y="5057775"/>
            <a:ext cx="3122613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ЯК ЦЕ МЕНІ ЗРОБИТИ?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A26E4328-B856-7A44-A932-42205DDD4FB5}"/>
              </a:ext>
            </a:extLst>
          </p:cNvPr>
          <p:cNvSpPr/>
          <p:nvPr/>
        </p:nvSpPr>
        <p:spPr>
          <a:xfrm>
            <a:off x="6216650" y="5060950"/>
            <a:ext cx="29273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1E6BAC8E-8EF3-9A42-9326-8995BCB15F50}"/>
              </a:ext>
            </a:extLst>
          </p:cNvPr>
          <p:cNvSpPr/>
          <p:nvPr/>
        </p:nvSpPr>
        <p:spPr>
          <a:xfrm>
            <a:off x="1776413" y="4616450"/>
            <a:ext cx="1511300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5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B643D8BE-6387-ED42-82BA-3C9EBE9C304A}"/>
              </a:ext>
            </a:extLst>
          </p:cNvPr>
          <p:cNvSpPr/>
          <p:nvPr/>
        </p:nvSpPr>
        <p:spPr>
          <a:xfrm>
            <a:off x="2033588" y="4157663"/>
            <a:ext cx="1560512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6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280D2093-F38D-774B-BC58-4C19B2B87D52}"/>
              </a:ext>
            </a:extLst>
          </p:cNvPr>
          <p:cNvSpPr/>
          <p:nvPr/>
        </p:nvSpPr>
        <p:spPr>
          <a:xfrm>
            <a:off x="3343275" y="4608513"/>
            <a:ext cx="3554413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Я СПРОБУЮ…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CBAB578D-3218-914C-972C-1D3FB89E2E95}"/>
              </a:ext>
            </a:extLst>
          </p:cNvPr>
          <p:cNvSpPr/>
          <p:nvPr/>
        </p:nvSpPr>
        <p:spPr>
          <a:xfrm>
            <a:off x="6940550" y="4605338"/>
            <a:ext cx="22034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0CA3B706-7BA7-E447-BC55-C85EBB80C4AF}"/>
              </a:ext>
            </a:extLst>
          </p:cNvPr>
          <p:cNvSpPr/>
          <p:nvPr/>
        </p:nvSpPr>
        <p:spPr>
          <a:xfrm>
            <a:off x="3652838" y="4149725"/>
            <a:ext cx="37211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Я МОЖУ ЦЕ ЗРОБИТИ!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EEBC832D-EAEE-D941-BF86-094BE92FCDF7}"/>
              </a:ext>
            </a:extLst>
          </p:cNvPr>
          <p:cNvSpPr/>
          <p:nvPr/>
        </p:nvSpPr>
        <p:spPr>
          <a:xfrm>
            <a:off x="7429500" y="4151313"/>
            <a:ext cx="171450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993DA0C5-A451-C747-A07C-580B4FA00471}"/>
              </a:ext>
            </a:extLst>
          </p:cNvPr>
          <p:cNvSpPr/>
          <p:nvPr/>
        </p:nvSpPr>
        <p:spPr>
          <a:xfrm>
            <a:off x="2379663" y="3711575"/>
            <a:ext cx="1512887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2017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D7281E0C-0C0E-DB40-830C-5192776ADD01}"/>
              </a:ext>
            </a:extLst>
          </p:cNvPr>
          <p:cNvSpPr/>
          <p:nvPr/>
        </p:nvSpPr>
        <p:spPr>
          <a:xfrm>
            <a:off x="2762250" y="3224213"/>
            <a:ext cx="1368425" cy="4286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2019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1DF9710C-59A7-8E4F-A5C9-B03EDE29FF99}"/>
              </a:ext>
            </a:extLst>
          </p:cNvPr>
          <p:cNvSpPr/>
          <p:nvPr/>
        </p:nvSpPr>
        <p:spPr>
          <a:xfrm>
            <a:off x="3954463" y="3700463"/>
            <a:ext cx="3227387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Я МОЖУ ТОЧНО ЗМОЖУ!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014E3265-682B-684B-9615-30621ACEC9BC}"/>
              </a:ext>
            </a:extLst>
          </p:cNvPr>
          <p:cNvSpPr/>
          <p:nvPr/>
        </p:nvSpPr>
        <p:spPr>
          <a:xfrm>
            <a:off x="7234238" y="3700463"/>
            <a:ext cx="1909762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154714AB-FD74-5047-A2D1-8C3B354AB45B}"/>
              </a:ext>
            </a:extLst>
          </p:cNvPr>
          <p:cNvSpPr/>
          <p:nvPr/>
        </p:nvSpPr>
        <p:spPr>
          <a:xfrm>
            <a:off x="4197350" y="3232150"/>
            <a:ext cx="2424113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Я ЦЕ ЗРОБЛЮ!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FD68235F-636E-2B41-A062-5A5EE863FF51}"/>
              </a:ext>
            </a:extLst>
          </p:cNvPr>
          <p:cNvSpPr/>
          <p:nvPr/>
        </p:nvSpPr>
        <p:spPr>
          <a:xfrm>
            <a:off x="6686550" y="3235325"/>
            <a:ext cx="2457450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44B8844A-E9A8-F649-A258-885CBF11BD87}"/>
              </a:ext>
            </a:extLst>
          </p:cNvPr>
          <p:cNvSpPr/>
          <p:nvPr/>
        </p:nvSpPr>
        <p:spPr>
          <a:xfrm>
            <a:off x="2992438" y="2760663"/>
            <a:ext cx="1512887" cy="4016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2020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98DE443C-2FDA-2F41-A7F7-8641F2156928}"/>
              </a:ext>
            </a:extLst>
          </p:cNvPr>
          <p:cNvSpPr/>
          <p:nvPr/>
        </p:nvSpPr>
        <p:spPr>
          <a:xfrm>
            <a:off x="4562475" y="2754313"/>
            <a:ext cx="3008313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ЦЕ Ж ТАК ПРОСТО!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98EDAD61-7983-C844-86A4-6492DA24EC26}"/>
              </a:ext>
            </a:extLst>
          </p:cNvPr>
          <p:cNvSpPr/>
          <p:nvPr/>
        </p:nvSpPr>
        <p:spPr>
          <a:xfrm>
            <a:off x="7624763" y="2759075"/>
            <a:ext cx="1519237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4321E0A3-B6C0-F045-B535-8FCF5EC1A667}"/>
              </a:ext>
            </a:extLst>
          </p:cNvPr>
          <p:cNvSpPr/>
          <p:nvPr/>
        </p:nvSpPr>
        <p:spPr>
          <a:xfrm>
            <a:off x="3219450" y="2293938"/>
            <a:ext cx="1236663" cy="4159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</a:t>
            </a:r>
            <a:r>
              <a:rPr lang="uk-UA" sz="2100" b="1" dirty="0">
                <a:latin typeface="Montserrat" pitchFamily="2" charset="-52"/>
              </a:rPr>
              <a:t>3</a:t>
            </a:r>
            <a:r>
              <a:rPr lang="en-US" sz="2100" b="1" dirty="0">
                <a:latin typeface="Montserrat" pitchFamily="2" charset="-52"/>
              </a:rPr>
              <a:t>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id="{3191B469-D5BC-4849-81D3-7323C21E39A9}"/>
              </a:ext>
            </a:extLst>
          </p:cNvPr>
          <p:cNvSpPr/>
          <p:nvPr/>
        </p:nvSpPr>
        <p:spPr>
          <a:xfrm>
            <a:off x="4497388" y="2287588"/>
            <a:ext cx="4646612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5AA11EC3-2A09-7448-BF67-9929F7AC4778}"/>
              </a:ext>
            </a:extLst>
          </p:cNvPr>
          <p:cNvSpPr/>
          <p:nvPr/>
        </p:nvSpPr>
        <p:spPr>
          <a:xfrm>
            <a:off x="3549650" y="1839913"/>
            <a:ext cx="1511300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</a:t>
            </a:r>
            <a:r>
              <a:rPr lang="uk-UA" sz="2100" b="1" dirty="0">
                <a:latin typeface="Montserrat" pitchFamily="2" charset="-52"/>
              </a:rPr>
              <a:t>5</a:t>
            </a:r>
            <a:r>
              <a:rPr lang="en-US" sz="2100" b="1" dirty="0">
                <a:latin typeface="Montserrat" pitchFamily="2" charset="-52"/>
              </a:rPr>
              <a:t>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6A03DC6B-8188-E142-A593-058201E82C50}"/>
              </a:ext>
            </a:extLst>
          </p:cNvPr>
          <p:cNvSpPr/>
          <p:nvPr/>
        </p:nvSpPr>
        <p:spPr>
          <a:xfrm>
            <a:off x="5124450" y="1835150"/>
            <a:ext cx="1960563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BA229EE4-CE7D-4B45-9FC8-78B2695D373A}"/>
              </a:ext>
            </a:extLst>
          </p:cNvPr>
          <p:cNvSpPr/>
          <p:nvPr/>
        </p:nvSpPr>
        <p:spPr>
          <a:xfrm>
            <a:off x="7138988" y="1824038"/>
            <a:ext cx="2005012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ABA825-C9A2-2A45-AC5A-BA9855463D66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5" grpId="0" animBg="1"/>
      <p:bldP spid="106" grpId="0" animBg="1"/>
      <p:bldP spid="107" grpId="0" animBg="1"/>
      <p:bldP spid="108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9" grpId="0" animBg="1"/>
      <p:bldP spid="121" grpId="0" animBg="1"/>
      <p:bldP spid="1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2">
            <a:extLst>
              <a:ext uri="{FF2B5EF4-FFF2-40B4-BE49-F238E27FC236}">
                <a16:creationId xmlns:a16="http://schemas.microsoft.com/office/drawing/2014/main" id="{AEA85BF8-7F26-2C43-A254-C1EAAEBA0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7FD75F5-BFC3-AC4E-9B5E-163218899CD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500" b="1" dirty="0">
              <a:latin typeface="Montserrat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ADC00B-D3EE-2141-BADA-E7DCB6149831}"/>
              </a:ext>
            </a:extLst>
          </p:cNvPr>
          <p:cNvSpPr txBox="1"/>
          <p:nvPr/>
        </p:nvSpPr>
        <p:spPr>
          <a:xfrm>
            <a:off x="0" y="1914525"/>
            <a:ext cx="9144000" cy="20383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525"/>
              </a:spcBef>
              <a:buFontTx/>
              <a:buNone/>
            </a:pPr>
            <a:r>
              <a:rPr lang="uk-UA" altLang="ru-RU" b="1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ФОРМУЛА = </a:t>
            </a:r>
          </a:p>
          <a:p>
            <a:pPr algn="ctr" eaLnBrk="1" hangingPunct="1">
              <a:spcBef>
                <a:spcPts val="525"/>
              </a:spcBef>
              <a:buFontTx/>
              <a:buNone/>
            </a:pPr>
            <a:r>
              <a:rPr lang="uk-UA" altLang="ru-RU" sz="2800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ЗНАННЯ + НАВИКИ+ ІНСТРУМЕНТИ + ЕКСПЕРТИ + ПОЛІТИЧНА ПІДТРИМКА + КОМАНДА + ГРОШІ+ МІЖНАРОДНІ ПРОЄКТИ+</a:t>
            </a:r>
            <a:r>
              <a:rPr lang="en-US" altLang="ru-RU" sz="2800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uk-UA" altLang="ru-RU" sz="2800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ПІЛОТНІ ОБ</a:t>
            </a:r>
            <a:r>
              <a:rPr lang="en-US" altLang="ru-RU" sz="2800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’</a:t>
            </a:r>
            <a:r>
              <a:rPr lang="uk-UA" altLang="ru-RU" sz="2800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ЄКТИ </a:t>
            </a:r>
            <a:r>
              <a:rPr lang="uk-UA" altLang="ru-RU" sz="3500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…</a:t>
            </a:r>
            <a:endParaRPr lang="uk-UA" altLang="ru-RU" sz="4200">
              <a:solidFill>
                <a:schemeClr val="bg1"/>
              </a:solidFill>
              <a:latin typeface="Montserrat" panose="00000500000000000000" pitchFamily="2" charset="-52"/>
              <a:ea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49156" name="TextBox 9">
            <a:extLst>
              <a:ext uri="{FF2B5EF4-FFF2-40B4-BE49-F238E27FC236}">
                <a16:creationId xmlns:a16="http://schemas.microsoft.com/office/drawing/2014/main" id="{DD28BEAB-13E9-8F4C-B336-73CCFB796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40576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ФОРМУЛА УСПІХУ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2">
            <a:extLst>
              <a:ext uri="{FF2B5EF4-FFF2-40B4-BE49-F238E27FC236}">
                <a16:creationId xmlns:a16="http://schemas.microsoft.com/office/drawing/2014/main" id="{50A9D50C-2F77-114E-BE7C-DDFD5CA4B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6528E3F-CBF7-BF4C-82E5-7B138C087A6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500" b="1" dirty="0">
              <a:latin typeface="Montserrat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6A8709-F918-B24C-BF6E-4BEE136BFF4D}"/>
              </a:ext>
            </a:extLst>
          </p:cNvPr>
          <p:cNvSpPr txBox="1"/>
          <p:nvPr/>
        </p:nvSpPr>
        <p:spPr>
          <a:xfrm>
            <a:off x="0" y="1914525"/>
            <a:ext cx="9144000" cy="26209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525"/>
              </a:spcBef>
              <a:buFontTx/>
              <a:buNone/>
            </a:pPr>
            <a:r>
              <a:rPr lang="uk-UA" altLang="ru-RU" b="1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ФОРМУЛА = </a:t>
            </a:r>
          </a:p>
          <a:p>
            <a:pPr algn="ctr" eaLnBrk="1" hangingPunct="1">
              <a:spcBef>
                <a:spcPts val="525"/>
              </a:spcBef>
              <a:buFontTx/>
              <a:buNone/>
            </a:pPr>
            <a:r>
              <a:rPr lang="uk-UA" altLang="ru-RU" sz="2800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ЗНАННЯ + НАВИКИ+ ІНСТРУМЕНТИ + ЕКСПЕРТИ + ПОЛІТИЧНА ПІДТРИМКА + </a:t>
            </a:r>
            <a:r>
              <a:rPr lang="uk-UA" altLang="ru-RU" b="1">
                <a:solidFill>
                  <a:srgbClr val="FFC000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КОМАНДА</a:t>
            </a:r>
            <a:r>
              <a:rPr lang="uk-UA" altLang="ru-RU" sz="2800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 + ГРОШІ+ МІЖНАРОДНІ ПРОЄКТИ + ПІЛОТНІ ОБ</a:t>
            </a:r>
            <a:r>
              <a:rPr lang="en-US" altLang="ru-RU" sz="2800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’</a:t>
            </a:r>
            <a:r>
              <a:rPr lang="uk-UA" altLang="ru-RU" sz="2800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ЄКТИ </a:t>
            </a:r>
            <a:r>
              <a:rPr lang="uk-UA" altLang="ru-RU" sz="3500">
                <a:solidFill>
                  <a:schemeClr val="bg1"/>
                </a:solidFill>
                <a:latin typeface="Montserrat" panose="00000500000000000000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…</a:t>
            </a:r>
            <a:endParaRPr lang="uk-UA" altLang="ru-RU" sz="4200">
              <a:solidFill>
                <a:schemeClr val="bg1"/>
              </a:solidFill>
              <a:latin typeface="Montserrat" panose="00000500000000000000" pitchFamily="2" charset="-52"/>
              <a:ea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51204" name="TextBox 9">
            <a:extLst>
              <a:ext uri="{FF2B5EF4-FFF2-40B4-BE49-F238E27FC236}">
                <a16:creationId xmlns:a16="http://schemas.microsoft.com/office/drawing/2014/main" id="{06AD7B8B-431E-0E4F-93DB-7D27FD106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40576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ФОРМУЛА УСПІХУ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92C40-34EF-6743-9018-7FD16FC0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60350"/>
            <a:ext cx="8964612" cy="72072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Arial" charset="0"/>
              </a:rPr>
              <a:t>ДЛЯ ЧОГО ЕНЕРГОЗБЕРЕЖЕННЯ?</a:t>
            </a:r>
            <a:endParaRPr 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Arial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095066A-E58C-3642-A25A-5728574BF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8" y="1504950"/>
            <a:ext cx="7172325" cy="46609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uk-UA" sz="3900" dirty="0">
                <a:solidFill>
                  <a:prstClr val="black"/>
                </a:solidFill>
                <a:latin typeface="Montserrat" pitchFamily="2" charset="-52"/>
                <a:ea typeface="+mj-ea"/>
                <a:cs typeface="Arial" charset="0"/>
              </a:rPr>
              <a:t>Заощаджувати кошти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uk-UA" sz="3900" dirty="0">
                <a:solidFill>
                  <a:prstClr val="black"/>
                </a:solidFill>
                <a:latin typeface="Montserrat" pitchFamily="2" charset="-52"/>
                <a:ea typeface="+mj-ea"/>
                <a:cs typeface="Arial" charset="0"/>
              </a:rPr>
              <a:t>Економити ресурси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uk-UA" sz="3900" dirty="0">
                <a:solidFill>
                  <a:prstClr val="black"/>
                </a:solidFill>
                <a:latin typeface="Montserrat" pitchFamily="2" charset="-52"/>
                <a:ea typeface="+mj-ea"/>
                <a:cs typeface="Arial" charset="0"/>
              </a:rPr>
              <a:t>Комфортні умови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uk-UA" sz="3900" dirty="0">
                <a:solidFill>
                  <a:srgbClr val="FF0000"/>
                </a:solidFill>
                <a:latin typeface="Montserrat" pitchFamily="2" charset="-52"/>
                <a:ea typeface="+mj-ea"/>
                <a:cs typeface="Arial" charset="0"/>
              </a:rPr>
              <a:t>Скорочувати викиди СО</a:t>
            </a:r>
            <a:r>
              <a:rPr lang="uk-UA" sz="3900" baseline="-25000" dirty="0">
                <a:solidFill>
                  <a:srgbClr val="FF0000"/>
                </a:solidFill>
                <a:latin typeface="Montserrat" pitchFamily="2" charset="-52"/>
                <a:ea typeface="+mj-ea"/>
                <a:cs typeface="Arial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00365 -0.4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08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2477 L 5E-6 0.1298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25 L -1.11111E-6 0.138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56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3148 L -0.00191 0.1388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F59B10-1EC7-624D-910F-C5B132887E95}"/>
              </a:ext>
            </a:extLst>
          </p:cNvPr>
          <p:cNvSpPr txBox="1"/>
          <p:nvPr/>
        </p:nvSpPr>
        <p:spPr>
          <a:xfrm>
            <a:off x="79375" y="201613"/>
            <a:ext cx="9064625" cy="69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ПРО ВАЖЛИВІСТЬ КОМУНІКАЦІЇ</a:t>
            </a:r>
            <a:endParaRPr 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  <p:pic>
        <p:nvPicPr>
          <p:cNvPr id="3" name="6C173318.mp4" descr="формы и фигуры, 1984.mp4">
            <a:hlinkClick r:id="" action="ppaction://media"/>
            <a:extLst>
              <a:ext uri="{FF2B5EF4-FFF2-40B4-BE49-F238E27FC236}">
                <a16:creationId xmlns:a16="http://schemas.microsoft.com/office/drawing/2014/main" id="{69ED88AF-17A0-D343-A312-A820344F2E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7848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7361BD4-C107-9342-AFFC-F988999FBA72}"/>
              </a:ext>
            </a:extLst>
          </p:cNvPr>
          <p:cNvSpPr txBox="1"/>
          <p:nvPr/>
        </p:nvSpPr>
        <p:spPr>
          <a:xfrm>
            <a:off x="1847850" y="1460500"/>
            <a:ext cx="4546600" cy="2476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13">
              <a:latin typeface="+mn-lt"/>
              <a:cs typeface="+mn-cs"/>
            </a:endParaRPr>
          </a:p>
        </p:txBody>
      </p:sp>
      <p:grpSp>
        <p:nvGrpSpPr>
          <p:cNvPr id="2" name="Группа 15">
            <a:extLst>
              <a:ext uri="{FF2B5EF4-FFF2-40B4-BE49-F238E27FC236}">
                <a16:creationId xmlns:a16="http://schemas.microsoft.com/office/drawing/2014/main" id="{EFA1BE4F-BA73-A640-81F3-EA0905314E52}"/>
              </a:ext>
            </a:extLst>
          </p:cNvPr>
          <p:cNvGrpSpPr>
            <a:grpSpLocks/>
          </p:cNvGrpSpPr>
          <p:nvPr/>
        </p:nvGrpSpPr>
        <p:grpSpPr bwMode="auto">
          <a:xfrm>
            <a:off x="3673475" y="836613"/>
            <a:ext cx="1906588" cy="1347787"/>
            <a:chOff x="7385058" y="1382750"/>
            <a:chExt cx="996950" cy="704848"/>
          </a:xfrm>
        </p:grpSpPr>
        <p:sp>
          <p:nvSpPr>
            <p:cNvPr id="17" name="Треугольник 16">
              <a:extLst>
                <a:ext uri="{FF2B5EF4-FFF2-40B4-BE49-F238E27FC236}">
                  <a16:creationId xmlns:a16="http://schemas.microsoft.com/office/drawing/2014/main" id="{74266D28-9C26-3247-9CE0-948238746E56}"/>
                </a:ext>
              </a:extLst>
            </p:cNvPr>
            <p:cNvSpPr/>
            <p:nvPr/>
          </p:nvSpPr>
          <p:spPr>
            <a:xfrm>
              <a:off x="7473879" y="1382750"/>
              <a:ext cx="819308" cy="704848"/>
            </a:xfrm>
            <a:prstGeom prst="triangle">
              <a:avLst>
                <a:gd name="adj" fmla="val 5077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err="1"/>
            </a:p>
          </p:txBody>
        </p:sp>
        <p:sp>
          <p:nvSpPr>
            <p:cNvPr id="55304" name="TextBox 17">
              <a:extLst>
                <a:ext uri="{FF2B5EF4-FFF2-40B4-BE49-F238E27FC236}">
                  <a16:creationId xmlns:a16="http://schemas.microsoft.com/office/drawing/2014/main" id="{A618D13A-5444-B64D-A59D-9ABCE1D8B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5058" y="1797452"/>
              <a:ext cx="996950" cy="273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solidFill>
                    <a:schemeClr val="bg1"/>
                  </a:solidFill>
                  <a:latin typeface="Montserrat" panose="00000500000000000000" pitchFamily="2" charset="-52"/>
                </a:rPr>
                <a:t>Керівник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solidFill>
                    <a:schemeClr val="bg1"/>
                  </a:solidFill>
                  <a:latin typeface="Montserrat" panose="00000500000000000000" pitchFamily="2" charset="-52"/>
                </a:rPr>
                <a:t>(заступник)</a:t>
              </a:r>
            </a:p>
          </p:txBody>
        </p:sp>
      </p:grpSp>
      <p:sp>
        <p:nvSpPr>
          <p:cNvPr id="19" name="Трапеция 19">
            <a:extLst>
              <a:ext uri="{FF2B5EF4-FFF2-40B4-BE49-F238E27FC236}">
                <a16:creationId xmlns:a16="http://schemas.microsoft.com/office/drawing/2014/main" id="{6F690195-7D2C-BB43-8E15-1CB59E63F650}"/>
              </a:ext>
            </a:extLst>
          </p:cNvPr>
          <p:cNvSpPr/>
          <p:nvPr/>
        </p:nvSpPr>
        <p:spPr>
          <a:xfrm>
            <a:off x="3028950" y="2273300"/>
            <a:ext cx="3213100" cy="1347788"/>
          </a:xfrm>
          <a:custGeom>
            <a:avLst/>
            <a:gdLst>
              <a:gd name="connsiteX0" fmla="*/ 0 w 1222375"/>
              <a:gd name="connsiteY0" fmla="*/ 729765 h 729765"/>
              <a:gd name="connsiteX1" fmla="*/ 182441 w 1222375"/>
              <a:gd name="connsiteY1" fmla="*/ 0 h 729765"/>
              <a:gd name="connsiteX2" fmla="*/ 1039934 w 1222375"/>
              <a:gd name="connsiteY2" fmla="*/ 0 h 729765"/>
              <a:gd name="connsiteX3" fmla="*/ 1222375 w 1222375"/>
              <a:gd name="connsiteY3" fmla="*/ 729765 h 729765"/>
              <a:gd name="connsiteX4" fmla="*/ 0 w 1222375"/>
              <a:gd name="connsiteY4" fmla="*/ 729765 h 729765"/>
              <a:gd name="connsiteX0" fmla="*/ 0 w 1438275"/>
              <a:gd name="connsiteY0" fmla="*/ 704365 h 729765"/>
              <a:gd name="connsiteX1" fmla="*/ 398341 w 1438275"/>
              <a:gd name="connsiteY1" fmla="*/ 0 h 729765"/>
              <a:gd name="connsiteX2" fmla="*/ 1255834 w 1438275"/>
              <a:gd name="connsiteY2" fmla="*/ 0 h 729765"/>
              <a:gd name="connsiteX3" fmla="*/ 1438275 w 1438275"/>
              <a:gd name="connsiteY3" fmla="*/ 729765 h 729765"/>
              <a:gd name="connsiteX4" fmla="*/ 0 w 1438275"/>
              <a:gd name="connsiteY4" fmla="*/ 704365 h 729765"/>
              <a:gd name="connsiteX0" fmla="*/ 0 w 1666875"/>
              <a:gd name="connsiteY0" fmla="*/ 704365 h 704365"/>
              <a:gd name="connsiteX1" fmla="*/ 398341 w 1666875"/>
              <a:gd name="connsiteY1" fmla="*/ 0 h 704365"/>
              <a:gd name="connsiteX2" fmla="*/ 1255834 w 1666875"/>
              <a:gd name="connsiteY2" fmla="*/ 0 h 704365"/>
              <a:gd name="connsiteX3" fmla="*/ 1666875 w 1666875"/>
              <a:gd name="connsiteY3" fmla="*/ 704365 h 704365"/>
              <a:gd name="connsiteX4" fmla="*/ 0 w 1666875"/>
              <a:gd name="connsiteY4" fmla="*/ 704365 h 704365"/>
              <a:gd name="connsiteX0" fmla="*/ 0 w 1679575"/>
              <a:gd name="connsiteY0" fmla="*/ 704365 h 704365"/>
              <a:gd name="connsiteX1" fmla="*/ 411041 w 1679575"/>
              <a:gd name="connsiteY1" fmla="*/ 0 h 704365"/>
              <a:gd name="connsiteX2" fmla="*/ 1268534 w 1679575"/>
              <a:gd name="connsiteY2" fmla="*/ 0 h 704365"/>
              <a:gd name="connsiteX3" fmla="*/ 1679575 w 1679575"/>
              <a:gd name="connsiteY3" fmla="*/ 704365 h 704365"/>
              <a:gd name="connsiteX4" fmla="*/ 0 w 1679575"/>
              <a:gd name="connsiteY4" fmla="*/ 704365 h 70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575" h="704365">
                <a:moveTo>
                  <a:pt x="0" y="704365"/>
                </a:moveTo>
                <a:lnTo>
                  <a:pt x="411041" y="0"/>
                </a:lnTo>
                <a:lnTo>
                  <a:pt x="1268534" y="0"/>
                </a:lnTo>
                <a:lnTo>
                  <a:pt x="1679575" y="704365"/>
                </a:lnTo>
                <a:lnTo>
                  <a:pt x="0" y="70436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600">
                <a:latin typeface="Montserrat" pitchFamily="2" charset="-52"/>
              </a:rPr>
              <a:t>Підрозділ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600">
                <a:latin typeface="Montserrat" pitchFamily="2" charset="-52"/>
              </a:rPr>
              <a:t>енергоменеджменту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600">
                <a:latin typeface="Montserrat" pitchFamily="2" charset="-52"/>
              </a:rPr>
              <a:t>(або енергоменеджер)</a:t>
            </a:r>
          </a:p>
        </p:txBody>
      </p:sp>
      <p:sp>
        <p:nvSpPr>
          <p:cNvPr id="20" name="Трапеция 19">
            <a:extLst>
              <a:ext uri="{FF2B5EF4-FFF2-40B4-BE49-F238E27FC236}">
                <a16:creationId xmlns:a16="http://schemas.microsoft.com/office/drawing/2014/main" id="{7050A783-85FF-B945-B5AB-2963DCAA4618}"/>
              </a:ext>
            </a:extLst>
          </p:cNvPr>
          <p:cNvSpPr/>
          <p:nvPr/>
        </p:nvSpPr>
        <p:spPr>
          <a:xfrm>
            <a:off x="2263775" y="3713163"/>
            <a:ext cx="4767263" cy="1274762"/>
          </a:xfrm>
          <a:custGeom>
            <a:avLst/>
            <a:gdLst>
              <a:gd name="connsiteX0" fmla="*/ 0 w 1222375"/>
              <a:gd name="connsiteY0" fmla="*/ 729765 h 729765"/>
              <a:gd name="connsiteX1" fmla="*/ 182441 w 1222375"/>
              <a:gd name="connsiteY1" fmla="*/ 0 h 729765"/>
              <a:gd name="connsiteX2" fmla="*/ 1039934 w 1222375"/>
              <a:gd name="connsiteY2" fmla="*/ 0 h 729765"/>
              <a:gd name="connsiteX3" fmla="*/ 1222375 w 1222375"/>
              <a:gd name="connsiteY3" fmla="*/ 729765 h 729765"/>
              <a:gd name="connsiteX4" fmla="*/ 0 w 1222375"/>
              <a:gd name="connsiteY4" fmla="*/ 729765 h 729765"/>
              <a:gd name="connsiteX0" fmla="*/ 0 w 1438275"/>
              <a:gd name="connsiteY0" fmla="*/ 704365 h 729765"/>
              <a:gd name="connsiteX1" fmla="*/ 398341 w 1438275"/>
              <a:gd name="connsiteY1" fmla="*/ 0 h 729765"/>
              <a:gd name="connsiteX2" fmla="*/ 1255834 w 1438275"/>
              <a:gd name="connsiteY2" fmla="*/ 0 h 729765"/>
              <a:gd name="connsiteX3" fmla="*/ 1438275 w 1438275"/>
              <a:gd name="connsiteY3" fmla="*/ 729765 h 729765"/>
              <a:gd name="connsiteX4" fmla="*/ 0 w 1438275"/>
              <a:gd name="connsiteY4" fmla="*/ 704365 h 729765"/>
              <a:gd name="connsiteX0" fmla="*/ 0 w 1666875"/>
              <a:gd name="connsiteY0" fmla="*/ 704365 h 704365"/>
              <a:gd name="connsiteX1" fmla="*/ 398341 w 1666875"/>
              <a:gd name="connsiteY1" fmla="*/ 0 h 704365"/>
              <a:gd name="connsiteX2" fmla="*/ 1255834 w 1666875"/>
              <a:gd name="connsiteY2" fmla="*/ 0 h 704365"/>
              <a:gd name="connsiteX3" fmla="*/ 1666875 w 1666875"/>
              <a:gd name="connsiteY3" fmla="*/ 704365 h 704365"/>
              <a:gd name="connsiteX4" fmla="*/ 0 w 1666875"/>
              <a:gd name="connsiteY4" fmla="*/ 704365 h 704365"/>
              <a:gd name="connsiteX0" fmla="*/ 0 w 1679575"/>
              <a:gd name="connsiteY0" fmla="*/ 704365 h 704365"/>
              <a:gd name="connsiteX1" fmla="*/ 411041 w 1679575"/>
              <a:gd name="connsiteY1" fmla="*/ 0 h 704365"/>
              <a:gd name="connsiteX2" fmla="*/ 1268534 w 1679575"/>
              <a:gd name="connsiteY2" fmla="*/ 0 h 704365"/>
              <a:gd name="connsiteX3" fmla="*/ 1679575 w 1679575"/>
              <a:gd name="connsiteY3" fmla="*/ 704365 h 704365"/>
              <a:gd name="connsiteX4" fmla="*/ 0 w 1679575"/>
              <a:gd name="connsiteY4" fmla="*/ 704365 h 704365"/>
              <a:gd name="connsiteX0" fmla="*/ 0 w 2132134"/>
              <a:gd name="connsiteY0" fmla="*/ 704365 h 704365"/>
              <a:gd name="connsiteX1" fmla="*/ 411041 w 2132134"/>
              <a:gd name="connsiteY1" fmla="*/ 0 h 704365"/>
              <a:gd name="connsiteX2" fmla="*/ 2132134 w 2132134"/>
              <a:gd name="connsiteY2" fmla="*/ 0 h 704365"/>
              <a:gd name="connsiteX3" fmla="*/ 1679575 w 2132134"/>
              <a:gd name="connsiteY3" fmla="*/ 704365 h 704365"/>
              <a:gd name="connsiteX4" fmla="*/ 0 w 2132134"/>
              <a:gd name="connsiteY4" fmla="*/ 704365 h 704365"/>
              <a:gd name="connsiteX0" fmla="*/ 0 w 2517775"/>
              <a:gd name="connsiteY0" fmla="*/ 704365 h 704365"/>
              <a:gd name="connsiteX1" fmla="*/ 411041 w 2517775"/>
              <a:gd name="connsiteY1" fmla="*/ 0 h 704365"/>
              <a:gd name="connsiteX2" fmla="*/ 2132134 w 2517775"/>
              <a:gd name="connsiteY2" fmla="*/ 0 h 704365"/>
              <a:gd name="connsiteX3" fmla="*/ 2517775 w 2517775"/>
              <a:gd name="connsiteY3" fmla="*/ 659915 h 704365"/>
              <a:gd name="connsiteX4" fmla="*/ 0 w 2517775"/>
              <a:gd name="connsiteY4" fmla="*/ 704365 h 704365"/>
              <a:gd name="connsiteX0" fmla="*/ 0 w 2479675"/>
              <a:gd name="connsiteY0" fmla="*/ 672615 h 672615"/>
              <a:gd name="connsiteX1" fmla="*/ 372941 w 2479675"/>
              <a:gd name="connsiteY1" fmla="*/ 0 h 672615"/>
              <a:gd name="connsiteX2" fmla="*/ 2094034 w 2479675"/>
              <a:gd name="connsiteY2" fmla="*/ 0 h 672615"/>
              <a:gd name="connsiteX3" fmla="*/ 2479675 w 2479675"/>
              <a:gd name="connsiteY3" fmla="*/ 659915 h 672615"/>
              <a:gd name="connsiteX4" fmla="*/ 0 w 2479675"/>
              <a:gd name="connsiteY4" fmla="*/ 672615 h 672615"/>
              <a:gd name="connsiteX0" fmla="*/ 0 w 2486025"/>
              <a:gd name="connsiteY0" fmla="*/ 653565 h 659915"/>
              <a:gd name="connsiteX1" fmla="*/ 379291 w 2486025"/>
              <a:gd name="connsiteY1" fmla="*/ 0 h 659915"/>
              <a:gd name="connsiteX2" fmla="*/ 2100384 w 2486025"/>
              <a:gd name="connsiteY2" fmla="*/ 0 h 659915"/>
              <a:gd name="connsiteX3" fmla="*/ 2486025 w 2486025"/>
              <a:gd name="connsiteY3" fmla="*/ 659915 h 659915"/>
              <a:gd name="connsiteX4" fmla="*/ 0 w 2486025"/>
              <a:gd name="connsiteY4" fmla="*/ 653565 h 659915"/>
              <a:gd name="connsiteX0" fmla="*/ 0 w 2492375"/>
              <a:gd name="connsiteY0" fmla="*/ 666265 h 666265"/>
              <a:gd name="connsiteX1" fmla="*/ 385641 w 2492375"/>
              <a:gd name="connsiteY1" fmla="*/ 0 h 666265"/>
              <a:gd name="connsiteX2" fmla="*/ 2106734 w 2492375"/>
              <a:gd name="connsiteY2" fmla="*/ 0 h 666265"/>
              <a:gd name="connsiteX3" fmla="*/ 2492375 w 2492375"/>
              <a:gd name="connsiteY3" fmla="*/ 659915 h 666265"/>
              <a:gd name="connsiteX4" fmla="*/ 0 w 2492375"/>
              <a:gd name="connsiteY4" fmla="*/ 666265 h 66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2375" h="666265">
                <a:moveTo>
                  <a:pt x="0" y="666265"/>
                </a:moveTo>
                <a:lnTo>
                  <a:pt x="385641" y="0"/>
                </a:lnTo>
                <a:lnTo>
                  <a:pt x="2106734" y="0"/>
                </a:lnTo>
                <a:lnTo>
                  <a:pt x="2492375" y="659915"/>
                </a:lnTo>
                <a:lnTo>
                  <a:pt x="0" y="66626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2400">
                <a:latin typeface="Montserrat" pitchFamily="2" charset="-52"/>
              </a:rPr>
              <a:t>Енергоменеджери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Montserrat" pitchFamily="2" charset="-52"/>
              </a:rPr>
              <a:t>с</a:t>
            </a:r>
            <a:r>
              <a:rPr lang="x-none" sz="2400">
                <a:latin typeface="Montserrat" pitchFamily="2" charset="-52"/>
              </a:rPr>
              <a:t>труктурних одиниць</a:t>
            </a:r>
          </a:p>
        </p:txBody>
      </p:sp>
      <p:sp>
        <p:nvSpPr>
          <p:cNvPr id="21" name="Трапеция 19">
            <a:extLst>
              <a:ext uri="{FF2B5EF4-FFF2-40B4-BE49-F238E27FC236}">
                <a16:creationId xmlns:a16="http://schemas.microsoft.com/office/drawing/2014/main" id="{B2DA3F79-F1E6-E14B-AC62-5AA4D562458C}"/>
              </a:ext>
            </a:extLst>
          </p:cNvPr>
          <p:cNvSpPr/>
          <p:nvPr/>
        </p:nvSpPr>
        <p:spPr>
          <a:xfrm>
            <a:off x="1331913" y="5081588"/>
            <a:ext cx="6667500" cy="1584325"/>
          </a:xfrm>
          <a:custGeom>
            <a:avLst/>
            <a:gdLst>
              <a:gd name="connsiteX0" fmla="*/ 0 w 1222375"/>
              <a:gd name="connsiteY0" fmla="*/ 729765 h 729765"/>
              <a:gd name="connsiteX1" fmla="*/ 182441 w 1222375"/>
              <a:gd name="connsiteY1" fmla="*/ 0 h 729765"/>
              <a:gd name="connsiteX2" fmla="*/ 1039934 w 1222375"/>
              <a:gd name="connsiteY2" fmla="*/ 0 h 729765"/>
              <a:gd name="connsiteX3" fmla="*/ 1222375 w 1222375"/>
              <a:gd name="connsiteY3" fmla="*/ 729765 h 729765"/>
              <a:gd name="connsiteX4" fmla="*/ 0 w 1222375"/>
              <a:gd name="connsiteY4" fmla="*/ 729765 h 729765"/>
              <a:gd name="connsiteX0" fmla="*/ 0 w 1438275"/>
              <a:gd name="connsiteY0" fmla="*/ 704365 h 729765"/>
              <a:gd name="connsiteX1" fmla="*/ 398341 w 1438275"/>
              <a:gd name="connsiteY1" fmla="*/ 0 h 729765"/>
              <a:gd name="connsiteX2" fmla="*/ 1255834 w 1438275"/>
              <a:gd name="connsiteY2" fmla="*/ 0 h 729765"/>
              <a:gd name="connsiteX3" fmla="*/ 1438275 w 1438275"/>
              <a:gd name="connsiteY3" fmla="*/ 729765 h 729765"/>
              <a:gd name="connsiteX4" fmla="*/ 0 w 1438275"/>
              <a:gd name="connsiteY4" fmla="*/ 704365 h 729765"/>
              <a:gd name="connsiteX0" fmla="*/ 0 w 1666875"/>
              <a:gd name="connsiteY0" fmla="*/ 704365 h 704365"/>
              <a:gd name="connsiteX1" fmla="*/ 398341 w 1666875"/>
              <a:gd name="connsiteY1" fmla="*/ 0 h 704365"/>
              <a:gd name="connsiteX2" fmla="*/ 1255834 w 1666875"/>
              <a:gd name="connsiteY2" fmla="*/ 0 h 704365"/>
              <a:gd name="connsiteX3" fmla="*/ 1666875 w 1666875"/>
              <a:gd name="connsiteY3" fmla="*/ 704365 h 704365"/>
              <a:gd name="connsiteX4" fmla="*/ 0 w 1666875"/>
              <a:gd name="connsiteY4" fmla="*/ 704365 h 704365"/>
              <a:gd name="connsiteX0" fmla="*/ 0 w 1679575"/>
              <a:gd name="connsiteY0" fmla="*/ 704365 h 704365"/>
              <a:gd name="connsiteX1" fmla="*/ 411041 w 1679575"/>
              <a:gd name="connsiteY1" fmla="*/ 0 h 704365"/>
              <a:gd name="connsiteX2" fmla="*/ 1268534 w 1679575"/>
              <a:gd name="connsiteY2" fmla="*/ 0 h 704365"/>
              <a:gd name="connsiteX3" fmla="*/ 1679575 w 1679575"/>
              <a:gd name="connsiteY3" fmla="*/ 704365 h 704365"/>
              <a:gd name="connsiteX4" fmla="*/ 0 w 1679575"/>
              <a:gd name="connsiteY4" fmla="*/ 704365 h 704365"/>
              <a:gd name="connsiteX0" fmla="*/ 0 w 2132134"/>
              <a:gd name="connsiteY0" fmla="*/ 704365 h 704365"/>
              <a:gd name="connsiteX1" fmla="*/ 411041 w 2132134"/>
              <a:gd name="connsiteY1" fmla="*/ 0 h 704365"/>
              <a:gd name="connsiteX2" fmla="*/ 2132134 w 2132134"/>
              <a:gd name="connsiteY2" fmla="*/ 0 h 704365"/>
              <a:gd name="connsiteX3" fmla="*/ 1679575 w 2132134"/>
              <a:gd name="connsiteY3" fmla="*/ 704365 h 704365"/>
              <a:gd name="connsiteX4" fmla="*/ 0 w 2132134"/>
              <a:gd name="connsiteY4" fmla="*/ 704365 h 704365"/>
              <a:gd name="connsiteX0" fmla="*/ 0 w 2517775"/>
              <a:gd name="connsiteY0" fmla="*/ 704365 h 704365"/>
              <a:gd name="connsiteX1" fmla="*/ 411041 w 2517775"/>
              <a:gd name="connsiteY1" fmla="*/ 0 h 704365"/>
              <a:gd name="connsiteX2" fmla="*/ 2132134 w 2517775"/>
              <a:gd name="connsiteY2" fmla="*/ 0 h 704365"/>
              <a:gd name="connsiteX3" fmla="*/ 2517775 w 2517775"/>
              <a:gd name="connsiteY3" fmla="*/ 659915 h 704365"/>
              <a:gd name="connsiteX4" fmla="*/ 0 w 2517775"/>
              <a:gd name="connsiteY4" fmla="*/ 704365 h 704365"/>
              <a:gd name="connsiteX0" fmla="*/ 0 w 2479675"/>
              <a:gd name="connsiteY0" fmla="*/ 672615 h 672615"/>
              <a:gd name="connsiteX1" fmla="*/ 372941 w 2479675"/>
              <a:gd name="connsiteY1" fmla="*/ 0 h 672615"/>
              <a:gd name="connsiteX2" fmla="*/ 2094034 w 2479675"/>
              <a:gd name="connsiteY2" fmla="*/ 0 h 672615"/>
              <a:gd name="connsiteX3" fmla="*/ 2479675 w 2479675"/>
              <a:gd name="connsiteY3" fmla="*/ 659915 h 672615"/>
              <a:gd name="connsiteX4" fmla="*/ 0 w 2479675"/>
              <a:gd name="connsiteY4" fmla="*/ 672615 h 672615"/>
              <a:gd name="connsiteX0" fmla="*/ 0 w 2486025"/>
              <a:gd name="connsiteY0" fmla="*/ 653565 h 659915"/>
              <a:gd name="connsiteX1" fmla="*/ 379291 w 2486025"/>
              <a:gd name="connsiteY1" fmla="*/ 0 h 659915"/>
              <a:gd name="connsiteX2" fmla="*/ 2100384 w 2486025"/>
              <a:gd name="connsiteY2" fmla="*/ 0 h 659915"/>
              <a:gd name="connsiteX3" fmla="*/ 2486025 w 2486025"/>
              <a:gd name="connsiteY3" fmla="*/ 659915 h 659915"/>
              <a:gd name="connsiteX4" fmla="*/ 0 w 2486025"/>
              <a:gd name="connsiteY4" fmla="*/ 653565 h 659915"/>
              <a:gd name="connsiteX0" fmla="*/ 0 w 2492375"/>
              <a:gd name="connsiteY0" fmla="*/ 666265 h 666265"/>
              <a:gd name="connsiteX1" fmla="*/ 385641 w 2492375"/>
              <a:gd name="connsiteY1" fmla="*/ 0 h 666265"/>
              <a:gd name="connsiteX2" fmla="*/ 2106734 w 2492375"/>
              <a:gd name="connsiteY2" fmla="*/ 0 h 666265"/>
              <a:gd name="connsiteX3" fmla="*/ 2492375 w 2492375"/>
              <a:gd name="connsiteY3" fmla="*/ 659915 h 666265"/>
              <a:gd name="connsiteX4" fmla="*/ 0 w 2492375"/>
              <a:gd name="connsiteY4" fmla="*/ 666265 h 666265"/>
              <a:gd name="connsiteX0" fmla="*/ 0 w 2625725"/>
              <a:gd name="connsiteY0" fmla="*/ 856765 h 856765"/>
              <a:gd name="connsiteX1" fmla="*/ 518991 w 2625725"/>
              <a:gd name="connsiteY1" fmla="*/ 0 h 856765"/>
              <a:gd name="connsiteX2" fmla="*/ 2240084 w 2625725"/>
              <a:gd name="connsiteY2" fmla="*/ 0 h 856765"/>
              <a:gd name="connsiteX3" fmla="*/ 2625725 w 2625725"/>
              <a:gd name="connsiteY3" fmla="*/ 659915 h 856765"/>
              <a:gd name="connsiteX4" fmla="*/ 0 w 2625725"/>
              <a:gd name="connsiteY4" fmla="*/ 856765 h 856765"/>
              <a:gd name="connsiteX0" fmla="*/ 0 w 2587625"/>
              <a:gd name="connsiteY0" fmla="*/ 837715 h 837715"/>
              <a:gd name="connsiteX1" fmla="*/ 480891 w 2587625"/>
              <a:gd name="connsiteY1" fmla="*/ 0 h 837715"/>
              <a:gd name="connsiteX2" fmla="*/ 2201984 w 2587625"/>
              <a:gd name="connsiteY2" fmla="*/ 0 h 837715"/>
              <a:gd name="connsiteX3" fmla="*/ 2587625 w 2587625"/>
              <a:gd name="connsiteY3" fmla="*/ 659915 h 837715"/>
              <a:gd name="connsiteX4" fmla="*/ 0 w 2587625"/>
              <a:gd name="connsiteY4" fmla="*/ 837715 h 837715"/>
              <a:gd name="connsiteX0" fmla="*/ 0 w 3021134"/>
              <a:gd name="connsiteY0" fmla="*/ 837715 h 837715"/>
              <a:gd name="connsiteX1" fmla="*/ 480891 w 3021134"/>
              <a:gd name="connsiteY1" fmla="*/ 0 h 837715"/>
              <a:gd name="connsiteX2" fmla="*/ 3021134 w 3021134"/>
              <a:gd name="connsiteY2" fmla="*/ 6350 h 837715"/>
              <a:gd name="connsiteX3" fmla="*/ 2587625 w 3021134"/>
              <a:gd name="connsiteY3" fmla="*/ 659915 h 837715"/>
              <a:gd name="connsiteX4" fmla="*/ 0 w 3021134"/>
              <a:gd name="connsiteY4" fmla="*/ 837715 h 837715"/>
              <a:gd name="connsiteX0" fmla="*/ 0 w 2970334"/>
              <a:gd name="connsiteY0" fmla="*/ 837715 h 837715"/>
              <a:gd name="connsiteX1" fmla="*/ 480891 w 2970334"/>
              <a:gd name="connsiteY1" fmla="*/ 0 h 837715"/>
              <a:gd name="connsiteX2" fmla="*/ 2970334 w 2970334"/>
              <a:gd name="connsiteY2" fmla="*/ 12700 h 837715"/>
              <a:gd name="connsiteX3" fmla="*/ 2587625 w 2970334"/>
              <a:gd name="connsiteY3" fmla="*/ 659915 h 837715"/>
              <a:gd name="connsiteX4" fmla="*/ 0 w 2970334"/>
              <a:gd name="connsiteY4" fmla="*/ 837715 h 837715"/>
              <a:gd name="connsiteX0" fmla="*/ 0 w 3463925"/>
              <a:gd name="connsiteY0" fmla="*/ 837715 h 837715"/>
              <a:gd name="connsiteX1" fmla="*/ 480891 w 3463925"/>
              <a:gd name="connsiteY1" fmla="*/ 0 h 837715"/>
              <a:gd name="connsiteX2" fmla="*/ 2970334 w 3463925"/>
              <a:gd name="connsiteY2" fmla="*/ 12700 h 837715"/>
              <a:gd name="connsiteX3" fmla="*/ 3463925 w 3463925"/>
              <a:gd name="connsiteY3" fmla="*/ 825015 h 837715"/>
              <a:gd name="connsiteX4" fmla="*/ 0 w 3463925"/>
              <a:gd name="connsiteY4" fmla="*/ 837715 h 837715"/>
              <a:gd name="connsiteX0" fmla="*/ 0 w 3463925"/>
              <a:gd name="connsiteY0" fmla="*/ 837715 h 837715"/>
              <a:gd name="connsiteX1" fmla="*/ 480891 w 3463925"/>
              <a:gd name="connsiteY1" fmla="*/ 0 h 837715"/>
              <a:gd name="connsiteX2" fmla="*/ 3008434 w 3463925"/>
              <a:gd name="connsiteY2" fmla="*/ 0 h 837715"/>
              <a:gd name="connsiteX3" fmla="*/ 3463925 w 3463925"/>
              <a:gd name="connsiteY3" fmla="*/ 825015 h 837715"/>
              <a:gd name="connsiteX4" fmla="*/ 0 w 3463925"/>
              <a:gd name="connsiteY4" fmla="*/ 837715 h 837715"/>
              <a:gd name="connsiteX0" fmla="*/ 0 w 3495675"/>
              <a:gd name="connsiteY0" fmla="*/ 837715 h 850415"/>
              <a:gd name="connsiteX1" fmla="*/ 480891 w 3495675"/>
              <a:gd name="connsiteY1" fmla="*/ 0 h 850415"/>
              <a:gd name="connsiteX2" fmla="*/ 3008434 w 3495675"/>
              <a:gd name="connsiteY2" fmla="*/ 0 h 850415"/>
              <a:gd name="connsiteX3" fmla="*/ 3495675 w 3495675"/>
              <a:gd name="connsiteY3" fmla="*/ 850415 h 850415"/>
              <a:gd name="connsiteX4" fmla="*/ 0 w 3495675"/>
              <a:gd name="connsiteY4" fmla="*/ 837715 h 850415"/>
              <a:gd name="connsiteX0" fmla="*/ 0 w 3476625"/>
              <a:gd name="connsiteY0" fmla="*/ 837715 h 837715"/>
              <a:gd name="connsiteX1" fmla="*/ 480891 w 3476625"/>
              <a:gd name="connsiteY1" fmla="*/ 0 h 837715"/>
              <a:gd name="connsiteX2" fmla="*/ 3008434 w 3476625"/>
              <a:gd name="connsiteY2" fmla="*/ 0 h 837715"/>
              <a:gd name="connsiteX3" fmla="*/ 3476625 w 3476625"/>
              <a:gd name="connsiteY3" fmla="*/ 837715 h 837715"/>
              <a:gd name="connsiteX4" fmla="*/ 0 w 3476625"/>
              <a:gd name="connsiteY4" fmla="*/ 837715 h 837715"/>
              <a:gd name="connsiteX0" fmla="*/ 0 w 3482975"/>
              <a:gd name="connsiteY0" fmla="*/ 837715 h 837715"/>
              <a:gd name="connsiteX1" fmla="*/ 480891 w 3482975"/>
              <a:gd name="connsiteY1" fmla="*/ 0 h 837715"/>
              <a:gd name="connsiteX2" fmla="*/ 3008434 w 3482975"/>
              <a:gd name="connsiteY2" fmla="*/ 0 h 837715"/>
              <a:gd name="connsiteX3" fmla="*/ 3482975 w 3482975"/>
              <a:gd name="connsiteY3" fmla="*/ 818665 h 837715"/>
              <a:gd name="connsiteX4" fmla="*/ 0 w 3482975"/>
              <a:gd name="connsiteY4" fmla="*/ 837715 h 837715"/>
              <a:gd name="connsiteX0" fmla="*/ 0 w 3476625"/>
              <a:gd name="connsiteY0" fmla="*/ 837715 h 844065"/>
              <a:gd name="connsiteX1" fmla="*/ 480891 w 3476625"/>
              <a:gd name="connsiteY1" fmla="*/ 0 h 844065"/>
              <a:gd name="connsiteX2" fmla="*/ 3008434 w 3476625"/>
              <a:gd name="connsiteY2" fmla="*/ 0 h 844065"/>
              <a:gd name="connsiteX3" fmla="*/ 3476625 w 3476625"/>
              <a:gd name="connsiteY3" fmla="*/ 844065 h 844065"/>
              <a:gd name="connsiteX4" fmla="*/ 0 w 3476625"/>
              <a:gd name="connsiteY4" fmla="*/ 837715 h 844065"/>
              <a:gd name="connsiteX0" fmla="*/ 0 w 3476625"/>
              <a:gd name="connsiteY0" fmla="*/ 837715 h 837715"/>
              <a:gd name="connsiteX1" fmla="*/ 480891 w 3476625"/>
              <a:gd name="connsiteY1" fmla="*/ 0 h 837715"/>
              <a:gd name="connsiteX2" fmla="*/ 3008434 w 3476625"/>
              <a:gd name="connsiteY2" fmla="*/ 0 h 837715"/>
              <a:gd name="connsiteX3" fmla="*/ 3476625 w 3476625"/>
              <a:gd name="connsiteY3" fmla="*/ 812315 h 837715"/>
              <a:gd name="connsiteX4" fmla="*/ 0 w 3476625"/>
              <a:gd name="connsiteY4" fmla="*/ 837715 h 837715"/>
              <a:gd name="connsiteX0" fmla="*/ 0 w 3476625"/>
              <a:gd name="connsiteY0" fmla="*/ 825015 h 825015"/>
              <a:gd name="connsiteX1" fmla="*/ 480891 w 3476625"/>
              <a:gd name="connsiteY1" fmla="*/ 0 h 825015"/>
              <a:gd name="connsiteX2" fmla="*/ 3008434 w 3476625"/>
              <a:gd name="connsiteY2" fmla="*/ 0 h 825015"/>
              <a:gd name="connsiteX3" fmla="*/ 3476625 w 3476625"/>
              <a:gd name="connsiteY3" fmla="*/ 812315 h 825015"/>
              <a:gd name="connsiteX4" fmla="*/ 0 w 3476625"/>
              <a:gd name="connsiteY4" fmla="*/ 825015 h 825015"/>
              <a:gd name="connsiteX0" fmla="*/ 0 w 3502025"/>
              <a:gd name="connsiteY0" fmla="*/ 825015 h 850415"/>
              <a:gd name="connsiteX1" fmla="*/ 480891 w 3502025"/>
              <a:gd name="connsiteY1" fmla="*/ 0 h 850415"/>
              <a:gd name="connsiteX2" fmla="*/ 3008434 w 3502025"/>
              <a:gd name="connsiteY2" fmla="*/ 0 h 850415"/>
              <a:gd name="connsiteX3" fmla="*/ 3502025 w 3502025"/>
              <a:gd name="connsiteY3" fmla="*/ 850415 h 850415"/>
              <a:gd name="connsiteX4" fmla="*/ 0 w 3502025"/>
              <a:gd name="connsiteY4" fmla="*/ 825015 h 850415"/>
              <a:gd name="connsiteX0" fmla="*/ 0 w 3489325"/>
              <a:gd name="connsiteY0" fmla="*/ 825015 h 837715"/>
              <a:gd name="connsiteX1" fmla="*/ 480891 w 3489325"/>
              <a:gd name="connsiteY1" fmla="*/ 0 h 837715"/>
              <a:gd name="connsiteX2" fmla="*/ 3008434 w 3489325"/>
              <a:gd name="connsiteY2" fmla="*/ 0 h 837715"/>
              <a:gd name="connsiteX3" fmla="*/ 3489325 w 3489325"/>
              <a:gd name="connsiteY3" fmla="*/ 837715 h 837715"/>
              <a:gd name="connsiteX4" fmla="*/ 0 w 3489325"/>
              <a:gd name="connsiteY4" fmla="*/ 825015 h 837715"/>
              <a:gd name="connsiteX0" fmla="*/ 0 w 3489325"/>
              <a:gd name="connsiteY0" fmla="*/ 825015 h 837715"/>
              <a:gd name="connsiteX1" fmla="*/ 480891 w 3489325"/>
              <a:gd name="connsiteY1" fmla="*/ 0 h 837715"/>
              <a:gd name="connsiteX2" fmla="*/ 2992559 w 3489325"/>
              <a:gd name="connsiteY2" fmla="*/ 12700 h 837715"/>
              <a:gd name="connsiteX3" fmla="*/ 3489325 w 3489325"/>
              <a:gd name="connsiteY3" fmla="*/ 837715 h 837715"/>
              <a:gd name="connsiteX4" fmla="*/ 0 w 3489325"/>
              <a:gd name="connsiteY4" fmla="*/ 825015 h 837715"/>
              <a:gd name="connsiteX0" fmla="*/ 0 w 3489325"/>
              <a:gd name="connsiteY0" fmla="*/ 828190 h 840890"/>
              <a:gd name="connsiteX1" fmla="*/ 480891 w 3489325"/>
              <a:gd name="connsiteY1" fmla="*/ 3175 h 840890"/>
              <a:gd name="connsiteX2" fmla="*/ 3008434 w 3489325"/>
              <a:gd name="connsiteY2" fmla="*/ 0 h 840890"/>
              <a:gd name="connsiteX3" fmla="*/ 3489325 w 3489325"/>
              <a:gd name="connsiteY3" fmla="*/ 840890 h 840890"/>
              <a:gd name="connsiteX4" fmla="*/ 0 w 3489325"/>
              <a:gd name="connsiteY4" fmla="*/ 828190 h 840890"/>
              <a:gd name="connsiteX0" fmla="*/ 0 w 3489325"/>
              <a:gd name="connsiteY0" fmla="*/ 825015 h 837715"/>
              <a:gd name="connsiteX1" fmla="*/ 480891 w 3489325"/>
              <a:gd name="connsiteY1" fmla="*/ 0 h 837715"/>
              <a:gd name="connsiteX2" fmla="*/ 3002084 w 3489325"/>
              <a:gd name="connsiteY2" fmla="*/ 9525 h 837715"/>
              <a:gd name="connsiteX3" fmla="*/ 3489325 w 3489325"/>
              <a:gd name="connsiteY3" fmla="*/ 837715 h 837715"/>
              <a:gd name="connsiteX4" fmla="*/ 0 w 3489325"/>
              <a:gd name="connsiteY4" fmla="*/ 825015 h 837715"/>
              <a:gd name="connsiteX0" fmla="*/ 0 w 3489325"/>
              <a:gd name="connsiteY0" fmla="*/ 825015 h 828190"/>
              <a:gd name="connsiteX1" fmla="*/ 480891 w 3489325"/>
              <a:gd name="connsiteY1" fmla="*/ 0 h 828190"/>
              <a:gd name="connsiteX2" fmla="*/ 3002084 w 3489325"/>
              <a:gd name="connsiteY2" fmla="*/ 9525 h 828190"/>
              <a:gd name="connsiteX3" fmla="*/ 3489325 w 3489325"/>
              <a:gd name="connsiteY3" fmla="*/ 828190 h 828190"/>
              <a:gd name="connsiteX4" fmla="*/ 0 w 3489325"/>
              <a:gd name="connsiteY4" fmla="*/ 825015 h 828190"/>
              <a:gd name="connsiteX0" fmla="*/ 0 w 3482975"/>
              <a:gd name="connsiteY0" fmla="*/ 825015 h 834540"/>
              <a:gd name="connsiteX1" fmla="*/ 480891 w 3482975"/>
              <a:gd name="connsiteY1" fmla="*/ 0 h 834540"/>
              <a:gd name="connsiteX2" fmla="*/ 3002084 w 3482975"/>
              <a:gd name="connsiteY2" fmla="*/ 9525 h 834540"/>
              <a:gd name="connsiteX3" fmla="*/ 3482975 w 3482975"/>
              <a:gd name="connsiteY3" fmla="*/ 834540 h 834540"/>
              <a:gd name="connsiteX4" fmla="*/ 0 w 3482975"/>
              <a:gd name="connsiteY4" fmla="*/ 825015 h 834540"/>
              <a:gd name="connsiteX0" fmla="*/ 0 w 3489325"/>
              <a:gd name="connsiteY0" fmla="*/ 825015 h 825015"/>
              <a:gd name="connsiteX1" fmla="*/ 480891 w 3489325"/>
              <a:gd name="connsiteY1" fmla="*/ 0 h 825015"/>
              <a:gd name="connsiteX2" fmla="*/ 3002084 w 3489325"/>
              <a:gd name="connsiteY2" fmla="*/ 9525 h 825015"/>
              <a:gd name="connsiteX3" fmla="*/ 3489325 w 3489325"/>
              <a:gd name="connsiteY3" fmla="*/ 821840 h 825015"/>
              <a:gd name="connsiteX4" fmla="*/ 0 w 3489325"/>
              <a:gd name="connsiteY4" fmla="*/ 825015 h 825015"/>
              <a:gd name="connsiteX0" fmla="*/ 0 w 3479800"/>
              <a:gd name="connsiteY0" fmla="*/ 825015 h 837715"/>
              <a:gd name="connsiteX1" fmla="*/ 480891 w 3479800"/>
              <a:gd name="connsiteY1" fmla="*/ 0 h 837715"/>
              <a:gd name="connsiteX2" fmla="*/ 3002084 w 3479800"/>
              <a:gd name="connsiteY2" fmla="*/ 9525 h 837715"/>
              <a:gd name="connsiteX3" fmla="*/ 3479800 w 3479800"/>
              <a:gd name="connsiteY3" fmla="*/ 837715 h 837715"/>
              <a:gd name="connsiteX4" fmla="*/ 0 w 3479800"/>
              <a:gd name="connsiteY4" fmla="*/ 825015 h 837715"/>
              <a:gd name="connsiteX0" fmla="*/ 0 w 3486150"/>
              <a:gd name="connsiteY0" fmla="*/ 825015 h 828190"/>
              <a:gd name="connsiteX1" fmla="*/ 480891 w 3486150"/>
              <a:gd name="connsiteY1" fmla="*/ 0 h 828190"/>
              <a:gd name="connsiteX2" fmla="*/ 3002084 w 3486150"/>
              <a:gd name="connsiteY2" fmla="*/ 9525 h 828190"/>
              <a:gd name="connsiteX3" fmla="*/ 3486150 w 3486150"/>
              <a:gd name="connsiteY3" fmla="*/ 828190 h 828190"/>
              <a:gd name="connsiteX4" fmla="*/ 0 w 3486150"/>
              <a:gd name="connsiteY4" fmla="*/ 825015 h 82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6150" h="828190">
                <a:moveTo>
                  <a:pt x="0" y="825015"/>
                </a:moveTo>
                <a:lnTo>
                  <a:pt x="480891" y="0"/>
                </a:lnTo>
                <a:lnTo>
                  <a:pt x="3002084" y="9525"/>
                </a:lnTo>
                <a:lnTo>
                  <a:pt x="3486150" y="828190"/>
                </a:lnTo>
                <a:lnTo>
                  <a:pt x="0" y="825015"/>
                </a:lnTo>
                <a:close/>
              </a:path>
            </a:pathLst>
          </a:custGeom>
          <a:solidFill>
            <a:srgbClr val="00206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2800">
                <a:latin typeface="Montserrat" pitchFamily="2" charset="-52"/>
              </a:rPr>
              <a:t>Відповідальні </a:t>
            </a:r>
            <a:endParaRPr lang="uk-UA" sz="2800" dirty="0">
              <a:latin typeface="Montserrat" pitchFamily="2" charset="-5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2800">
                <a:latin typeface="Montserrat" pitchFamily="2" charset="-52"/>
              </a:rPr>
              <a:t>за енергомоніторинг </a:t>
            </a:r>
            <a:r>
              <a:rPr lang="uk-UA" sz="2800" dirty="0">
                <a:latin typeface="Montserrat" pitchFamily="2" charset="-52"/>
              </a:rPr>
              <a:t>у будівлях</a:t>
            </a:r>
            <a:endParaRPr lang="x-none" sz="2800">
              <a:latin typeface="Montserrat" pitchFamily="2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D0E19C-700E-CF4B-AEC8-62710455CE75}"/>
              </a:ext>
            </a:extLst>
          </p:cNvPr>
          <p:cNvSpPr txBox="1"/>
          <p:nvPr/>
        </p:nvSpPr>
        <p:spPr>
          <a:xfrm>
            <a:off x="107950" y="201613"/>
            <a:ext cx="8070850" cy="69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СТРУКТУРА ЕНЕРГОМЕНЕДЖМЕНТУ</a:t>
            </a:r>
            <a:endParaRPr 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Объект 5">
            <a:extLst>
              <a:ext uri="{FF2B5EF4-FFF2-40B4-BE49-F238E27FC236}">
                <a16:creationId xmlns:a16="http://schemas.microsoft.com/office/drawing/2014/main" id="{00656461-7A53-114A-98D6-9017D8844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713"/>
            <a:ext cx="914400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5D7BED-090E-8346-9571-3D73FD1385DD}"/>
              </a:ext>
            </a:extLst>
          </p:cNvPr>
          <p:cNvSpPr/>
          <p:nvPr/>
        </p:nvSpPr>
        <p:spPr>
          <a:xfrm>
            <a:off x="53975" y="1546225"/>
            <a:ext cx="9107488" cy="754063"/>
          </a:xfrm>
          <a:prstGeom prst="rect">
            <a:avLst/>
          </a:prstGeom>
          <a:solidFill>
            <a:schemeClr val="accent2">
              <a:lumMod val="60000"/>
              <a:lumOff val="4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 err="1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6F6161-2D48-D94F-A2E1-F5A541D99E7F}"/>
              </a:ext>
            </a:extLst>
          </p:cNvPr>
          <p:cNvSpPr/>
          <p:nvPr/>
        </p:nvSpPr>
        <p:spPr>
          <a:xfrm>
            <a:off x="53975" y="2301875"/>
            <a:ext cx="2897188" cy="36449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 err="1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0E7339-05E9-FC41-85C6-4DFF56784A43}"/>
              </a:ext>
            </a:extLst>
          </p:cNvPr>
          <p:cNvSpPr/>
          <p:nvPr/>
        </p:nvSpPr>
        <p:spPr>
          <a:xfrm>
            <a:off x="2951163" y="2301875"/>
            <a:ext cx="3116262" cy="364490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 err="1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6D5FDD5-E380-394E-B5B5-F01883736A30}"/>
              </a:ext>
            </a:extLst>
          </p:cNvPr>
          <p:cNvSpPr/>
          <p:nvPr/>
        </p:nvSpPr>
        <p:spPr>
          <a:xfrm>
            <a:off x="6084888" y="2301875"/>
            <a:ext cx="3005137" cy="3644900"/>
          </a:xfrm>
          <a:prstGeom prst="rect">
            <a:avLst/>
          </a:prstGeom>
          <a:solidFill>
            <a:schemeClr val="accent5">
              <a:lumMod val="60000"/>
              <a:lumOff val="4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E8B29-FC58-4F4B-AC73-1A1115CE7D96}"/>
              </a:ext>
            </a:extLst>
          </p:cNvPr>
          <p:cNvSpPr txBox="1"/>
          <p:nvPr/>
        </p:nvSpPr>
        <p:spPr>
          <a:xfrm>
            <a:off x="53975" y="201613"/>
            <a:ext cx="8124825" cy="1062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СТРУКТУРА ЕНЕРГОМЕНЕДЖМЕНТУ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МІСТО ЖИТОМИР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  <p:sp>
        <p:nvSpPr>
          <p:cNvPr id="59399" name="TextBox 7">
            <a:extLst>
              <a:ext uri="{FF2B5EF4-FFF2-40B4-BE49-F238E27FC236}">
                <a16:creationId xmlns:a16="http://schemas.microsoft.com/office/drawing/2014/main" id="{B1D0A2B6-FBCE-5947-BEDB-08679A9F4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6092825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solidFill>
                  <a:srgbClr val="C00000"/>
                </a:solidFill>
              </a:rPr>
              <a:t>105 енергоменеджерів</a:t>
            </a:r>
            <a:endParaRPr lang="ru-RU" altLang="ru-RU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593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Прямоугольник 1">
            <a:extLst>
              <a:ext uri="{FF2B5EF4-FFF2-40B4-BE49-F238E27FC236}">
                <a16:creationId xmlns:a16="http://schemas.microsoft.com/office/drawing/2014/main" id="{22D1148B-21DB-A349-810A-9517F155A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1882775"/>
            <a:ext cx="7416800" cy="30924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uk-UA" altLang="ru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ЯК ЗАБЕЗПЕЧИТИ ПІДТРИМКУ ЕНЕРГОМЕНЕДЖМЕНТУ </a:t>
            </a:r>
          </a:p>
          <a:p>
            <a:pPr algn="ctr">
              <a:defRPr/>
            </a:pPr>
            <a:r>
              <a:rPr lang="uk-UA" altLang="ru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З ТОЧКИ ЗОРУ ЗАКОНОДАВСТВА ТА ВНУТРІШНІХ НОРМАТИВНИХ ДОКУМЕНТІВ ?</a:t>
            </a:r>
            <a:endParaRPr lang="ru-UA" altLang="ru-UA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9B6CF7-9EC7-B247-B03A-1E628F028AEF}"/>
              </a:ext>
            </a:extLst>
          </p:cNvPr>
          <p:cNvSpPr/>
          <p:nvPr/>
        </p:nvSpPr>
        <p:spPr>
          <a:xfrm>
            <a:off x="250825" y="1997075"/>
            <a:ext cx="8431213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ea typeface="+mj-ea"/>
                <a:cs typeface="Arial" charset="0"/>
              </a:rPr>
              <a:t>	</a:t>
            </a:r>
            <a:r>
              <a:rPr lang="ru-RU" sz="2400" dirty="0">
                <a:latin typeface="Montserrat" pitchFamily="2" charset="-52"/>
                <a:ea typeface="+mj-ea"/>
                <a:cs typeface="Arial" charset="0"/>
              </a:rPr>
              <a:t>Правовий порядок в Україні ґрунтується на засадах, відповідно до яких ніхто не може бути примушений робити те, що не передбачено законодавством.</a:t>
            </a:r>
          </a:p>
          <a:p>
            <a:pPr algn="just">
              <a:defRPr/>
            </a:pPr>
            <a:r>
              <a:rPr lang="ru-RU" sz="2400" dirty="0">
                <a:latin typeface="Montserrat" pitchFamily="2" charset="-52"/>
                <a:ea typeface="+mj-ea"/>
                <a:cs typeface="Arial" charset="0"/>
              </a:rPr>
              <a:t>	Органи державної влади та органи місцевого самоврядування, їх посадові особи </a:t>
            </a:r>
            <a:r>
              <a:rPr lang="ru-RU" sz="2400" b="1" dirty="0">
                <a:solidFill>
                  <a:srgbClr val="C00000"/>
                </a:solidFill>
                <a:latin typeface="Montserrat" pitchFamily="2" charset="-52"/>
                <a:ea typeface="+mj-ea"/>
                <a:cs typeface="Arial" charset="0"/>
              </a:rPr>
              <a:t>зобов'язані діяти лише на підставі, в межах повноважень та у спосіб, що передбачені Конституцією та законами України</a:t>
            </a:r>
            <a:r>
              <a:rPr lang="ru-RU" sz="2400" dirty="0">
                <a:latin typeface="Montserrat" pitchFamily="2" charset="-52"/>
                <a:ea typeface="+mj-ea"/>
                <a:cs typeface="Arial" charset="0"/>
              </a:rPr>
              <a:t>.</a:t>
            </a:r>
          </a:p>
          <a:p>
            <a:pPr algn="r">
              <a:defRPr/>
            </a:pPr>
            <a:r>
              <a:rPr lang="ru-RU" sz="2400" i="1" dirty="0">
                <a:latin typeface="Montserrat" pitchFamily="2" charset="-52"/>
                <a:ea typeface="+mj-ea"/>
                <a:cs typeface="Arial" charset="0"/>
              </a:rPr>
              <a:t>Стаття 19 Конституції України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EF8613-84E4-6B42-B788-4CEC9F4A934B}"/>
              </a:ext>
            </a:extLst>
          </p:cNvPr>
          <p:cNvSpPr txBox="1"/>
          <p:nvPr/>
        </p:nvSpPr>
        <p:spPr>
          <a:xfrm>
            <a:off x="107950" y="201613"/>
            <a:ext cx="8070850" cy="69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ПРАВОВЕ ПІДГРУНТЯ </a:t>
            </a:r>
            <a:endParaRPr 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60E394-77E8-264B-88F8-FCEFABEE7554}"/>
              </a:ext>
            </a:extLst>
          </p:cNvPr>
          <p:cNvSpPr txBox="1"/>
          <p:nvPr/>
        </p:nvSpPr>
        <p:spPr>
          <a:xfrm>
            <a:off x="107950" y="201613"/>
            <a:ext cx="8070850" cy="69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ПРАВОВЕ ПІДГРУНТЯ </a:t>
            </a:r>
            <a:endParaRPr 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  <p:pic>
        <p:nvPicPr>
          <p:cNvPr id="61442" name="Рисунок 3">
            <a:extLst>
              <a:ext uri="{FF2B5EF4-FFF2-40B4-BE49-F238E27FC236}">
                <a16:creationId xmlns:a16="http://schemas.microsoft.com/office/drawing/2014/main" id="{44273ED8-12F8-2D4E-9FD1-D346E4B90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866775"/>
            <a:ext cx="38163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Рисунок 4">
            <a:extLst>
              <a:ext uri="{FF2B5EF4-FFF2-40B4-BE49-F238E27FC236}">
                <a16:creationId xmlns:a16="http://schemas.microsoft.com/office/drawing/2014/main" id="{9AD3F121-923C-F44C-9F19-CEB405F73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359275"/>
            <a:ext cx="58483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оцесс 6">
            <a:extLst>
              <a:ext uri="{FF2B5EF4-FFF2-40B4-BE49-F238E27FC236}">
                <a16:creationId xmlns:a16="http://schemas.microsoft.com/office/drawing/2014/main" id="{23D61D06-FD59-D94E-AC02-8A83720FBF9C}"/>
              </a:ext>
            </a:extLst>
          </p:cNvPr>
          <p:cNvSpPr/>
          <p:nvPr/>
        </p:nvSpPr>
        <p:spPr>
          <a:xfrm>
            <a:off x="2916238" y="5661025"/>
            <a:ext cx="5848350" cy="814388"/>
          </a:xfrm>
          <a:prstGeom prst="flowChartProcess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38D67C-94D9-ED4A-9BBA-99BAF10408BA}"/>
              </a:ext>
            </a:extLst>
          </p:cNvPr>
          <p:cNvSpPr/>
          <p:nvPr/>
        </p:nvSpPr>
        <p:spPr>
          <a:xfrm>
            <a:off x="179512" y="1056744"/>
            <a:ext cx="8784976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ea typeface="+mj-ea"/>
                <a:cs typeface="Arial" charset="0"/>
              </a:rPr>
              <a:t>	</a:t>
            </a:r>
            <a:r>
              <a:rPr lang="ru-RU" i="1" dirty="0">
                <a:latin typeface="Montserrat" pitchFamily="2" charset="-52"/>
                <a:cs typeface="Arial" charset="0"/>
              </a:rPr>
              <a:t> </a:t>
            </a:r>
            <a:r>
              <a:rPr lang="ru-RU" sz="2400" b="1" i="1" dirty="0">
                <a:latin typeface="Montserrat" pitchFamily="2" charset="-52"/>
                <a:cs typeface="Arial" charset="0"/>
              </a:rPr>
              <a:t>Стаття </a:t>
            </a:r>
            <a:r>
              <a:rPr lang="en-US" sz="2400" b="1" i="1" dirty="0">
                <a:latin typeface="Montserrat" pitchFamily="2" charset="-52"/>
                <a:cs typeface="Arial" charset="0"/>
              </a:rPr>
              <a:t>24.</a:t>
            </a:r>
            <a:r>
              <a:rPr lang="ru-RU" sz="2400" b="1" dirty="0"/>
              <a:t> </a:t>
            </a:r>
            <a:r>
              <a:rPr lang="ru-RU" sz="2400" dirty="0">
                <a:latin typeface="Montserrat" pitchFamily="2" charset="-52"/>
                <a:ea typeface="+mj-ea"/>
                <a:cs typeface="Arial" charset="0"/>
              </a:rPr>
              <a:t>Законодавство про місцеве самоврядування</a:t>
            </a:r>
          </a:p>
          <a:p>
            <a:pPr>
              <a:defRPr/>
            </a:pPr>
            <a:r>
              <a:rPr lang="en-US" sz="2400" dirty="0">
                <a:ea typeface="+mj-ea"/>
                <a:cs typeface="Arial" charset="0"/>
              </a:rPr>
              <a:t>&lt;…&gt;</a:t>
            </a:r>
            <a:endParaRPr lang="ru-RU" sz="2400" dirty="0">
              <a:latin typeface="Montserrat" pitchFamily="2" charset="-52"/>
              <a:ea typeface="+mj-ea"/>
              <a:cs typeface="Arial" charset="0"/>
            </a:endParaRPr>
          </a:p>
          <a:p>
            <a:pPr algn="just">
              <a:defRPr/>
            </a:pPr>
            <a:r>
              <a:rPr lang="ru-RU" sz="2400" dirty="0">
                <a:latin typeface="Montserrat" pitchFamily="2" charset="-52"/>
                <a:ea typeface="+mj-ea"/>
                <a:cs typeface="Arial" charset="0"/>
              </a:rPr>
              <a:t>	3. Органи місцевого самоврядування та їх посадові особи </a:t>
            </a:r>
            <a:r>
              <a:rPr lang="ru-RU" sz="2400" dirty="0">
                <a:solidFill>
                  <a:srgbClr val="C00000"/>
                </a:solidFill>
                <a:latin typeface="Montserrat" pitchFamily="2" charset="-52"/>
                <a:ea typeface="+mj-ea"/>
                <a:cs typeface="Arial" charset="0"/>
              </a:rPr>
              <a:t>діють лише на підставі, в межах повноважень та у спосіб, передбачені Конституцією і законами України</a:t>
            </a:r>
            <a:r>
              <a:rPr lang="ru-RU" sz="2400" dirty="0">
                <a:latin typeface="Montserrat" pitchFamily="2" charset="-52"/>
                <a:ea typeface="+mj-ea"/>
                <a:cs typeface="Arial" charset="0"/>
              </a:rPr>
              <a:t>, та керуються у своїй діяльності Конституцією і законами України, актами Президента України, Кабінету Міністрів України</a:t>
            </a:r>
            <a:r>
              <a:rPr lang="en-US" sz="2400" dirty="0">
                <a:latin typeface="Montserrat" pitchFamily="2" charset="-52"/>
                <a:ea typeface="+mj-ea"/>
                <a:cs typeface="Arial" charset="0"/>
              </a:rPr>
              <a:t>&lt;…&gt;</a:t>
            </a:r>
            <a:r>
              <a:rPr lang="ru-RU" sz="2400" dirty="0">
                <a:latin typeface="Montserrat" pitchFamily="2" charset="-52"/>
                <a:ea typeface="+mj-ea"/>
                <a:cs typeface="Arial" charset="0"/>
              </a:rPr>
              <a:t>.</a:t>
            </a:r>
            <a:endParaRPr lang="en-US" sz="2400" dirty="0">
              <a:latin typeface="Montserrat" pitchFamily="2" charset="-52"/>
              <a:ea typeface="+mj-ea"/>
              <a:cs typeface="Arial" charset="0"/>
            </a:endParaRPr>
          </a:p>
          <a:p>
            <a:pPr algn="just">
              <a:defRPr/>
            </a:pPr>
            <a:endParaRPr lang="en-US" sz="2400" dirty="0">
              <a:latin typeface="Montserrat" pitchFamily="2" charset="-52"/>
              <a:ea typeface="+mj-ea"/>
              <a:cs typeface="Arial" charset="0"/>
            </a:endParaRPr>
          </a:p>
          <a:p>
            <a:pPr>
              <a:defRPr/>
            </a:pPr>
            <a:r>
              <a:rPr lang="en-US" sz="2400" b="1" i="1" dirty="0">
                <a:latin typeface="Montserrat" pitchFamily="2" charset="-52"/>
                <a:cs typeface="Arial" charset="0"/>
              </a:rPr>
              <a:t>	</a:t>
            </a:r>
            <a:r>
              <a:rPr lang="ru-RU" sz="2400" b="1" i="1" dirty="0">
                <a:latin typeface="Montserrat" pitchFamily="2" charset="-52"/>
                <a:cs typeface="Arial" charset="0"/>
              </a:rPr>
              <a:t>Стаття 25. </a:t>
            </a:r>
            <a:r>
              <a:rPr lang="ru-RU" sz="2400" dirty="0">
                <a:latin typeface="Montserrat" pitchFamily="2" charset="-52"/>
                <a:ea typeface="+mj-ea"/>
                <a:cs typeface="Arial" charset="0"/>
              </a:rPr>
              <a:t>Загальна компетенція сільських, селищних, міських рад</a:t>
            </a:r>
          </a:p>
          <a:p>
            <a:pPr algn="just">
              <a:defRPr/>
            </a:pPr>
            <a:r>
              <a:rPr lang="en-US" sz="2400" dirty="0">
                <a:latin typeface="Montserrat" pitchFamily="2" charset="-52"/>
                <a:ea typeface="+mj-ea"/>
                <a:cs typeface="Arial" charset="0"/>
              </a:rPr>
              <a:t>	</a:t>
            </a:r>
            <a:r>
              <a:rPr lang="ru-RU" sz="2400" dirty="0">
                <a:latin typeface="Montserrat" pitchFamily="2" charset="-52"/>
                <a:ea typeface="+mj-ea"/>
                <a:cs typeface="Arial" charset="0"/>
              </a:rPr>
              <a:t>Сільські, селищні, міські </a:t>
            </a:r>
            <a:r>
              <a:rPr lang="ru-RU" sz="2400" dirty="0">
                <a:highlight>
                  <a:srgbClr val="00FF00"/>
                </a:highlight>
                <a:latin typeface="Montserrat" pitchFamily="2" charset="-52"/>
                <a:ea typeface="+mj-ea"/>
                <a:cs typeface="Arial" charset="0"/>
              </a:rPr>
              <a:t>ради правомочні розглядати і вирішувати питання, віднесені </a:t>
            </a:r>
            <a:r>
              <a:rPr lang="uk-UA" sz="2400" dirty="0">
                <a:highlight>
                  <a:srgbClr val="00FF00"/>
                </a:highlight>
                <a:latin typeface="Montserrat" pitchFamily="2" charset="-52"/>
                <a:ea typeface="+mj-ea"/>
                <a:cs typeface="Arial" charset="0"/>
              </a:rPr>
              <a:t>Конституцією України</a:t>
            </a:r>
            <a:r>
              <a:rPr lang="ru-RU" sz="2400" dirty="0">
                <a:highlight>
                  <a:srgbClr val="00FF00"/>
                </a:highlight>
                <a:latin typeface="Montserrat" pitchFamily="2" charset="-52"/>
                <a:ea typeface="+mj-ea"/>
                <a:cs typeface="Arial" charset="0"/>
              </a:rPr>
              <a:t>, цим та іншими законами до їх відання</a:t>
            </a:r>
            <a:r>
              <a:rPr lang="ru-RU" sz="2400" dirty="0">
                <a:latin typeface="Montserrat" pitchFamily="2" charset="-52"/>
                <a:ea typeface="+mj-ea"/>
                <a:cs typeface="Arial" charset="0"/>
              </a:rPr>
              <a:t>.</a:t>
            </a:r>
          </a:p>
          <a:p>
            <a:pPr algn="just">
              <a:defRPr/>
            </a:pPr>
            <a:endParaRPr lang="ru-RU" sz="2400" dirty="0">
              <a:latin typeface="Montserrat" pitchFamily="2" charset="-52"/>
              <a:ea typeface="+mj-ea"/>
              <a:cs typeface="Arial" charset="0"/>
            </a:endParaRPr>
          </a:p>
          <a:p>
            <a:pPr algn="r">
              <a:defRPr/>
            </a:pPr>
            <a:r>
              <a:rPr lang="uk-UA" sz="2400" i="1" dirty="0">
                <a:latin typeface="Montserrat" pitchFamily="2" charset="-52"/>
                <a:ea typeface="+mj-ea"/>
                <a:cs typeface="Arial" charset="0"/>
              </a:rPr>
              <a:t>ЗУ «Про місцеве самоврядування в Україні»</a:t>
            </a:r>
            <a:endParaRPr lang="ru-RU" sz="2400" i="1" dirty="0">
              <a:latin typeface="Montserrat" pitchFamily="2" charset="-52"/>
              <a:ea typeface="+mj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F78FFE-5483-644E-81E7-151F2F7D23E8}"/>
              </a:ext>
            </a:extLst>
          </p:cNvPr>
          <p:cNvSpPr txBox="1"/>
          <p:nvPr/>
        </p:nvSpPr>
        <p:spPr>
          <a:xfrm>
            <a:off x="107950" y="201613"/>
            <a:ext cx="8070850" cy="69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ПРАВОВЕ ПІДГРУНТЯ </a:t>
            </a:r>
            <a:endParaRPr 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2">
            <a:extLst>
              <a:ext uri="{FF2B5EF4-FFF2-40B4-BE49-F238E27FC236}">
                <a16:creationId xmlns:a16="http://schemas.microsoft.com/office/drawing/2014/main" id="{C01AD783-185E-734A-957F-26C47D53E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E85D1BD-44B4-CA4B-B985-B38464C716A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500" b="1" dirty="0">
              <a:latin typeface="Montserrat" pitchFamily="2" charset="-52"/>
            </a:endParaRPr>
          </a:p>
        </p:txBody>
      </p:sp>
      <p:sp>
        <p:nvSpPr>
          <p:cNvPr id="63491" name="TextBox 9">
            <a:extLst>
              <a:ext uri="{FF2B5EF4-FFF2-40B4-BE49-F238E27FC236}">
                <a16:creationId xmlns:a16="http://schemas.microsoft.com/office/drawing/2014/main" id="{64A3DB65-8BAA-3040-A93F-28F7A5E8A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286375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ФУНКЦІЇ МОНІТОРИНГУ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538B5-3E6F-6A4A-813A-23A9DCCC5685}"/>
              </a:ext>
            </a:extLst>
          </p:cNvPr>
          <p:cNvSpPr txBox="1"/>
          <p:nvPr/>
        </p:nvSpPr>
        <p:spPr>
          <a:xfrm>
            <a:off x="2997200" y="1671638"/>
            <a:ext cx="3095625" cy="460375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СПОСТЕРЕЖЕННЯ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CB9326-D11B-234F-850B-B77FFB5BAF2C}"/>
              </a:ext>
            </a:extLst>
          </p:cNvPr>
          <p:cNvSpPr txBox="1"/>
          <p:nvPr/>
        </p:nvSpPr>
        <p:spPr>
          <a:xfrm>
            <a:off x="3022600" y="5111750"/>
            <a:ext cx="3095625" cy="460375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АНАЛІЗ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94EF8-76C6-844D-A17A-684C4BE99A90}"/>
              </a:ext>
            </a:extLst>
          </p:cNvPr>
          <p:cNvSpPr txBox="1"/>
          <p:nvPr/>
        </p:nvSpPr>
        <p:spPr>
          <a:xfrm>
            <a:off x="5580063" y="3363913"/>
            <a:ext cx="3095625" cy="461962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ВЕРИФІКАЦІЯ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17AB6-2F99-674E-A65E-34137BFAA846}"/>
              </a:ext>
            </a:extLst>
          </p:cNvPr>
          <p:cNvSpPr txBox="1"/>
          <p:nvPr/>
        </p:nvSpPr>
        <p:spPr>
          <a:xfrm>
            <a:off x="468313" y="3363913"/>
            <a:ext cx="3095625" cy="461962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ПРОГНОЗУВАННЯ</a:t>
            </a:r>
          </a:p>
        </p:txBody>
      </p:sp>
      <p:sp>
        <p:nvSpPr>
          <p:cNvPr id="13" name="Стрелка углом 12">
            <a:extLst>
              <a:ext uri="{FF2B5EF4-FFF2-40B4-BE49-F238E27FC236}">
                <a16:creationId xmlns:a16="http://schemas.microsoft.com/office/drawing/2014/main" id="{5AB0490D-938C-E74D-8497-F9455E120CCF}"/>
              </a:ext>
            </a:extLst>
          </p:cNvPr>
          <p:cNvSpPr/>
          <p:nvPr/>
        </p:nvSpPr>
        <p:spPr>
          <a:xfrm rot="5400000">
            <a:off x="6269832" y="2012156"/>
            <a:ext cx="1328738" cy="936625"/>
          </a:xfrm>
          <a:prstGeom prst="ben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6" name="Стрелка углом 15">
            <a:extLst>
              <a:ext uri="{FF2B5EF4-FFF2-40B4-BE49-F238E27FC236}">
                <a16:creationId xmlns:a16="http://schemas.microsoft.com/office/drawing/2014/main" id="{4D3CD242-77E4-9646-B5A1-9E50E71CA15A}"/>
              </a:ext>
            </a:extLst>
          </p:cNvPr>
          <p:cNvSpPr/>
          <p:nvPr/>
        </p:nvSpPr>
        <p:spPr>
          <a:xfrm rot="16200000">
            <a:off x="1593057" y="4309269"/>
            <a:ext cx="1328737" cy="936625"/>
          </a:xfrm>
          <a:prstGeom prst="ben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7" name="Стрелка углом 16">
            <a:extLst>
              <a:ext uri="{FF2B5EF4-FFF2-40B4-BE49-F238E27FC236}">
                <a16:creationId xmlns:a16="http://schemas.microsoft.com/office/drawing/2014/main" id="{08FC852F-06A9-CD40-8391-251005605078}"/>
              </a:ext>
            </a:extLst>
          </p:cNvPr>
          <p:cNvSpPr/>
          <p:nvPr/>
        </p:nvSpPr>
        <p:spPr>
          <a:xfrm rot="10800000">
            <a:off x="6443663" y="4113213"/>
            <a:ext cx="936625" cy="1412875"/>
          </a:xfrm>
          <a:prstGeom prst="ben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8" name="Стрелка углом 17">
            <a:extLst>
              <a:ext uri="{FF2B5EF4-FFF2-40B4-BE49-F238E27FC236}">
                <a16:creationId xmlns:a16="http://schemas.microsoft.com/office/drawing/2014/main" id="{E1B88FA3-96FC-3546-9BEE-F3076B99391E}"/>
              </a:ext>
            </a:extLst>
          </p:cNvPr>
          <p:cNvSpPr/>
          <p:nvPr/>
        </p:nvSpPr>
        <p:spPr>
          <a:xfrm>
            <a:off x="1789113" y="1725613"/>
            <a:ext cx="936625" cy="1412875"/>
          </a:xfrm>
          <a:prstGeom prst="ben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2">
            <a:extLst>
              <a:ext uri="{FF2B5EF4-FFF2-40B4-BE49-F238E27FC236}">
                <a16:creationId xmlns:a16="http://schemas.microsoft.com/office/drawing/2014/main" id="{8B8B14DD-A82D-8845-BE95-1AC5BA069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EADF425-25D1-554D-B1A4-2CFD3190FA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500" b="1" dirty="0">
              <a:latin typeface="Montserrat" pitchFamily="2" charset="-52"/>
            </a:endParaRPr>
          </a:p>
        </p:txBody>
      </p:sp>
      <p:sp>
        <p:nvSpPr>
          <p:cNvPr id="63491" name="TextBox 9">
            <a:extLst>
              <a:ext uri="{FF2B5EF4-FFF2-40B4-BE49-F238E27FC236}">
                <a16:creationId xmlns:a16="http://schemas.microsoft.com/office/drawing/2014/main" id="{E53680A0-A730-2A46-A9C2-5FC9B57A8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8004175" cy="1050925"/>
          </a:xfrm>
          <a:prstGeom prst="rect">
            <a:avLst/>
          </a:prstGeom>
          <a:noFill/>
          <a:ln>
            <a:noFill/>
          </a:ln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ru-RU" sz="39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АЛГОРИТМ ДІЙ ЕНЕРГОМЕНЕДЖЕРА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ПРОЦЕС 1 - ЕНЕРГОМОНІТОРИНГ</a:t>
            </a:r>
            <a:endParaRPr lang="ru-RU" alt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58777-D46C-B64F-A51D-856B0E2AD248}"/>
              </a:ext>
            </a:extLst>
          </p:cNvPr>
          <p:cNvSpPr txBox="1"/>
          <p:nvPr/>
        </p:nvSpPr>
        <p:spPr>
          <a:xfrm>
            <a:off x="3048000" y="1196975"/>
            <a:ext cx="3095625" cy="1570038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СТАРТОВА ІНВЕНТАРИЗАЦІЯ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(які дані збирати,</a:t>
            </a:r>
          </a:p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</a:t>
            </a: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о яких об</a:t>
            </a:r>
            <a:r>
              <a:rPr lang="uk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’</a:t>
            </a: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єктах)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E747D5-083D-FB42-A50C-14D9E4D8935B}"/>
              </a:ext>
            </a:extLst>
          </p:cNvPr>
          <p:cNvSpPr txBox="1"/>
          <p:nvPr/>
        </p:nvSpPr>
        <p:spPr>
          <a:xfrm>
            <a:off x="3001963" y="5395913"/>
            <a:ext cx="3097212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АНАЛІЗ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(портфоліо, рейтингова оцінка)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015EA-9DCE-7C45-8E0F-09CB20D1B3B2}"/>
              </a:ext>
            </a:extLst>
          </p:cNvPr>
          <p:cNvSpPr txBox="1"/>
          <p:nvPr/>
        </p:nvSpPr>
        <p:spPr>
          <a:xfrm>
            <a:off x="5580063" y="3363913"/>
            <a:ext cx="3095625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ВЕРИФІКАЦІЯ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(на скільки правдиві та співставні дані)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3CDD4-BA90-CE4E-A4BC-A0E3F422AEBE}"/>
              </a:ext>
            </a:extLst>
          </p:cNvPr>
          <p:cNvSpPr txBox="1"/>
          <p:nvPr/>
        </p:nvSpPr>
        <p:spPr>
          <a:xfrm>
            <a:off x="468313" y="3363913"/>
            <a:ext cx="3095625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ПРОГНОЗУВАННЯ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(визначення 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базового рівня)</a:t>
            </a:r>
          </a:p>
        </p:txBody>
      </p:sp>
      <p:sp>
        <p:nvSpPr>
          <p:cNvPr id="13" name="Стрелка углом 12">
            <a:extLst>
              <a:ext uri="{FF2B5EF4-FFF2-40B4-BE49-F238E27FC236}">
                <a16:creationId xmlns:a16="http://schemas.microsoft.com/office/drawing/2014/main" id="{D5280975-DED7-9D43-A35A-7C560AAFDB09}"/>
              </a:ext>
            </a:extLst>
          </p:cNvPr>
          <p:cNvSpPr/>
          <p:nvPr/>
        </p:nvSpPr>
        <p:spPr>
          <a:xfrm rot="5400000">
            <a:off x="6269832" y="2012156"/>
            <a:ext cx="1328738" cy="936625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6" name="Стрелка углом 15">
            <a:extLst>
              <a:ext uri="{FF2B5EF4-FFF2-40B4-BE49-F238E27FC236}">
                <a16:creationId xmlns:a16="http://schemas.microsoft.com/office/drawing/2014/main" id="{A43908AF-5DC6-9244-8D66-7511BC77FDC9}"/>
              </a:ext>
            </a:extLst>
          </p:cNvPr>
          <p:cNvSpPr/>
          <p:nvPr/>
        </p:nvSpPr>
        <p:spPr>
          <a:xfrm rot="16200000">
            <a:off x="1587500" y="4981575"/>
            <a:ext cx="1328738" cy="935038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7" name="Стрелка углом 16">
            <a:extLst>
              <a:ext uri="{FF2B5EF4-FFF2-40B4-BE49-F238E27FC236}">
                <a16:creationId xmlns:a16="http://schemas.microsoft.com/office/drawing/2014/main" id="{498BB7B0-072A-CC42-9D35-7903BA1B1BD7}"/>
              </a:ext>
            </a:extLst>
          </p:cNvPr>
          <p:cNvSpPr/>
          <p:nvPr/>
        </p:nvSpPr>
        <p:spPr>
          <a:xfrm rot="10800000">
            <a:off x="6375400" y="4784725"/>
            <a:ext cx="936625" cy="1412875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8" name="Стрелка углом 17">
            <a:extLst>
              <a:ext uri="{FF2B5EF4-FFF2-40B4-BE49-F238E27FC236}">
                <a16:creationId xmlns:a16="http://schemas.microsoft.com/office/drawing/2014/main" id="{1977BF79-2200-4143-B4D1-9CAC0FA0B5AB}"/>
              </a:ext>
            </a:extLst>
          </p:cNvPr>
          <p:cNvSpPr/>
          <p:nvPr/>
        </p:nvSpPr>
        <p:spPr>
          <a:xfrm>
            <a:off x="1789113" y="1725613"/>
            <a:ext cx="936625" cy="1412875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EF135D-603E-D54C-9CEF-733824437377}"/>
              </a:ext>
            </a:extLst>
          </p:cNvPr>
          <p:cNvSpPr txBox="1"/>
          <p:nvPr/>
        </p:nvSpPr>
        <p:spPr>
          <a:xfrm>
            <a:off x="3048000" y="1514475"/>
            <a:ext cx="3095625" cy="830263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СПОСТЕРЕЖЕННЯ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(збір даних)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E4791D-03DD-A74C-A844-8C503987E114}"/>
              </a:ext>
            </a:extLst>
          </p:cNvPr>
          <p:cNvSpPr txBox="1"/>
          <p:nvPr/>
        </p:nvSpPr>
        <p:spPr>
          <a:xfrm>
            <a:off x="5580063" y="3363913"/>
            <a:ext cx="3095625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ІНВЕНТАРИЗАЦІЯ </a:t>
            </a:r>
          </a:p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+</a:t>
            </a:r>
          </a:p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ВЕРИФІКАЦІЯ</a:t>
            </a:r>
          </a:p>
        </p:txBody>
      </p:sp>
      <p:pic>
        <p:nvPicPr>
          <p:cNvPr id="6" name="Рисунок 5" descr="Домик">
            <a:extLst>
              <a:ext uri="{FF2B5EF4-FFF2-40B4-BE49-F238E27FC236}">
                <a16:creationId xmlns:a16="http://schemas.microsoft.com/office/drawing/2014/main" id="{3C42F821-9971-584B-B998-533988CB1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838" y="3138488"/>
            <a:ext cx="1592262" cy="1592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11" grpId="0" animBg="1"/>
      <p:bldP spid="11" grpId="1" animBg="1"/>
      <p:bldP spid="12" grpId="0" animBg="1"/>
      <p:bldP spid="15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Рисунок 2">
            <a:extLst>
              <a:ext uri="{FF2B5EF4-FFF2-40B4-BE49-F238E27FC236}">
                <a16:creationId xmlns:a16="http://schemas.microsoft.com/office/drawing/2014/main" id="{49C429CA-13B6-C247-8FC5-4DF2C7A8B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399C86D-2D34-ED4A-ACE3-53F387335C92}"/>
              </a:ext>
            </a:extLst>
          </p:cNvPr>
          <p:cNvSpPr/>
          <p:nvPr/>
        </p:nvSpPr>
        <p:spPr>
          <a:xfrm>
            <a:off x="0" y="-4763"/>
            <a:ext cx="9144000" cy="6867526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500" b="1" dirty="0">
              <a:latin typeface="Montserrat" pitchFamily="2" charset="-52"/>
            </a:endParaRPr>
          </a:p>
        </p:txBody>
      </p:sp>
      <p:sp>
        <p:nvSpPr>
          <p:cNvPr id="65539" name="TextBox 9">
            <a:extLst>
              <a:ext uri="{FF2B5EF4-FFF2-40B4-BE49-F238E27FC236}">
                <a16:creationId xmlns:a16="http://schemas.microsoft.com/office/drawing/2014/main" id="{A7DF7207-B29B-2841-9EB5-AF0907D14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8004175" cy="1050925"/>
          </a:xfrm>
          <a:prstGeom prst="rect">
            <a:avLst/>
          </a:prstGeom>
          <a:noFill/>
          <a:ln>
            <a:noFill/>
          </a:ln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ru-RU" sz="39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АЛГОРИТМ ДІЙ ЕНЕРГОМЕНЕДЖЕРА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ru-RU" sz="2400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ПРОЦЕС 2 - ЕНЕРГОЕФЕКТИВНІСТЬ</a:t>
            </a:r>
            <a:endParaRPr lang="ru-RU" altLang="ru-RU" sz="2400" dirty="0">
              <a:solidFill>
                <a:schemeClr val="accent6">
                  <a:lumMod val="75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DFBC5-E589-A84A-BE58-631D55FBE0CA}"/>
              </a:ext>
            </a:extLst>
          </p:cNvPr>
          <p:cNvSpPr txBox="1"/>
          <p:nvPr/>
        </p:nvSpPr>
        <p:spPr>
          <a:xfrm>
            <a:off x="3001963" y="5395913"/>
            <a:ext cx="3097212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АНАЛІЗ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(портфоліо, рейтингова оцінка)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9EB12F-67B8-1F4B-AA47-C98DEF120285}"/>
              </a:ext>
            </a:extLst>
          </p:cNvPr>
          <p:cNvSpPr txBox="1"/>
          <p:nvPr/>
        </p:nvSpPr>
        <p:spPr>
          <a:xfrm>
            <a:off x="468313" y="3363913"/>
            <a:ext cx="3095625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ПРОГНОЗУВАННЯ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(визначення 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базового рівня)</a:t>
            </a:r>
          </a:p>
        </p:txBody>
      </p:sp>
      <p:sp>
        <p:nvSpPr>
          <p:cNvPr id="13" name="Стрелка углом 12">
            <a:extLst>
              <a:ext uri="{FF2B5EF4-FFF2-40B4-BE49-F238E27FC236}">
                <a16:creationId xmlns:a16="http://schemas.microsoft.com/office/drawing/2014/main" id="{84B84DC4-3203-1A41-8280-514DB380DEB9}"/>
              </a:ext>
            </a:extLst>
          </p:cNvPr>
          <p:cNvSpPr/>
          <p:nvPr/>
        </p:nvSpPr>
        <p:spPr>
          <a:xfrm rot="5400000">
            <a:off x="6269832" y="2012156"/>
            <a:ext cx="1328738" cy="936625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6" name="Стрелка углом 15">
            <a:extLst>
              <a:ext uri="{FF2B5EF4-FFF2-40B4-BE49-F238E27FC236}">
                <a16:creationId xmlns:a16="http://schemas.microsoft.com/office/drawing/2014/main" id="{C1153F43-05FE-8A4A-A62A-517F54BAC857}"/>
              </a:ext>
            </a:extLst>
          </p:cNvPr>
          <p:cNvSpPr/>
          <p:nvPr/>
        </p:nvSpPr>
        <p:spPr>
          <a:xfrm rot="16200000">
            <a:off x="1587500" y="4981575"/>
            <a:ext cx="1328738" cy="935038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7" name="Стрелка углом 16">
            <a:extLst>
              <a:ext uri="{FF2B5EF4-FFF2-40B4-BE49-F238E27FC236}">
                <a16:creationId xmlns:a16="http://schemas.microsoft.com/office/drawing/2014/main" id="{3D66C893-3B39-7A45-A4DF-25F6923F27E9}"/>
              </a:ext>
            </a:extLst>
          </p:cNvPr>
          <p:cNvSpPr/>
          <p:nvPr/>
        </p:nvSpPr>
        <p:spPr>
          <a:xfrm rot="10800000">
            <a:off x="6375400" y="4784725"/>
            <a:ext cx="936625" cy="1412875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8" name="Стрелка углом 17">
            <a:extLst>
              <a:ext uri="{FF2B5EF4-FFF2-40B4-BE49-F238E27FC236}">
                <a16:creationId xmlns:a16="http://schemas.microsoft.com/office/drawing/2014/main" id="{C2F8D397-4C5E-5845-AA71-A893A8666FB8}"/>
              </a:ext>
            </a:extLst>
          </p:cNvPr>
          <p:cNvSpPr/>
          <p:nvPr/>
        </p:nvSpPr>
        <p:spPr>
          <a:xfrm>
            <a:off x="1789113" y="1725613"/>
            <a:ext cx="936625" cy="1412875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19D27-F0FC-E44A-A18B-40EB8C6E34CE}"/>
              </a:ext>
            </a:extLst>
          </p:cNvPr>
          <p:cNvSpPr txBox="1"/>
          <p:nvPr/>
        </p:nvSpPr>
        <p:spPr>
          <a:xfrm>
            <a:off x="3048000" y="1514475"/>
            <a:ext cx="3095625" cy="830263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СПОСТЕРЕЖЕННЯ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(збір даних)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3F1A1D-0428-D342-B9A2-46D10944A963}"/>
              </a:ext>
            </a:extLst>
          </p:cNvPr>
          <p:cNvSpPr txBox="1"/>
          <p:nvPr/>
        </p:nvSpPr>
        <p:spPr>
          <a:xfrm>
            <a:off x="5580063" y="3363913"/>
            <a:ext cx="3095625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ІНВЕНТАРИЗАЦІЯ </a:t>
            </a:r>
          </a:p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+</a:t>
            </a:r>
          </a:p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ВЕРИФІКАЦІЯ</a:t>
            </a:r>
          </a:p>
        </p:txBody>
      </p:sp>
      <p:pic>
        <p:nvPicPr>
          <p:cNvPr id="67596" name="Рисунок 20" descr="Ипотека">
            <a:extLst>
              <a:ext uri="{FF2B5EF4-FFF2-40B4-BE49-F238E27FC236}">
                <a16:creationId xmlns:a16="http://schemas.microsoft.com/office/drawing/2014/main" id="{0C6F7C04-30B1-3F43-91C8-200F218D2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2994025"/>
            <a:ext cx="178593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0.40399 -0.55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91" y="-2763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0347 L 0.53733 -0.5150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-2557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7.40741E-7 L 0.54722 -0.4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-20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2" grpId="0" animBg="1"/>
      <p:bldP spid="12" grpId="1" animBg="1"/>
      <p:bldP spid="15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141FB-9E6D-244B-A28C-A5710234E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391525" cy="72072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Arial" charset="0"/>
              </a:rPr>
              <a:t>ЯКІ РЕСУРСИ ПОТРІБНІ?</a:t>
            </a:r>
            <a:endParaRPr 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Arial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841C606-A695-4545-A99B-E26645753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916113"/>
            <a:ext cx="6932612" cy="4210050"/>
          </a:xfrm>
        </p:spPr>
        <p:txBody>
          <a:bodyPr rtlCol="0">
            <a:noAutofit/>
          </a:bodyPr>
          <a:lstStyle/>
          <a:p>
            <a:pPr marL="571500" indent="-571500"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uk-UA" sz="3900" dirty="0">
                <a:solidFill>
                  <a:prstClr val="black"/>
                </a:solidFill>
                <a:latin typeface="Montserrat" pitchFamily="2" charset="-52"/>
                <a:ea typeface="+mj-ea"/>
                <a:cs typeface="Arial" charset="0"/>
              </a:rPr>
              <a:t>Люди</a:t>
            </a:r>
          </a:p>
          <a:p>
            <a:pPr marL="571500" indent="-571500"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uk-UA" sz="3900" dirty="0">
                <a:solidFill>
                  <a:prstClr val="black"/>
                </a:solidFill>
                <a:latin typeface="Montserrat" pitchFamily="2" charset="-52"/>
                <a:ea typeface="+mj-ea"/>
                <a:cs typeface="Arial" charset="0"/>
              </a:rPr>
              <a:t>Гроші</a:t>
            </a:r>
          </a:p>
          <a:p>
            <a:pPr marL="571500" indent="-571500"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uk-UA" sz="3900" dirty="0">
                <a:solidFill>
                  <a:prstClr val="black"/>
                </a:solidFill>
                <a:latin typeface="Montserrat" pitchFamily="2" charset="-52"/>
                <a:ea typeface="+mj-ea"/>
                <a:cs typeface="Arial" charset="0"/>
              </a:rPr>
              <a:t>Час</a:t>
            </a:r>
            <a:endParaRPr lang="ru-RU" sz="3900" dirty="0">
              <a:solidFill>
                <a:prstClr val="black"/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Рисунок 1">
            <a:extLst>
              <a:ext uri="{FF2B5EF4-FFF2-40B4-BE49-F238E27FC236}">
                <a16:creationId xmlns:a16="http://schemas.microsoft.com/office/drawing/2014/main" id="{C34A281C-7D72-284D-A976-9DCEE1B1B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432A44-1D0F-E246-8C0C-BC80DBE4E894}"/>
              </a:ext>
            </a:extLst>
          </p:cNvPr>
          <p:cNvSpPr txBox="1"/>
          <p:nvPr/>
        </p:nvSpPr>
        <p:spPr>
          <a:xfrm>
            <a:off x="5572125" y="3038475"/>
            <a:ext cx="2528888" cy="101600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0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ЗВІТУВАННЯ</a:t>
            </a:r>
          </a:p>
          <a:p>
            <a:pPr algn="ctr">
              <a:defRPr/>
            </a:pPr>
            <a:r>
              <a:rPr lang="ru-UA" sz="20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(як елемент комунікації)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691FED-4BB9-A24D-90B7-C29EEB8FF275}"/>
              </a:ext>
            </a:extLst>
          </p:cNvPr>
          <p:cNvSpPr txBox="1"/>
          <p:nvPr/>
        </p:nvSpPr>
        <p:spPr>
          <a:xfrm>
            <a:off x="5572125" y="4518025"/>
            <a:ext cx="2528888" cy="101600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0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ІНІЦІЮВАННЯ ЕНЕРГОЕФЕКТИВНИХ ЗАХОДІВ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8CF38-92BD-DC43-A360-C76EAF170CC5}"/>
              </a:ext>
            </a:extLst>
          </p:cNvPr>
          <p:cNvSpPr txBox="1"/>
          <p:nvPr/>
        </p:nvSpPr>
        <p:spPr>
          <a:xfrm>
            <a:off x="5219700" y="5994400"/>
            <a:ext cx="2528888" cy="4000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0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ЕНЕРГОАУДИТ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71CDA-4F64-3B41-9AA6-54885D971800}"/>
              </a:ext>
            </a:extLst>
          </p:cNvPr>
          <p:cNvSpPr txBox="1"/>
          <p:nvPr/>
        </p:nvSpPr>
        <p:spPr>
          <a:xfrm>
            <a:off x="1347788" y="5994400"/>
            <a:ext cx="2524125" cy="4000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0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ТЕО</a:t>
            </a:r>
            <a:endParaRPr lang="ru-UA" sz="2000" dirty="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58D6F-DD60-7744-B554-BE71960F7731}"/>
              </a:ext>
            </a:extLst>
          </p:cNvPr>
          <p:cNvSpPr txBox="1"/>
          <p:nvPr/>
        </p:nvSpPr>
        <p:spPr>
          <a:xfrm>
            <a:off x="1042988" y="5141913"/>
            <a:ext cx="2528887" cy="4000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0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ТЗ на ПКД</a:t>
            </a:r>
            <a:endParaRPr lang="ru-UA" sz="2000" dirty="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090BD-A8A1-674D-8BEF-9F01C6127613}"/>
              </a:ext>
            </a:extLst>
          </p:cNvPr>
          <p:cNvSpPr txBox="1"/>
          <p:nvPr/>
        </p:nvSpPr>
        <p:spPr>
          <a:xfrm>
            <a:off x="1008063" y="4289425"/>
            <a:ext cx="2528887" cy="4000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0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ТЗ на ЗАКУПІВЛЮ</a:t>
            </a:r>
            <a:endParaRPr lang="ru-UA" sz="2000" dirty="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FB4B5-78A0-6F4B-AC3C-ED0B50D3C8EE}"/>
              </a:ext>
            </a:extLst>
          </p:cNvPr>
          <p:cNvSpPr txBox="1"/>
          <p:nvPr/>
        </p:nvSpPr>
        <p:spPr>
          <a:xfrm>
            <a:off x="1042988" y="3041650"/>
            <a:ext cx="2528887" cy="708025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0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КОНТРОЛЬ ЯКОСТІ РОБІТ</a:t>
            </a:r>
            <a:endParaRPr lang="ru-UA" sz="2000" dirty="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5CDBB-8719-D744-86F5-4B4A00EBC0FB}"/>
              </a:ext>
            </a:extLst>
          </p:cNvPr>
          <p:cNvSpPr txBox="1"/>
          <p:nvPr/>
        </p:nvSpPr>
        <p:spPr>
          <a:xfrm>
            <a:off x="3054350" y="1465263"/>
            <a:ext cx="2528888" cy="1014412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0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ЗАВЕРШЕННЯ РОБІТ ТА ВВЕДЕННЯ В ЕКСПЛУАТУЦІЮ</a:t>
            </a:r>
            <a:endParaRPr lang="ru-UA" sz="2000" dirty="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7" name="Круговая стрелка 26">
            <a:extLst>
              <a:ext uri="{FF2B5EF4-FFF2-40B4-BE49-F238E27FC236}">
                <a16:creationId xmlns:a16="http://schemas.microsoft.com/office/drawing/2014/main" id="{F5F299D1-D41C-9941-92CF-D4743BC9FCC4}"/>
              </a:ext>
            </a:extLst>
          </p:cNvPr>
          <p:cNvSpPr/>
          <p:nvPr/>
        </p:nvSpPr>
        <p:spPr>
          <a:xfrm rot="5400000">
            <a:off x="7812882" y="5218906"/>
            <a:ext cx="1016000" cy="1144587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32" name="Круговая стрелка 31">
            <a:extLst>
              <a:ext uri="{FF2B5EF4-FFF2-40B4-BE49-F238E27FC236}">
                <a16:creationId xmlns:a16="http://schemas.microsoft.com/office/drawing/2014/main" id="{0957A530-8C35-824E-A5E8-4C6540DE06C1}"/>
              </a:ext>
            </a:extLst>
          </p:cNvPr>
          <p:cNvSpPr/>
          <p:nvPr/>
        </p:nvSpPr>
        <p:spPr>
          <a:xfrm rot="5400000">
            <a:off x="7812882" y="3864769"/>
            <a:ext cx="1016000" cy="1144587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35" name="Круговая стрелка 34">
            <a:extLst>
              <a:ext uri="{FF2B5EF4-FFF2-40B4-BE49-F238E27FC236}">
                <a16:creationId xmlns:a16="http://schemas.microsoft.com/office/drawing/2014/main" id="{0FE0ADA4-45EC-804F-AE6F-243EC41AC925}"/>
              </a:ext>
            </a:extLst>
          </p:cNvPr>
          <p:cNvSpPr/>
          <p:nvPr/>
        </p:nvSpPr>
        <p:spPr>
          <a:xfrm rot="5400000">
            <a:off x="7813676" y="2492375"/>
            <a:ext cx="1014412" cy="1144587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36" name="Круговая стрелка 35">
            <a:extLst>
              <a:ext uri="{FF2B5EF4-FFF2-40B4-BE49-F238E27FC236}">
                <a16:creationId xmlns:a16="http://schemas.microsoft.com/office/drawing/2014/main" id="{248BE8DA-3204-C443-90BE-CC3BDD213267}"/>
              </a:ext>
            </a:extLst>
          </p:cNvPr>
          <p:cNvSpPr/>
          <p:nvPr/>
        </p:nvSpPr>
        <p:spPr>
          <a:xfrm rot="16200000">
            <a:off x="315119" y="5314156"/>
            <a:ext cx="1016000" cy="1144588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37" name="Круговая стрелка 36">
            <a:extLst>
              <a:ext uri="{FF2B5EF4-FFF2-40B4-BE49-F238E27FC236}">
                <a16:creationId xmlns:a16="http://schemas.microsoft.com/office/drawing/2014/main" id="{D880B136-6AAC-2045-96BE-3257867CA3C5}"/>
              </a:ext>
            </a:extLst>
          </p:cNvPr>
          <p:cNvSpPr/>
          <p:nvPr/>
        </p:nvSpPr>
        <p:spPr>
          <a:xfrm rot="16200000">
            <a:off x="319882" y="4334669"/>
            <a:ext cx="1014412" cy="1143000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38" name="Круговая стрелка 37">
            <a:extLst>
              <a:ext uri="{FF2B5EF4-FFF2-40B4-BE49-F238E27FC236}">
                <a16:creationId xmlns:a16="http://schemas.microsoft.com/office/drawing/2014/main" id="{F2F75521-392E-8A4F-88AE-0540D92B164B}"/>
              </a:ext>
            </a:extLst>
          </p:cNvPr>
          <p:cNvSpPr/>
          <p:nvPr/>
        </p:nvSpPr>
        <p:spPr>
          <a:xfrm rot="16200000">
            <a:off x="308769" y="3280569"/>
            <a:ext cx="1016000" cy="1144588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39" name="Круговая стрелка 38">
            <a:extLst>
              <a:ext uri="{FF2B5EF4-FFF2-40B4-BE49-F238E27FC236}">
                <a16:creationId xmlns:a16="http://schemas.microsoft.com/office/drawing/2014/main" id="{908CCCE7-B092-0347-BB15-D08F52FAD822}"/>
              </a:ext>
            </a:extLst>
          </p:cNvPr>
          <p:cNvSpPr/>
          <p:nvPr/>
        </p:nvSpPr>
        <p:spPr>
          <a:xfrm rot="16200000">
            <a:off x="1938338" y="1908175"/>
            <a:ext cx="1016000" cy="1143000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40" name="Стрелка влево 39">
            <a:extLst>
              <a:ext uri="{FF2B5EF4-FFF2-40B4-BE49-F238E27FC236}">
                <a16:creationId xmlns:a16="http://schemas.microsoft.com/office/drawing/2014/main" id="{6DF4FE48-DEA7-7B4A-9776-F98E26CFBB92}"/>
              </a:ext>
            </a:extLst>
          </p:cNvPr>
          <p:cNvSpPr/>
          <p:nvPr/>
        </p:nvSpPr>
        <p:spPr>
          <a:xfrm>
            <a:off x="4229100" y="6064250"/>
            <a:ext cx="685800" cy="258763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/>
          </a:p>
        </p:txBody>
      </p:sp>
      <p:sp>
        <p:nvSpPr>
          <p:cNvPr id="42" name="Стрелка углом 41">
            <a:extLst>
              <a:ext uri="{FF2B5EF4-FFF2-40B4-BE49-F238E27FC236}">
                <a16:creationId xmlns:a16="http://schemas.microsoft.com/office/drawing/2014/main" id="{B00E1BAA-05E7-0745-918B-5CBA70C94D24}"/>
              </a:ext>
            </a:extLst>
          </p:cNvPr>
          <p:cNvSpPr/>
          <p:nvPr/>
        </p:nvSpPr>
        <p:spPr>
          <a:xfrm>
            <a:off x="5076825" y="992188"/>
            <a:ext cx="863600" cy="331787"/>
          </a:xfrm>
          <a:prstGeom prst="bentArrow">
            <a:avLst>
              <a:gd name="adj1" fmla="val 45780"/>
              <a:gd name="adj2" fmla="val 41719"/>
              <a:gd name="adj3" fmla="val 43576"/>
              <a:gd name="adj4" fmla="val 4375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Рисунок 2">
            <a:extLst>
              <a:ext uri="{FF2B5EF4-FFF2-40B4-BE49-F238E27FC236}">
                <a16:creationId xmlns:a16="http://schemas.microsoft.com/office/drawing/2014/main" id="{054AF518-0D25-3C40-A244-EACC561DC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3803DFE-64A4-9F44-89BD-0ADE338A1932}"/>
              </a:ext>
            </a:extLst>
          </p:cNvPr>
          <p:cNvSpPr/>
          <p:nvPr/>
        </p:nvSpPr>
        <p:spPr>
          <a:xfrm>
            <a:off x="0" y="-4763"/>
            <a:ext cx="9144000" cy="6867526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500" b="1" dirty="0">
              <a:latin typeface="Montserrat" pitchFamily="2" charset="-52"/>
            </a:endParaRPr>
          </a:p>
        </p:txBody>
      </p:sp>
      <p:sp>
        <p:nvSpPr>
          <p:cNvPr id="70659" name="TextBox 9">
            <a:extLst>
              <a:ext uri="{FF2B5EF4-FFF2-40B4-BE49-F238E27FC236}">
                <a16:creationId xmlns:a16="http://schemas.microsoft.com/office/drawing/2014/main" id="{DD8A4508-E4AA-3C46-BAC6-9EAE8131B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80041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АЛГОРИТМ ДІЙ ЕНЕРГОМЕНЕДЖЕРА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>
                <a:solidFill>
                  <a:srgbClr val="FFFC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ПРОЦЕС 3 – УПРАВЛІННЯ РЕСУРСАМИ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4FBB14-C943-8549-842C-D31A548EED5A}"/>
              </a:ext>
            </a:extLst>
          </p:cNvPr>
          <p:cNvSpPr txBox="1"/>
          <p:nvPr/>
        </p:nvSpPr>
        <p:spPr>
          <a:xfrm>
            <a:off x="3001963" y="5395913"/>
            <a:ext cx="3097212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АНАЛІЗ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(портфоліо, рейтингова оцінка)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6D788-137D-634F-AECB-AC0DD7CE467D}"/>
              </a:ext>
            </a:extLst>
          </p:cNvPr>
          <p:cNvSpPr txBox="1"/>
          <p:nvPr/>
        </p:nvSpPr>
        <p:spPr>
          <a:xfrm>
            <a:off x="468313" y="3363913"/>
            <a:ext cx="3095625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ПРОГНОЗУВАННЯ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(визначення 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базового рівня)</a:t>
            </a:r>
          </a:p>
        </p:txBody>
      </p:sp>
      <p:sp>
        <p:nvSpPr>
          <p:cNvPr id="13" name="Стрелка углом 12">
            <a:extLst>
              <a:ext uri="{FF2B5EF4-FFF2-40B4-BE49-F238E27FC236}">
                <a16:creationId xmlns:a16="http://schemas.microsoft.com/office/drawing/2014/main" id="{3E8EE3D2-1A5C-0B41-B772-F0A3996FBF43}"/>
              </a:ext>
            </a:extLst>
          </p:cNvPr>
          <p:cNvSpPr/>
          <p:nvPr/>
        </p:nvSpPr>
        <p:spPr>
          <a:xfrm rot="5400000">
            <a:off x="6269832" y="2012156"/>
            <a:ext cx="1328738" cy="936625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6" name="Стрелка углом 15">
            <a:extLst>
              <a:ext uri="{FF2B5EF4-FFF2-40B4-BE49-F238E27FC236}">
                <a16:creationId xmlns:a16="http://schemas.microsoft.com/office/drawing/2014/main" id="{70E89D80-14C7-DB40-96AE-CE35A5D0C3CB}"/>
              </a:ext>
            </a:extLst>
          </p:cNvPr>
          <p:cNvSpPr/>
          <p:nvPr/>
        </p:nvSpPr>
        <p:spPr>
          <a:xfrm rot="16200000">
            <a:off x="1587500" y="4981575"/>
            <a:ext cx="1328738" cy="935038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7" name="Стрелка углом 16">
            <a:extLst>
              <a:ext uri="{FF2B5EF4-FFF2-40B4-BE49-F238E27FC236}">
                <a16:creationId xmlns:a16="http://schemas.microsoft.com/office/drawing/2014/main" id="{B4503D71-EDA5-7548-AB29-7A7216CAA3A7}"/>
              </a:ext>
            </a:extLst>
          </p:cNvPr>
          <p:cNvSpPr/>
          <p:nvPr/>
        </p:nvSpPr>
        <p:spPr>
          <a:xfrm rot="10800000">
            <a:off x="6375400" y="4784725"/>
            <a:ext cx="936625" cy="1412875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8" name="Стрелка углом 17">
            <a:extLst>
              <a:ext uri="{FF2B5EF4-FFF2-40B4-BE49-F238E27FC236}">
                <a16:creationId xmlns:a16="http://schemas.microsoft.com/office/drawing/2014/main" id="{8A9B75E2-DB4F-A247-823D-F775051E2DBF}"/>
              </a:ext>
            </a:extLst>
          </p:cNvPr>
          <p:cNvSpPr/>
          <p:nvPr/>
        </p:nvSpPr>
        <p:spPr>
          <a:xfrm>
            <a:off x="1789113" y="1725613"/>
            <a:ext cx="936625" cy="1412875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C12AC4-C290-E84B-A209-4BBC8AD5D7B7}"/>
              </a:ext>
            </a:extLst>
          </p:cNvPr>
          <p:cNvSpPr txBox="1"/>
          <p:nvPr/>
        </p:nvSpPr>
        <p:spPr>
          <a:xfrm>
            <a:off x="3048000" y="1514475"/>
            <a:ext cx="3095625" cy="830263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СПОСТЕРЕЖЕННЯ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(збір даних)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4B7DA1-7340-6F41-B2A4-006C945C28C1}"/>
              </a:ext>
            </a:extLst>
          </p:cNvPr>
          <p:cNvSpPr txBox="1"/>
          <p:nvPr/>
        </p:nvSpPr>
        <p:spPr>
          <a:xfrm>
            <a:off x="5580063" y="3363913"/>
            <a:ext cx="3095625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ІНВЕНТАРИЗАЦІЯ </a:t>
            </a:r>
          </a:p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+</a:t>
            </a:r>
          </a:p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ВЕРИФІКАЦІЯ</a:t>
            </a:r>
          </a:p>
        </p:txBody>
      </p:sp>
      <p:pic>
        <p:nvPicPr>
          <p:cNvPr id="6" name="Рисунок 5" descr="Деньги">
            <a:extLst>
              <a:ext uri="{FF2B5EF4-FFF2-40B4-BE49-F238E27FC236}">
                <a16:creationId xmlns:a16="http://schemas.microsoft.com/office/drawing/2014/main" id="{808D8E23-3396-284C-8CF2-CF0BCD85B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50" y="3363913"/>
            <a:ext cx="1206500" cy="1204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5552 0.0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43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-0.04329 L 0.52882 0.20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12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9896 0.25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125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  <p:bldP spid="15" grpId="0" animBg="1"/>
      <p:bldP spid="15" grpId="1" animBg="1"/>
      <p:bldP spid="15" grpId="2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Рисунок 1">
            <a:extLst>
              <a:ext uri="{FF2B5EF4-FFF2-40B4-BE49-F238E27FC236}">
                <a16:creationId xmlns:a16="http://schemas.microsoft.com/office/drawing/2014/main" id="{11DF4F63-1739-9D46-97CA-16C75C19A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7938"/>
            <a:ext cx="9144001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углом 2">
            <a:extLst>
              <a:ext uri="{FF2B5EF4-FFF2-40B4-BE49-F238E27FC236}">
                <a16:creationId xmlns:a16="http://schemas.microsoft.com/office/drawing/2014/main" id="{70F6D80C-43AC-8C45-A5C3-BA9B472AC8F2}"/>
              </a:ext>
            </a:extLst>
          </p:cNvPr>
          <p:cNvSpPr/>
          <p:nvPr/>
        </p:nvSpPr>
        <p:spPr>
          <a:xfrm rot="16200000">
            <a:off x="1587500" y="4981575"/>
            <a:ext cx="1328738" cy="935038"/>
          </a:xfrm>
          <a:prstGeom prst="bentArrow">
            <a:avLst/>
          </a:prstGeom>
          <a:solidFill>
            <a:srgbClr val="FF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4" name="Стрелка углом 3">
            <a:extLst>
              <a:ext uri="{FF2B5EF4-FFF2-40B4-BE49-F238E27FC236}">
                <a16:creationId xmlns:a16="http://schemas.microsoft.com/office/drawing/2014/main" id="{717BAC43-362B-294A-A0C5-5177F2D0B930}"/>
              </a:ext>
            </a:extLst>
          </p:cNvPr>
          <p:cNvSpPr/>
          <p:nvPr/>
        </p:nvSpPr>
        <p:spPr>
          <a:xfrm rot="10800000">
            <a:off x="6375400" y="4997450"/>
            <a:ext cx="936625" cy="1200150"/>
          </a:xfrm>
          <a:prstGeom prst="bentArrow">
            <a:avLst/>
          </a:prstGeom>
          <a:solidFill>
            <a:srgbClr val="FF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0D305E-2A26-5647-9193-25A4B6CADC87}"/>
              </a:ext>
            </a:extLst>
          </p:cNvPr>
          <p:cNvSpPr txBox="1"/>
          <p:nvPr/>
        </p:nvSpPr>
        <p:spPr>
          <a:xfrm>
            <a:off x="3022600" y="5297488"/>
            <a:ext cx="3095625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ВИЗНАЧЕННЯ БЮДЖЕТНИХ АСИГНУВАНЬ</a:t>
            </a:r>
            <a:endParaRPr lang="ru-UA" sz="2400" dirty="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CBECC-F27D-FD40-B465-543E6D43B02C}"/>
              </a:ext>
            </a:extLst>
          </p:cNvPr>
          <p:cNvSpPr txBox="1"/>
          <p:nvPr/>
        </p:nvSpPr>
        <p:spPr>
          <a:xfrm>
            <a:off x="3008313" y="1336675"/>
            <a:ext cx="3097212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АНАЛІЗ </a:t>
            </a:r>
          </a:p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УПРАВЛІННЯ</a:t>
            </a:r>
          </a:p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РЕСУРСАМИ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217CC-3F6C-4F4C-8CFE-783E4FEE2978}"/>
              </a:ext>
            </a:extLst>
          </p:cNvPr>
          <p:cNvSpPr txBox="1"/>
          <p:nvPr/>
        </p:nvSpPr>
        <p:spPr>
          <a:xfrm>
            <a:off x="436563" y="3319463"/>
            <a:ext cx="3095625" cy="120015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СТИМУЛЮВАННЯ</a:t>
            </a:r>
          </a:p>
          <a:p>
            <a:pPr algn="ctr">
              <a:defRPr/>
            </a:pPr>
            <a:r>
              <a:rPr lang="ru-UA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(заохочення / стягнення)</a:t>
            </a:r>
          </a:p>
        </p:txBody>
      </p:sp>
      <p:sp>
        <p:nvSpPr>
          <p:cNvPr id="9" name="Стрелка углом 8">
            <a:extLst>
              <a:ext uri="{FF2B5EF4-FFF2-40B4-BE49-F238E27FC236}">
                <a16:creationId xmlns:a16="http://schemas.microsoft.com/office/drawing/2014/main" id="{6B56CD5F-E214-7B47-8BB7-D519E0D7B748}"/>
              </a:ext>
            </a:extLst>
          </p:cNvPr>
          <p:cNvSpPr/>
          <p:nvPr/>
        </p:nvSpPr>
        <p:spPr>
          <a:xfrm rot="16200000" flipH="1">
            <a:off x="1575594" y="1928019"/>
            <a:ext cx="1352550" cy="935038"/>
          </a:xfrm>
          <a:prstGeom prst="bentArrow">
            <a:avLst/>
          </a:prstGeom>
          <a:solidFill>
            <a:srgbClr val="FF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  <p:sp>
        <p:nvSpPr>
          <p:cNvPr id="10" name="Стрелка углом 9">
            <a:extLst>
              <a:ext uri="{FF2B5EF4-FFF2-40B4-BE49-F238E27FC236}">
                <a16:creationId xmlns:a16="http://schemas.microsoft.com/office/drawing/2014/main" id="{3E50573B-B32D-A840-B4B9-7328D8DC32DE}"/>
              </a:ext>
            </a:extLst>
          </p:cNvPr>
          <p:cNvSpPr/>
          <p:nvPr/>
        </p:nvSpPr>
        <p:spPr>
          <a:xfrm rot="10800000" flipV="1">
            <a:off x="6400800" y="1719263"/>
            <a:ext cx="936625" cy="1211262"/>
          </a:xfrm>
          <a:prstGeom prst="bentArrow">
            <a:avLst/>
          </a:prstGeom>
          <a:solidFill>
            <a:srgbClr val="FF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74F2AB9-7762-1C44-94C2-6B31BEAAA81A}"/>
              </a:ext>
            </a:extLst>
          </p:cNvPr>
          <p:cNvSpPr txBox="1"/>
          <p:nvPr/>
        </p:nvSpPr>
        <p:spPr>
          <a:xfrm>
            <a:off x="1847850" y="1460500"/>
            <a:ext cx="4546600" cy="2476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13">
              <a:latin typeface="+mn-lt"/>
              <a:cs typeface="+mn-cs"/>
            </a:endParaRPr>
          </a:p>
        </p:txBody>
      </p:sp>
      <p:grpSp>
        <p:nvGrpSpPr>
          <p:cNvPr id="73730" name="Группа 15">
            <a:extLst>
              <a:ext uri="{FF2B5EF4-FFF2-40B4-BE49-F238E27FC236}">
                <a16:creationId xmlns:a16="http://schemas.microsoft.com/office/drawing/2014/main" id="{E24D64D1-B6DA-8A4F-9212-16DA94DC5CE6}"/>
              </a:ext>
            </a:extLst>
          </p:cNvPr>
          <p:cNvGrpSpPr>
            <a:grpSpLocks/>
          </p:cNvGrpSpPr>
          <p:nvPr/>
        </p:nvGrpSpPr>
        <p:grpSpPr bwMode="auto">
          <a:xfrm>
            <a:off x="3673475" y="836613"/>
            <a:ext cx="1906588" cy="1347787"/>
            <a:chOff x="7385058" y="1382750"/>
            <a:chExt cx="996950" cy="704848"/>
          </a:xfrm>
        </p:grpSpPr>
        <p:sp>
          <p:nvSpPr>
            <p:cNvPr id="17" name="Треугольник 16">
              <a:extLst>
                <a:ext uri="{FF2B5EF4-FFF2-40B4-BE49-F238E27FC236}">
                  <a16:creationId xmlns:a16="http://schemas.microsoft.com/office/drawing/2014/main" id="{E5D1FB11-B32F-414F-B358-2042B95C96BB}"/>
                </a:ext>
              </a:extLst>
            </p:cNvPr>
            <p:cNvSpPr/>
            <p:nvPr/>
          </p:nvSpPr>
          <p:spPr>
            <a:xfrm>
              <a:off x="7473879" y="1382750"/>
              <a:ext cx="819308" cy="704848"/>
            </a:xfrm>
            <a:prstGeom prst="triangle">
              <a:avLst>
                <a:gd name="adj" fmla="val 5077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err="1"/>
            </a:p>
          </p:txBody>
        </p:sp>
        <p:sp>
          <p:nvSpPr>
            <p:cNvPr id="73736" name="TextBox 17">
              <a:extLst>
                <a:ext uri="{FF2B5EF4-FFF2-40B4-BE49-F238E27FC236}">
                  <a16:creationId xmlns:a16="http://schemas.microsoft.com/office/drawing/2014/main" id="{E40B244B-FCE2-3549-93AC-D2B4372AE3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5058" y="1797452"/>
              <a:ext cx="996950" cy="273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solidFill>
                    <a:schemeClr val="bg1"/>
                  </a:solidFill>
                  <a:latin typeface="Montserrat" panose="00000500000000000000" pitchFamily="2" charset="-52"/>
                </a:rPr>
                <a:t>Керівник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solidFill>
                    <a:schemeClr val="bg1"/>
                  </a:solidFill>
                  <a:latin typeface="Montserrat" panose="00000500000000000000" pitchFamily="2" charset="-52"/>
                </a:rPr>
                <a:t>(заступник)</a:t>
              </a:r>
            </a:p>
          </p:txBody>
        </p:sp>
      </p:grpSp>
      <p:sp>
        <p:nvSpPr>
          <p:cNvPr id="19" name="Трапеция 19">
            <a:extLst>
              <a:ext uri="{FF2B5EF4-FFF2-40B4-BE49-F238E27FC236}">
                <a16:creationId xmlns:a16="http://schemas.microsoft.com/office/drawing/2014/main" id="{5C2ADC0C-11A8-8645-A4C4-7BCB8B60A258}"/>
              </a:ext>
            </a:extLst>
          </p:cNvPr>
          <p:cNvSpPr/>
          <p:nvPr/>
        </p:nvSpPr>
        <p:spPr>
          <a:xfrm>
            <a:off x="3028950" y="2273300"/>
            <a:ext cx="3213100" cy="1347788"/>
          </a:xfrm>
          <a:custGeom>
            <a:avLst/>
            <a:gdLst>
              <a:gd name="connsiteX0" fmla="*/ 0 w 1222375"/>
              <a:gd name="connsiteY0" fmla="*/ 729765 h 729765"/>
              <a:gd name="connsiteX1" fmla="*/ 182441 w 1222375"/>
              <a:gd name="connsiteY1" fmla="*/ 0 h 729765"/>
              <a:gd name="connsiteX2" fmla="*/ 1039934 w 1222375"/>
              <a:gd name="connsiteY2" fmla="*/ 0 h 729765"/>
              <a:gd name="connsiteX3" fmla="*/ 1222375 w 1222375"/>
              <a:gd name="connsiteY3" fmla="*/ 729765 h 729765"/>
              <a:gd name="connsiteX4" fmla="*/ 0 w 1222375"/>
              <a:gd name="connsiteY4" fmla="*/ 729765 h 729765"/>
              <a:gd name="connsiteX0" fmla="*/ 0 w 1438275"/>
              <a:gd name="connsiteY0" fmla="*/ 704365 h 729765"/>
              <a:gd name="connsiteX1" fmla="*/ 398341 w 1438275"/>
              <a:gd name="connsiteY1" fmla="*/ 0 h 729765"/>
              <a:gd name="connsiteX2" fmla="*/ 1255834 w 1438275"/>
              <a:gd name="connsiteY2" fmla="*/ 0 h 729765"/>
              <a:gd name="connsiteX3" fmla="*/ 1438275 w 1438275"/>
              <a:gd name="connsiteY3" fmla="*/ 729765 h 729765"/>
              <a:gd name="connsiteX4" fmla="*/ 0 w 1438275"/>
              <a:gd name="connsiteY4" fmla="*/ 704365 h 729765"/>
              <a:gd name="connsiteX0" fmla="*/ 0 w 1666875"/>
              <a:gd name="connsiteY0" fmla="*/ 704365 h 704365"/>
              <a:gd name="connsiteX1" fmla="*/ 398341 w 1666875"/>
              <a:gd name="connsiteY1" fmla="*/ 0 h 704365"/>
              <a:gd name="connsiteX2" fmla="*/ 1255834 w 1666875"/>
              <a:gd name="connsiteY2" fmla="*/ 0 h 704365"/>
              <a:gd name="connsiteX3" fmla="*/ 1666875 w 1666875"/>
              <a:gd name="connsiteY3" fmla="*/ 704365 h 704365"/>
              <a:gd name="connsiteX4" fmla="*/ 0 w 1666875"/>
              <a:gd name="connsiteY4" fmla="*/ 704365 h 704365"/>
              <a:gd name="connsiteX0" fmla="*/ 0 w 1679575"/>
              <a:gd name="connsiteY0" fmla="*/ 704365 h 704365"/>
              <a:gd name="connsiteX1" fmla="*/ 411041 w 1679575"/>
              <a:gd name="connsiteY1" fmla="*/ 0 h 704365"/>
              <a:gd name="connsiteX2" fmla="*/ 1268534 w 1679575"/>
              <a:gd name="connsiteY2" fmla="*/ 0 h 704365"/>
              <a:gd name="connsiteX3" fmla="*/ 1679575 w 1679575"/>
              <a:gd name="connsiteY3" fmla="*/ 704365 h 704365"/>
              <a:gd name="connsiteX4" fmla="*/ 0 w 1679575"/>
              <a:gd name="connsiteY4" fmla="*/ 704365 h 70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575" h="704365">
                <a:moveTo>
                  <a:pt x="0" y="704365"/>
                </a:moveTo>
                <a:lnTo>
                  <a:pt x="411041" y="0"/>
                </a:lnTo>
                <a:lnTo>
                  <a:pt x="1268534" y="0"/>
                </a:lnTo>
                <a:lnTo>
                  <a:pt x="1679575" y="704365"/>
                </a:lnTo>
                <a:lnTo>
                  <a:pt x="0" y="70436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600">
                <a:latin typeface="Montserrat" pitchFamily="2" charset="-52"/>
              </a:rPr>
              <a:t>Підрозділ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600">
                <a:latin typeface="Montserrat" pitchFamily="2" charset="-52"/>
              </a:rPr>
              <a:t>енергоменеджменту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600">
                <a:latin typeface="Montserrat" pitchFamily="2" charset="-52"/>
              </a:rPr>
              <a:t>(або енергоменеджер)</a:t>
            </a:r>
          </a:p>
        </p:txBody>
      </p:sp>
      <p:sp>
        <p:nvSpPr>
          <p:cNvPr id="20" name="Трапеция 19">
            <a:extLst>
              <a:ext uri="{FF2B5EF4-FFF2-40B4-BE49-F238E27FC236}">
                <a16:creationId xmlns:a16="http://schemas.microsoft.com/office/drawing/2014/main" id="{A1410174-D2D3-364F-B3FE-7D5EFE63F63D}"/>
              </a:ext>
            </a:extLst>
          </p:cNvPr>
          <p:cNvSpPr/>
          <p:nvPr/>
        </p:nvSpPr>
        <p:spPr>
          <a:xfrm>
            <a:off x="2263775" y="3713163"/>
            <a:ext cx="4767263" cy="1274762"/>
          </a:xfrm>
          <a:custGeom>
            <a:avLst/>
            <a:gdLst>
              <a:gd name="connsiteX0" fmla="*/ 0 w 1222375"/>
              <a:gd name="connsiteY0" fmla="*/ 729765 h 729765"/>
              <a:gd name="connsiteX1" fmla="*/ 182441 w 1222375"/>
              <a:gd name="connsiteY1" fmla="*/ 0 h 729765"/>
              <a:gd name="connsiteX2" fmla="*/ 1039934 w 1222375"/>
              <a:gd name="connsiteY2" fmla="*/ 0 h 729765"/>
              <a:gd name="connsiteX3" fmla="*/ 1222375 w 1222375"/>
              <a:gd name="connsiteY3" fmla="*/ 729765 h 729765"/>
              <a:gd name="connsiteX4" fmla="*/ 0 w 1222375"/>
              <a:gd name="connsiteY4" fmla="*/ 729765 h 729765"/>
              <a:gd name="connsiteX0" fmla="*/ 0 w 1438275"/>
              <a:gd name="connsiteY0" fmla="*/ 704365 h 729765"/>
              <a:gd name="connsiteX1" fmla="*/ 398341 w 1438275"/>
              <a:gd name="connsiteY1" fmla="*/ 0 h 729765"/>
              <a:gd name="connsiteX2" fmla="*/ 1255834 w 1438275"/>
              <a:gd name="connsiteY2" fmla="*/ 0 h 729765"/>
              <a:gd name="connsiteX3" fmla="*/ 1438275 w 1438275"/>
              <a:gd name="connsiteY3" fmla="*/ 729765 h 729765"/>
              <a:gd name="connsiteX4" fmla="*/ 0 w 1438275"/>
              <a:gd name="connsiteY4" fmla="*/ 704365 h 729765"/>
              <a:gd name="connsiteX0" fmla="*/ 0 w 1666875"/>
              <a:gd name="connsiteY0" fmla="*/ 704365 h 704365"/>
              <a:gd name="connsiteX1" fmla="*/ 398341 w 1666875"/>
              <a:gd name="connsiteY1" fmla="*/ 0 h 704365"/>
              <a:gd name="connsiteX2" fmla="*/ 1255834 w 1666875"/>
              <a:gd name="connsiteY2" fmla="*/ 0 h 704365"/>
              <a:gd name="connsiteX3" fmla="*/ 1666875 w 1666875"/>
              <a:gd name="connsiteY3" fmla="*/ 704365 h 704365"/>
              <a:gd name="connsiteX4" fmla="*/ 0 w 1666875"/>
              <a:gd name="connsiteY4" fmla="*/ 704365 h 704365"/>
              <a:gd name="connsiteX0" fmla="*/ 0 w 1679575"/>
              <a:gd name="connsiteY0" fmla="*/ 704365 h 704365"/>
              <a:gd name="connsiteX1" fmla="*/ 411041 w 1679575"/>
              <a:gd name="connsiteY1" fmla="*/ 0 h 704365"/>
              <a:gd name="connsiteX2" fmla="*/ 1268534 w 1679575"/>
              <a:gd name="connsiteY2" fmla="*/ 0 h 704365"/>
              <a:gd name="connsiteX3" fmla="*/ 1679575 w 1679575"/>
              <a:gd name="connsiteY3" fmla="*/ 704365 h 704365"/>
              <a:gd name="connsiteX4" fmla="*/ 0 w 1679575"/>
              <a:gd name="connsiteY4" fmla="*/ 704365 h 704365"/>
              <a:gd name="connsiteX0" fmla="*/ 0 w 2132134"/>
              <a:gd name="connsiteY0" fmla="*/ 704365 h 704365"/>
              <a:gd name="connsiteX1" fmla="*/ 411041 w 2132134"/>
              <a:gd name="connsiteY1" fmla="*/ 0 h 704365"/>
              <a:gd name="connsiteX2" fmla="*/ 2132134 w 2132134"/>
              <a:gd name="connsiteY2" fmla="*/ 0 h 704365"/>
              <a:gd name="connsiteX3" fmla="*/ 1679575 w 2132134"/>
              <a:gd name="connsiteY3" fmla="*/ 704365 h 704365"/>
              <a:gd name="connsiteX4" fmla="*/ 0 w 2132134"/>
              <a:gd name="connsiteY4" fmla="*/ 704365 h 704365"/>
              <a:gd name="connsiteX0" fmla="*/ 0 w 2517775"/>
              <a:gd name="connsiteY0" fmla="*/ 704365 h 704365"/>
              <a:gd name="connsiteX1" fmla="*/ 411041 w 2517775"/>
              <a:gd name="connsiteY1" fmla="*/ 0 h 704365"/>
              <a:gd name="connsiteX2" fmla="*/ 2132134 w 2517775"/>
              <a:gd name="connsiteY2" fmla="*/ 0 h 704365"/>
              <a:gd name="connsiteX3" fmla="*/ 2517775 w 2517775"/>
              <a:gd name="connsiteY3" fmla="*/ 659915 h 704365"/>
              <a:gd name="connsiteX4" fmla="*/ 0 w 2517775"/>
              <a:gd name="connsiteY4" fmla="*/ 704365 h 704365"/>
              <a:gd name="connsiteX0" fmla="*/ 0 w 2479675"/>
              <a:gd name="connsiteY0" fmla="*/ 672615 h 672615"/>
              <a:gd name="connsiteX1" fmla="*/ 372941 w 2479675"/>
              <a:gd name="connsiteY1" fmla="*/ 0 h 672615"/>
              <a:gd name="connsiteX2" fmla="*/ 2094034 w 2479675"/>
              <a:gd name="connsiteY2" fmla="*/ 0 h 672615"/>
              <a:gd name="connsiteX3" fmla="*/ 2479675 w 2479675"/>
              <a:gd name="connsiteY3" fmla="*/ 659915 h 672615"/>
              <a:gd name="connsiteX4" fmla="*/ 0 w 2479675"/>
              <a:gd name="connsiteY4" fmla="*/ 672615 h 672615"/>
              <a:gd name="connsiteX0" fmla="*/ 0 w 2486025"/>
              <a:gd name="connsiteY0" fmla="*/ 653565 h 659915"/>
              <a:gd name="connsiteX1" fmla="*/ 379291 w 2486025"/>
              <a:gd name="connsiteY1" fmla="*/ 0 h 659915"/>
              <a:gd name="connsiteX2" fmla="*/ 2100384 w 2486025"/>
              <a:gd name="connsiteY2" fmla="*/ 0 h 659915"/>
              <a:gd name="connsiteX3" fmla="*/ 2486025 w 2486025"/>
              <a:gd name="connsiteY3" fmla="*/ 659915 h 659915"/>
              <a:gd name="connsiteX4" fmla="*/ 0 w 2486025"/>
              <a:gd name="connsiteY4" fmla="*/ 653565 h 659915"/>
              <a:gd name="connsiteX0" fmla="*/ 0 w 2492375"/>
              <a:gd name="connsiteY0" fmla="*/ 666265 h 666265"/>
              <a:gd name="connsiteX1" fmla="*/ 385641 w 2492375"/>
              <a:gd name="connsiteY1" fmla="*/ 0 h 666265"/>
              <a:gd name="connsiteX2" fmla="*/ 2106734 w 2492375"/>
              <a:gd name="connsiteY2" fmla="*/ 0 h 666265"/>
              <a:gd name="connsiteX3" fmla="*/ 2492375 w 2492375"/>
              <a:gd name="connsiteY3" fmla="*/ 659915 h 666265"/>
              <a:gd name="connsiteX4" fmla="*/ 0 w 2492375"/>
              <a:gd name="connsiteY4" fmla="*/ 666265 h 66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2375" h="666265">
                <a:moveTo>
                  <a:pt x="0" y="666265"/>
                </a:moveTo>
                <a:lnTo>
                  <a:pt x="385641" y="0"/>
                </a:lnTo>
                <a:lnTo>
                  <a:pt x="2106734" y="0"/>
                </a:lnTo>
                <a:lnTo>
                  <a:pt x="2492375" y="659915"/>
                </a:lnTo>
                <a:lnTo>
                  <a:pt x="0" y="66626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2400">
                <a:latin typeface="Montserrat" pitchFamily="2" charset="-52"/>
              </a:rPr>
              <a:t>Енергоменеджери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Montserrat" pitchFamily="2" charset="-52"/>
              </a:rPr>
              <a:t>с</a:t>
            </a:r>
            <a:r>
              <a:rPr lang="x-none" sz="2400">
                <a:latin typeface="Montserrat" pitchFamily="2" charset="-52"/>
              </a:rPr>
              <a:t>труктурних одиниць</a:t>
            </a:r>
          </a:p>
        </p:txBody>
      </p:sp>
      <p:sp>
        <p:nvSpPr>
          <p:cNvPr id="21" name="Трапеция 19">
            <a:extLst>
              <a:ext uri="{FF2B5EF4-FFF2-40B4-BE49-F238E27FC236}">
                <a16:creationId xmlns:a16="http://schemas.microsoft.com/office/drawing/2014/main" id="{996FF8C9-E3B9-C446-B9ED-C7B302A77F7D}"/>
              </a:ext>
            </a:extLst>
          </p:cNvPr>
          <p:cNvSpPr/>
          <p:nvPr/>
        </p:nvSpPr>
        <p:spPr>
          <a:xfrm>
            <a:off x="1331913" y="5081588"/>
            <a:ext cx="6667500" cy="1584325"/>
          </a:xfrm>
          <a:custGeom>
            <a:avLst/>
            <a:gdLst>
              <a:gd name="connsiteX0" fmla="*/ 0 w 1222375"/>
              <a:gd name="connsiteY0" fmla="*/ 729765 h 729765"/>
              <a:gd name="connsiteX1" fmla="*/ 182441 w 1222375"/>
              <a:gd name="connsiteY1" fmla="*/ 0 h 729765"/>
              <a:gd name="connsiteX2" fmla="*/ 1039934 w 1222375"/>
              <a:gd name="connsiteY2" fmla="*/ 0 h 729765"/>
              <a:gd name="connsiteX3" fmla="*/ 1222375 w 1222375"/>
              <a:gd name="connsiteY3" fmla="*/ 729765 h 729765"/>
              <a:gd name="connsiteX4" fmla="*/ 0 w 1222375"/>
              <a:gd name="connsiteY4" fmla="*/ 729765 h 729765"/>
              <a:gd name="connsiteX0" fmla="*/ 0 w 1438275"/>
              <a:gd name="connsiteY0" fmla="*/ 704365 h 729765"/>
              <a:gd name="connsiteX1" fmla="*/ 398341 w 1438275"/>
              <a:gd name="connsiteY1" fmla="*/ 0 h 729765"/>
              <a:gd name="connsiteX2" fmla="*/ 1255834 w 1438275"/>
              <a:gd name="connsiteY2" fmla="*/ 0 h 729765"/>
              <a:gd name="connsiteX3" fmla="*/ 1438275 w 1438275"/>
              <a:gd name="connsiteY3" fmla="*/ 729765 h 729765"/>
              <a:gd name="connsiteX4" fmla="*/ 0 w 1438275"/>
              <a:gd name="connsiteY4" fmla="*/ 704365 h 729765"/>
              <a:gd name="connsiteX0" fmla="*/ 0 w 1666875"/>
              <a:gd name="connsiteY0" fmla="*/ 704365 h 704365"/>
              <a:gd name="connsiteX1" fmla="*/ 398341 w 1666875"/>
              <a:gd name="connsiteY1" fmla="*/ 0 h 704365"/>
              <a:gd name="connsiteX2" fmla="*/ 1255834 w 1666875"/>
              <a:gd name="connsiteY2" fmla="*/ 0 h 704365"/>
              <a:gd name="connsiteX3" fmla="*/ 1666875 w 1666875"/>
              <a:gd name="connsiteY3" fmla="*/ 704365 h 704365"/>
              <a:gd name="connsiteX4" fmla="*/ 0 w 1666875"/>
              <a:gd name="connsiteY4" fmla="*/ 704365 h 704365"/>
              <a:gd name="connsiteX0" fmla="*/ 0 w 1679575"/>
              <a:gd name="connsiteY0" fmla="*/ 704365 h 704365"/>
              <a:gd name="connsiteX1" fmla="*/ 411041 w 1679575"/>
              <a:gd name="connsiteY1" fmla="*/ 0 h 704365"/>
              <a:gd name="connsiteX2" fmla="*/ 1268534 w 1679575"/>
              <a:gd name="connsiteY2" fmla="*/ 0 h 704365"/>
              <a:gd name="connsiteX3" fmla="*/ 1679575 w 1679575"/>
              <a:gd name="connsiteY3" fmla="*/ 704365 h 704365"/>
              <a:gd name="connsiteX4" fmla="*/ 0 w 1679575"/>
              <a:gd name="connsiteY4" fmla="*/ 704365 h 704365"/>
              <a:gd name="connsiteX0" fmla="*/ 0 w 2132134"/>
              <a:gd name="connsiteY0" fmla="*/ 704365 h 704365"/>
              <a:gd name="connsiteX1" fmla="*/ 411041 w 2132134"/>
              <a:gd name="connsiteY1" fmla="*/ 0 h 704365"/>
              <a:gd name="connsiteX2" fmla="*/ 2132134 w 2132134"/>
              <a:gd name="connsiteY2" fmla="*/ 0 h 704365"/>
              <a:gd name="connsiteX3" fmla="*/ 1679575 w 2132134"/>
              <a:gd name="connsiteY3" fmla="*/ 704365 h 704365"/>
              <a:gd name="connsiteX4" fmla="*/ 0 w 2132134"/>
              <a:gd name="connsiteY4" fmla="*/ 704365 h 704365"/>
              <a:gd name="connsiteX0" fmla="*/ 0 w 2517775"/>
              <a:gd name="connsiteY0" fmla="*/ 704365 h 704365"/>
              <a:gd name="connsiteX1" fmla="*/ 411041 w 2517775"/>
              <a:gd name="connsiteY1" fmla="*/ 0 h 704365"/>
              <a:gd name="connsiteX2" fmla="*/ 2132134 w 2517775"/>
              <a:gd name="connsiteY2" fmla="*/ 0 h 704365"/>
              <a:gd name="connsiteX3" fmla="*/ 2517775 w 2517775"/>
              <a:gd name="connsiteY3" fmla="*/ 659915 h 704365"/>
              <a:gd name="connsiteX4" fmla="*/ 0 w 2517775"/>
              <a:gd name="connsiteY4" fmla="*/ 704365 h 704365"/>
              <a:gd name="connsiteX0" fmla="*/ 0 w 2479675"/>
              <a:gd name="connsiteY0" fmla="*/ 672615 h 672615"/>
              <a:gd name="connsiteX1" fmla="*/ 372941 w 2479675"/>
              <a:gd name="connsiteY1" fmla="*/ 0 h 672615"/>
              <a:gd name="connsiteX2" fmla="*/ 2094034 w 2479675"/>
              <a:gd name="connsiteY2" fmla="*/ 0 h 672615"/>
              <a:gd name="connsiteX3" fmla="*/ 2479675 w 2479675"/>
              <a:gd name="connsiteY3" fmla="*/ 659915 h 672615"/>
              <a:gd name="connsiteX4" fmla="*/ 0 w 2479675"/>
              <a:gd name="connsiteY4" fmla="*/ 672615 h 672615"/>
              <a:gd name="connsiteX0" fmla="*/ 0 w 2486025"/>
              <a:gd name="connsiteY0" fmla="*/ 653565 h 659915"/>
              <a:gd name="connsiteX1" fmla="*/ 379291 w 2486025"/>
              <a:gd name="connsiteY1" fmla="*/ 0 h 659915"/>
              <a:gd name="connsiteX2" fmla="*/ 2100384 w 2486025"/>
              <a:gd name="connsiteY2" fmla="*/ 0 h 659915"/>
              <a:gd name="connsiteX3" fmla="*/ 2486025 w 2486025"/>
              <a:gd name="connsiteY3" fmla="*/ 659915 h 659915"/>
              <a:gd name="connsiteX4" fmla="*/ 0 w 2486025"/>
              <a:gd name="connsiteY4" fmla="*/ 653565 h 659915"/>
              <a:gd name="connsiteX0" fmla="*/ 0 w 2492375"/>
              <a:gd name="connsiteY0" fmla="*/ 666265 h 666265"/>
              <a:gd name="connsiteX1" fmla="*/ 385641 w 2492375"/>
              <a:gd name="connsiteY1" fmla="*/ 0 h 666265"/>
              <a:gd name="connsiteX2" fmla="*/ 2106734 w 2492375"/>
              <a:gd name="connsiteY2" fmla="*/ 0 h 666265"/>
              <a:gd name="connsiteX3" fmla="*/ 2492375 w 2492375"/>
              <a:gd name="connsiteY3" fmla="*/ 659915 h 666265"/>
              <a:gd name="connsiteX4" fmla="*/ 0 w 2492375"/>
              <a:gd name="connsiteY4" fmla="*/ 666265 h 666265"/>
              <a:gd name="connsiteX0" fmla="*/ 0 w 2625725"/>
              <a:gd name="connsiteY0" fmla="*/ 856765 h 856765"/>
              <a:gd name="connsiteX1" fmla="*/ 518991 w 2625725"/>
              <a:gd name="connsiteY1" fmla="*/ 0 h 856765"/>
              <a:gd name="connsiteX2" fmla="*/ 2240084 w 2625725"/>
              <a:gd name="connsiteY2" fmla="*/ 0 h 856765"/>
              <a:gd name="connsiteX3" fmla="*/ 2625725 w 2625725"/>
              <a:gd name="connsiteY3" fmla="*/ 659915 h 856765"/>
              <a:gd name="connsiteX4" fmla="*/ 0 w 2625725"/>
              <a:gd name="connsiteY4" fmla="*/ 856765 h 856765"/>
              <a:gd name="connsiteX0" fmla="*/ 0 w 2587625"/>
              <a:gd name="connsiteY0" fmla="*/ 837715 h 837715"/>
              <a:gd name="connsiteX1" fmla="*/ 480891 w 2587625"/>
              <a:gd name="connsiteY1" fmla="*/ 0 h 837715"/>
              <a:gd name="connsiteX2" fmla="*/ 2201984 w 2587625"/>
              <a:gd name="connsiteY2" fmla="*/ 0 h 837715"/>
              <a:gd name="connsiteX3" fmla="*/ 2587625 w 2587625"/>
              <a:gd name="connsiteY3" fmla="*/ 659915 h 837715"/>
              <a:gd name="connsiteX4" fmla="*/ 0 w 2587625"/>
              <a:gd name="connsiteY4" fmla="*/ 837715 h 837715"/>
              <a:gd name="connsiteX0" fmla="*/ 0 w 3021134"/>
              <a:gd name="connsiteY0" fmla="*/ 837715 h 837715"/>
              <a:gd name="connsiteX1" fmla="*/ 480891 w 3021134"/>
              <a:gd name="connsiteY1" fmla="*/ 0 h 837715"/>
              <a:gd name="connsiteX2" fmla="*/ 3021134 w 3021134"/>
              <a:gd name="connsiteY2" fmla="*/ 6350 h 837715"/>
              <a:gd name="connsiteX3" fmla="*/ 2587625 w 3021134"/>
              <a:gd name="connsiteY3" fmla="*/ 659915 h 837715"/>
              <a:gd name="connsiteX4" fmla="*/ 0 w 3021134"/>
              <a:gd name="connsiteY4" fmla="*/ 837715 h 837715"/>
              <a:gd name="connsiteX0" fmla="*/ 0 w 2970334"/>
              <a:gd name="connsiteY0" fmla="*/ 837715 h 837715"/>
              <a:gd name="connsiteX1" fmla="*/ 480891 w 2970334"/>
              <a:gd name="connsiteY1" fmla="*/ 0 h 837715"/>
              <a:gd name="connsiteX2" fmla="*/ 2970334 w 2970334"/>
              <a:gd name="connsiteY2" fmla="*/ 12700 h 837715"/>
              <a:gd name="connsiteX3" fmla="*/ 2587625 w 2970334"/>
              <a:gd name="connsiteY3" fmla="*/ 659915 h 837715"/>
              <a:gd name="connsiteX4" fmla="*/ 0 w 2970334"/>
              <a:gd name="connsiteY4" fmla="*/ 837715 h 837715"/>
              <a:gd name="connsiteX0" fmla="*/ 0 w 3463925"/>
              <a:gd name="connsiteY0" fmla="*/ 837715 h 837715"/>
              <a:gd name="connsiteX1" fmla="*/ 480891 w 3463925"/>
              <a:gd name="connsiteY1" fmla="*/ 0 h 837715"/>
              <a:gd name="connsiteX2" fmla="*/ 2970334 w 3463925"/>
              <a:gd name="connsiteY2" fmla="*/ 12700 h 837715"/>
              <a:gd name="connsiteX3" fmla="*/ 3463925 w 3463925"/>
              <a:gd name="connsiteY3" fmla="*/ 825015 h 837715"/>
              <a:gd name="connsiteX4" fmla="*/ 0 w 3463925"/>
              <a:gd name="connsiteY4" fmla="*/ 837715 h 837715"/>
              <a:gd name="connsiteX0" fmla="*/ 0 w 3463925"/>
              <a:gd name="connsiteY0" fmla="*/ 837715 h 837715"/>
              <a:gd name="connsiteX1" fmla="*/ 480891 w 3463925"/>
              <a:gd name="connsiteY1" fmla="*/ 0 h 837715"/>
              <a:gd name="connsiteX2" fmla="*/ 3008434 w 3463925"/>
              <a:gd name="connsiteY2" fmla="*/ 0 h 837715"/>
              <a:gd name="connsiteX3" fmla="*/ 3463925 w 3463925"/>
              <a:gd name="connsiteY3" fmla="*/ 825015 h 837715"/>
              <a:gd name="connsiteX4" fmla="*/ 0 w 3463925"/>
              <a:gd name="connsiteY4" fmla="*/ 837715 h 837715"/>
              <a:gd name="connsiteX0" fmla="*/ 0 w 3495675"/>
              <a:gd name="connsiteY0" fmla="*/ 837715 h 850415"/>
              <a:gd name="connsiteX1" fmla="*/ 480891 w 3495675"/>
              <a:gd name="connsiteY1" fmla="*/ 0 h 850415"/>
              <a:gd name="connsiteX2" fmla="*/ 3008434 w 3495675"/>
              <a:gd name="connsiteY2" fmla="*/ 0 h 850415"/>
              <a:gd name="connsiteX3" fmla="*/ 3495675 w 3495675"/>
              <a:gd name="connsiteY3" fmla="*/ 850415 h 850415"/>
              <a:gd name="connsiteX4" fmla="*/ 0 w 3495675"/>
              <a:gd name="connsiteY4" fmla="*/ 837715 h 850415"/>
              <a:gd name="connsiteX0" fmla="*/ 0 w 3476625"/>
              <a:gd name="connsiteY0" fmla="*/ 837715 h 837715"/>
              <a:gd name="connsiteX1" fmla="*/ 480891 w 3476625"/>
              <a:gd name="connsiteY1" fmla="*/ 0 h 837715"/>
              <a:gd name="connsiteX2" fmla="*/ 3008434 w 3476625"/>
              <a:gd name="connsiteY2" fmla="*/ 0 h 837715"/>
              <a:gd name="connsiteX3" fmla="*/ 3476625 w 3476625"/>
              <a:gd name="connsiteY3" fmla="*/ 837715 h 837715"/>
              <a:gd name="connsiteX4" fmla="*/ 0 w 3476625"/>
              <a:gd name="connsiteY4" fmla="*/ 837715 h 837715"/>
              <a:gd name="connsiteX0" fmla="*/ 0 w 3482975"/>
              <a:gd name="connsiteY0" fmla="*/ 837715 h 837715"/>
              <a:gd name="connsiteX1" fmla="*/ 480891 w 3482975"/>
              <a:gd name="connsiteY1" fmla="*/ 0 h 837715"/>
              <a:gd name="connsiteX2" fmla="*/ 3008434 w 3482975"/>
              <a:gd name="connsiteY2" fmla="*/ 0 h 837715"/>
              <a:gd name="connsiteX3" fmla="*/ 3482975 w 3482975"/>
              <a:gd name="connsiteY3" fmla="*/ 818665 h 837715"/>
              <a:gd name="connsiteX4" fmla="*/ 0 w 3482975"/>
              <a:gd name="connsiteY4" fmla="*/ 837715 h 837715"/>
              <a:gd name="connsiteX0" fmla="*/ 0 w 3476625"/>
              <a:gd name="connsiteY0" fmla="*/ 837715 h 844065"/>
              <a:gd name="connsiteX1" fmla="*/ 480891 w 3476625"/>
              <a:gd name="connsiteY1" fmla="*/ 0 h 844065"/>
              <a:gd name="connsiteX2" fmla="*/ 3008434 w 3476625"/>
              <a:gd name="connsiteY2" fmla="*/ 0 h 844065"/>
              <a:gd name="connsiteX3" fmla="*/ 3476625 w 3476625"/>
              <a:gd name="connsiteY3" fmla="*/ 844065 h 844065"/>
              <a:gd name="connsiteX4" fmla="*/ 0 w 3476625"/>
              <a:gd name="connsiteY4" fmla="*/ 837715 h 844065"/>
              <a:gd name="connsiteX0" fmla="*/ 0 w 3476625"/>
              <a:gd name="connsiteY0" fmla="*/ 837715 h 837715"/>
              <a:gd name="connsiteX1" fmla="*/ 480891 w 3476625"/>
              <a:gd name="connsiteY1" fmla="*/ 0 h 837715"/>
              <a:gd name="connsiteX2" fmla="*/ 3008434 w 3476625"/>
              <a:gd name="connsiteY2" fmla="*/ 0 h 837715"/>
              <a:gd name="connsiteX3" fmla="*/ 3476625 w 3476625"/>
              <a:gd name="connsiteY3" fmla="*/ 812315 h 837715"/>
              <a:gd name="connsiteX4" fmla="*/ 0 w 3476625"/>
              <a:gd name="connsiteY4" fmla="*/ 837715 h 837715"/>
              <a:gd name="connsiteX0" fmla="*/ 0 w 3476625"/>
              <a:gd name="connsiteY0" fmla="*/ 825015 h 825015"/>
              <a:gd name="connsiteX1" fmla="*/ 480891 w 3476625"/>
              <a:gd name="connsiteY1" fmla="*/ 0 h 825015"/>
              <a:gd name="connsiteX2" fmla="*/ 3008434 w 3476625"/>
              <a:gd name="connsiteY2" fmla="*/ 0 h 825015"/>
              <a:gd name="connsiteX3" fmla="*/ 3476625 w 3476625"/>
              <a:gd name="connsiteY3" fmla="*/ 812315 h 825015"/>
              <a:gd name="connsiteX4" fmla="*/ 0 w 3476625"/>
              <a:gd name="connsiteY4" fmla="*/ 825015 h 825015"/>
              <a:gd name="connsiteX0" fmla="*/ 0 w 3502025"/>
              <a:gd name="connsiteY0" fmla="*/ 825015 h 850415"/>
              <a:gd name="connsiteX1" fmla="*/ 480891 w 3502025"/>
              <a:gd name="connsiteY1" fmla="*/ 0 h 850415"/>
              <a:gd name="connsiteX2" fmla="*/ 3008434 w 3502025"/>
              <a:gd name="connsiteY2" fmla="*/ 0 h 850415"/>
              <a:gd name="connsiteX3" fmla="*/ 3502025 w 3502025"/>
              <a:gd name="connsiteY3" fmla="*/ 850415 h 850415"/>
              <a:gd name="connsiteX4" fmla="*/ 0 w 3502025"/>
              <a:gd name="connsiteY4" fmla="*/ 825015 h 850415"/>
              <a:gd name="connsiteX0" fmla="*/ 0 w 3489325"/>
              <a:gd name="connsiteY0" fmla="*/ 825015 h 837715"/>
              <a:gd name="connsiteX1" fmla="*/ 480891 w 3489325"/>
              <a:gd name="connsiteY1" fmla="*/ 0 h 837715"/>
              <a:gd name="connsiteX2" fmla="*/ 3008434 w 3489325"/>
              <a:gd name="connsiteY2" fmla="*/ 0 h 837715"/>
              <a:gd name="connsiteX3" fmla="*/ 3489325 w 3489325"/>
              <a:gd name="connsiteY3" fmla="*/ 837715 h 837715"/>
              <a:gd name="connsiteX4" fmla="*/ 0 w 3489325"/>
              <a:gd name="connsiteY4" fmla="*/ 825015 h 837715"/>
              <a:gd name="connsiteX0" fmla="*/ 0 w 3489325"/>
              <a:gd name="connsiteY0" fmla="*/ 825015 h 837715"/>
              <a:gd name="connsiteX1" fmla="*/ 480891 w 3489325"/>
              <a:gd name="connsiteY1" fmla="*/ 0 h 837715"/>
              <a:gd name="connsiteX2" fmla="*/ 2992559 w 3489325"/>
              <a:gd name="connsiteY2" fmla="*/ 12700 h 837715"/>
              <a:gd name="connsiteX3" fmla="*/ 3489325 w 3489325"/>
              <a:gd name="connsiteY3" fmla="*/ 837715 h 837715"/>
              <a:gd name="connsiteX4" fmla="*/ 0 w 3489325"/>
              <a:gd name="connsiteY4" fmla="*/ 825015 h 837715"/>
              <a:gd name="connsiteX0" fmla="*/ 0 w 3489325"/>
              <a:gd name="connsiteY0" fmla="*/ 828190 h 840890"/>
              <a:gd name="connsiteX1" fmla="*/ 480891 w 3489325"/>
              <a:gd name="connsiteY1" fmla="*/ 3175 h 840890"/>
              <a:gd name="connsiteX2" fmla="*/ 3008434 w 3489325"/>
              <a:gd name="connsiteY2" fmla="*/ 0 h 840890"/>
              <a:gd name="connsiteX3" fmla="*/ 3489325 w 3489325"/>
              <a:gd name="connsiteY3" fmla="*/ 840890 h 840890"/>
              <a:gd name="connsiteX4" fmla="*/ 0 w 3489325"/>
              <a:gd name="connsiteY4" fmla="*/ 828190 h 840890"/>
              <a:gd name="connsiteX0" fmla="*/ 0 w 3489325"/>
              <a:gd name="connsiteY0" fmla="*/ 825015 h 837715"/>
              <a:gd name="connsiteX1" fmla="*/ 480891 w 3489325"/>
              <a:gd name="connsiteY1" fmla="*/ 0 h 837715"/>
              <a:gd name="connsiteX2" fmla="*/ 3002084 w 3489325"/>
              <a:gd name="connsiteY2" fmla="*/ 9525 h 837715"/>
              <a:gd name="connsiteX3" fmla="*/ 3489325 w 3489325"/>
              <a:gd name="connsiteY3" fmla="*/ 837715 h 837715"/>
              <a:gd name="connsiteX4" fmla="*/ 0 w 3489325"/>
              <a:gd name="connsiteY4" fmla="*/ 825015 h 837715"/>
              <a:gd name="connsiteX0" fmla="*/ 0 w 3489325"/>
              <a:gd name="connsiteY0" fmla="*/ 825015 h 828190"/>
              <a:gd name="connsiteX1" fmla="*/ 480891 w 3489325"/>
              <a:gd name="connsiteY1" fmla="*/ 0 h 828190"/>
              <a:gd name="connsiteX2" fmla="*/ 3002084 w 3489325"/>
              <a:gd name="connsiteY2" fmla="*/ 9525 h 828190"/>
              <a:gd name="connsiteX3" fmla="*/ 3489325 w 3489325"/>
              <a:gd name="connsiteY3" fmla="*/ 828190 h 828190"/>
              <a:gd name="connsiteX4" fmla="*/ 0 w 3489325"/>
              <a:gd name="connsiteY4" fmla="*/ 825015 h 828190"/>
              <a:gd name="connsiteX0" fmla="*/ 0 w 3482975"/>
              <a:gd name="connsiteY0" fmla="*/ 825015 h 834540"/>
              <a:gd name="connsiteX1" fmla="*/ 480891 w 3482975"/>
              <a:gd name="connsiteY1" fmla="*/ 0 h 834540"/>
              <a:gd name="connsiteX2" fmla="*/ 3002084 w 3482975"/>
              <a:gd name="connsiteY2" fmla="*/ 9525 h 834540"/>
              <a:gd name="connsiteX3" fmla="*/ 3482975 w 3482975"/>
              <a:gd name="connsiteY3" fmla="*/ 834540 h 834540"/>
              <a:gd name="connsiteX4" fmla="*/ 0 w 3482975"/>
              <a:gd name="connsiteY4" fmla="*/ 825015 h 834540"/>
              <a:gd name="connsiteX0" fmla="*/ 0 w 3489325"/>
              <a:gd name="connsiteY0" fmla="*/ 825015 h 825015"/>
              <a:gd name="connsiteX1" fmla="*/ 480891 w 3489325"/>
              <a:gd name="connsiteY1" fmla="*/ 0 h 825015"/>
              <a:gd name="connsiteX2" fmla="*/ 3002084 w 3489325"/>
              <a:gd name="connsiteY2" fmla="*/ 9525 h 825015"/>
              <a:gd name="connsiteX3" fmla="*/ 3489325 w 3489325"/>
              <a:gd name="connsiteY3" fmla="*/ 821840 h 825015"/>
              <a:gd name="connsiteX4" fmla="*/ 0 w 3489325"/>
              <a:gd name="connsiteY4" fmla="*/ 825015 h 825015"/>
              <a:gd name="connsiteX0" fmla="*/ 0 w 3479800"/>
              <a:gd name="connsiteY0" fmla="*/ 825015 h 837715"/>
              <a:gd name="connsiteX1" fmla="*/ 480891 w 3479800"/>
              <a:gd name="connsiteY1" fmla="*/ 0 h 837715"/>
              <a:gd name="connsiteX2" fmla="*/ 3002084 w 3479800"/>
              <a:gd name="connsiteY2" fmla="*/ 9525 h 837715"/>
              <a:gd name="connsiteX3" fmla="*/ 3479800 w 3479800"/>
              <a:gd name="connsiteY3" fmla="*/ 837715 h 837715"/>
              <a:gd name="connsiteX4" fmla="*/ 0 w 3479800"/>
              <a:gd name="connsiteY4" fmla="*/ 825015 h 837715"/>
              <a:gd name="connsiteX0" fmla="*/ 0 w 3486150"/>
              <a:gd name="connsiteY0" fmla="*/ 825015 h 828190"/>
              <a:gd name="connsiteX1" fmla="*/ 480891 w 3486150"/>
              <a:gd name="connsiteY1" fmla="*/ 0 h 828190"/>
              <a:gd name="connsiteX2" fmla="*/ 3002084 w 3486150"/>
              <a:gd name="connsiteY2" fmla="*/ 9525 h 828190"/>
              <a:gd name="connsiteX3" fmla="*/ 3486150 w 3486150"/>
              <a:gd name="connsiteY3" fmla="*/ 828190 h 828190"/>
              <a:gd name="connsiteX4" fmla="*/ 0 w 3486150"/>
              <a:gd name="connsiteY4" fmla="*/ 825015 h 82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6150" h="828190">
                <a:moveTo>
                  <a:pt x="0" y="825015"/>
                </a:moveTo>
                <a:lnTo>
                  <a:pt x="480891" y="0"/>
                </a:lnTo>
                <a:lnTo>
                  <a:pt x="3002084" y="9525"/>
                </a:lnTo>
                <a:lnTo>
                  <a:pt x="3486150" y="828190"/>
                </a:lnTo>
                <a:lnTo>
                  <a:pt x="0" y="825015"/>
                </a:lnTo>
                <a:close/>
              </a:path>
            </a:pathLst>
          </a:custGeom>
          <a:solidFill>
            <a:srgbClr val="00206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2800">
                <a:latin typeface="Montserrat" pitchFamily="2" charset="-52"/>
              </a:rPr>
              <a:t>Відповідальні </a:t>
            </a:r>
            <a:endParaRPr lang="uk-UA" sz="2800" dirty="0">
              <a:latin typeface="Montserrat" pitchFamily="2" charset="-5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2800">
                <a:latin typeface="Montserrat" pitchFamily="2" charset="-52"/>
              </a:rPr>
              <a:t>за енергомоніторинг </a:t>
            </a:r>
            <a:r>
              <a:rPr lang="uk-UA" sz="2800" dirty="0">
                <a:latin typeface="Montserrat" pitchFamily="2" charset="-52"/>
              </a:rPr>
              <a:t>у будівлях</a:t>
            </a:r>
            <a:endParaRPr lang="x-none" sz="2800">
              <a:latin typeface="Montserrat" pitchFamily="2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796A13-D401-F14B-835E-CBD39C38813D}"/>
              </a:ext>
            </a:extLst>
          </p:cNvPr>
          <p:cNvSpPr txBox="1"/>
          <p:nvPr/>
        </p:nvSpPr>
        <p:spPr>
          <a:xfrm>
            <a:off x="107950" y="201613"/>
            <a:ext cx="8070850" cy="69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СТРУКТУРА ЕНЕРГОМЕНЕДЖМЕНТУ</a:t>
            </a:r>
            <a:endParaRPr 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7FFB87E-29A4-E347-B564-9E898CDCA360}"/>
              </a:ext>
            </a:extLst>
          </p:cNvPr>
          <p:cNvSpPr txBox="1">
            <a:spLocks/>
          </p:cNvSpPr>
          <p:nvPr/>
        </p:nvSpPr>
        <p:spPr>
          <a:xfrm>
            <a:off x="107950" y="188913"/>
            <a:ext cx="8442325" cy="53975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НА ЯКИХ ЗАСАДАХ </a:t>
            </a:r>
            <a:b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</a:b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БУДУВАТИ ВЗАЄМОДІЮ?</a:t>
            </a:r>
            <a:endParaRPr 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  <p:sp>
        <p:nvSpPr>
          <p:cNvPr id="4" name="Місце для вмісту 2">
            <a:extLst>
              <a:ext uri="{FF2B5EF4-FFF2-40B4-BE49-F238E27FC236}">
                <a16:creationId xmlns:a16="http://schemas.microsoft.com/office/drawing/2014/main" id="{DEB6B8F7-2255-B045-8EF3-1E4082B5530F}"/>
              </a:ext>
            </a:extLst>
          </p:cNvPr>
          <p:cNvSpPr txBox="1">
            <a:spLocks/>
          </p:cNvSpPr>
          <p:nvPr/>
        </p:nvSpPr>
        <p:spPr bwMode="auto">
          <a:xfrm>
            <a:off x="971550" y="1773238"/>
            <a:ext cx="7172325" cy="3222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uk-UA" altLang="ru-RU" sz="3600" dirty="0">
                <a:latin typeface="Montserrat" panose="00000500000000000000" pitchFamily="2" charset="-52"/>
              </a:rPr>
              <a:t>Підконтрольність?</a:t>
            </a:r>
          </a:p>
          <a:p>
            <a:pPr algn="just" eaLnBrk="1" hangingPunct="1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uk-UA" altLang="ru-RU" sz="3600" dirty="0">
                <a:latin typeface="Montserrat" panose="00000500000000000000" pitchFamily="2" charset="-52"/>
              </a:rPr>
              <a:t>Самоконтроль?</a:t>
            </a:r>
          </a:p>
          <a:p>
            <a:pPr algn="just" eaLnBrk="1" hangingPunct="1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uk-UA" altLang="ru-RU" sz="3600" dirty="0">
                <a:latin typeface="Montserrat" panose="00000500000000000000" pitchFamily="2" charset="-52"/>
              </a:rPr>
              <a:t>Стимулювання?</a:t>
            </a:r>
          </a:p>
          <a:p>
            <a:pPr algn="just" eaLnBrk="1" hangingPunct="1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uk-UA" altLang="ru-RU" sz="3600" dirty="0">
                <a:latin typeface="Montserrat" panose="00000500000000000000" pitchFamily="2" charset="-52"/>
              </a:rPr>
              <a:t>Мотивація?</a:t>
            </a:r>
          </a:p>
          <a:p>
            <a:pPr algn="just" eaLnBrk="1" hangingPunct="1"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ru-RU" alt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3">
            <a:extLst>
              <a:ext uri="{FF2B5EF4-FFF2-40B4-BE49-F238E27FC236}">
                <a16:creationId xmlns:a16="http://schemas.microsoft.com/office/drawing/2014/main" id="{5F97581D-9B8A-AD4B-9003-9D815354C1B1}"/>
              </a:ext>
            </a:extLst>
          </p:cNvPr>
          <p:cNvSpPr txBox="1">
            <a:spLocks/>
          </p:cNvSpPr>
          <p:nvPr/>
        </p:nvSpPr>
        <p:spPr bwMode="gray">
          <a:xfrm>
            <a:off x="250825" y="239713"/>
            <a:ext cx="8374063" cy="541337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ЩО ТАКЕ СТИМУЛЮВАННЯ?</a:t>
            </a:r>
            <a:endParaRPr lang="en-GB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  <p:pic>
        <p:nvPicPr>
          <p:cNvPr id="3" name="Місце для зображення 9">
            <a:extLst>
              <a:ext uri="{FF2B5EF4-FFF2-40B4-BE49-F238E27FC236}">
                <a16:creationId xmlns:a16="http://schemas.microsoft.com/office/drawing/2014/main" id="{2254C91B-84B8-EF4E-9BC9-C0236EF12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>
            <a:fillRect/>
          </a:stretch>
        </p:blipFill>
        <p:spPr bwMode="auto">
          <a:xfrm>
            <a:off x="250825" y="5184775"/>
            <a:ext cx="11525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494ED4-F6CD-2449-A1C0-31F6EE67A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799306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3">
            <a:extLst>
              <a:ext uri="{FF2B5EF4-FFF2-40B4-BE49-F238E27FC236}">
                <a16:creationId xmlns:a16="http://schemas.microsoft.com/office/drawing/2014/main" id="{209BBB44-4937-914E-AE90-D0B21DD591DB}"/>
              </a:ext>
            </a:extLst>
          </p:cNvPr>
          <p:cNvSpPr txBox="1">
            <a:spLocks/>
          </p:cNvSpPr>
          <p:nvPr/>
        </p:nvSpPr>
        <p:spPr bwMode="gray">
          <a:xfrm>
            <a:off x="179388" y="260350"/>
            <a:ext cx="8964612" cy="541338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ЩО ТАКЕ МОТИВАЦІЯ?</a:t>
            </a:r>
            <a:endParaRPr lang="en-GB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70860D-60EE-EC47-A86A-F2D639B84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81125"/>
            <a:ext cx="876617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B2B47A-200D-EA42-A245-957196382C67}"/>
              </a:ext>
            </a:extLst>
          </p:cNvPr>
          <p:cNvSpPr/>
          <p:nvPr/>
        </p:nvSpPr>
        <p:spPr>
          <a:xfrm>
            <a:off x="304800" y="4365625"/>
            <a:ext cx="8766175" cy="719138"/>
          </a:xfrm>
          <a:prstGeom prst="rect">
            <a:avLst/>
          </a:prstGeom>
          <a:noFill/>
          <a:ln w="571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Місце для зображення 9">
            <a:extLst>
              <a:ext uri="{FF2B5EF4-FFF2-40B4-BE49-F238E27FC236}">
                <a16:creationId xmlns:a16="http://schemas.microsoft.com/office/drawing/2014/main" id="{29FEEBE6-0919-2744-9386-9B9596203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>
            <a:fillRect/>
          </a:stretch>
        </p:blipFill>
        <p:spPr bwMode="auto">
          <a:xfrm>
            <a:off x="250825" y="5184775"/>
            <a:ext cx="11525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FD8D98A-682C-0041-8B00-2EC200B91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68413"/>
            <a:ext cx="1963738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AFAD1A0-B74F-4248-B1D2-423759EFB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68400"/>
            <a:ext cx="262255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38DE076-79C7-ED4A-A947-57EA5DFCF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616075"/>
            <a:ext cx="19335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4B172A8-AEAD-1C44-A42A-407AB7209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268413"/>
            <a:ext cx="1963737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F732849E-9646-974D-B839-2608D2DBFBD9}"/>
              </a:ext>
            </a:extLst>
          </p:cNvPr>
          <p:cNvCxnSpPr>
            <a:cxnSpLocks/>
          </p:cNvCxnSpPr>
          <p:nvPr/>
        </p:nvCxnSpPr>
        <p:spPr>
          <a:xfrm>
            <a:off x="1204913" y="1252538"/>
            <a:ext cx="596741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C73B010-22A8-B444-A170-960272635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992188"/>
            <a:ext cx="1204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>
                <a:solidFill>
                  <a:srgbClr val="C00000"/>
                </a:solidFill>
              </a:rPr>
              <a:t>потреба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AB9A5BF-5721-FD48-B699-EA0D1DE14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2133600"/>
            <a:ext cx="23304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8BB454F-D6BD-D34A-A325-A01C06226A1F}"/>
              </a:ext>
            </a:extLst>
          </p:cNvPr>
          <p:cNvSpPr/>
          <p:nvPr/>
        </p:nvSpPr>
        <p:spPr>
          <a:xfrm>
            <a:off x="5580063" y="2001838"/>
            <a:ext cx="839787" cy="1317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 err="1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7D222C-2D46-C04B-8587-64C9F9D7D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268413"/>
            <a:ext cx="8318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A8D29C5-DBA9-544D-8B78-D8ED3F270E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00213"/>
            <a:ext cx="83978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1" name="TextBox 37">
            <a:extLst>
              <a:ext uri="{FF2B5EF4-FFF2-40B4-BE49-F238E27FC236}">
                <a16:creationId xmlns:a16="http://schemas.microsoft.com/office/drawing/2014/main" id="{7969D823-048F-0B42-AE90-5E82D55B3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700213"/>
            <a:ext cx="8350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chemeClr val="bg1"/>
                </a:solidFill>
              </a:rPr>
              <a:t>10 %</a:t>
            </a:r>
          </a:p>
        </p:txBody>
      </p:sp>
      <p:sp>
        <p:nvSpPr>
          <p:cNvPr id="39" name="Скругленная прямоугольная выноска 38">
            <a:extLst>
              <a:ext uri="{FF2B5EF4-FFF2-40B4-BE49-F238E27FC236}">
                <a16:creationId xmlns:a16="http://schemas.microsoft.com/office/drawing/2014/main" id="{2D172F63-6E11-0C4E-85BD-054F255FCC3F}"/>
              </a:ext>
            </a:extLst>
          </p:cNvPr>
          <p:cNvSpPr/>
          <p:nvPr/>
        </p:nvSpPr>
        <p:spPr>
          <a:xfrm>
            <a:off x="6804025" y="1557338"/>
            <a:ext cx="673100" cy="252412"/>
          </a:xfrm>
          <a:prstGeom prst="wedgeRoundRectCallout">
            <a:avLst>
              <a:gd name="adj1" fmla="val -139922"/>
              <a:gd name="adj2" fmla="val 163499"/>
              <a:gd name="adj3" fmla="val 16667"/>
            </a:avLst>
          </a:prstGeom>
          <a:solidFill>
            <a:srgbClr val="92D050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 b="1" dirty="0">
                <a:solidFill>
                  <a:schemeClr val="accent5">
                    <a:lumMod val="50000"/>
                  </a:schemeClr>
                </a:solidFill>
              </a:rPr>
              <a:t>5 %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92A5B1-665D-954E-AA28-A9EAD2E33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289050"/>
            <a:ext cx="835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chemeClr val="bg1"/>
                </a:solidFill>
              </a:rPr>
              <a:t>1</a:t>
            </a:r>
            <a:r>
              <a:rPr lang="en-US" altLang="ru-RU" sz="1200" b="1">
                <a:solidFill>
                  <a:schemeClr val="bg1"/>
                </a:solidFill>
              </a:rPr>
              <a:t>5</a:t>
            </a:r>
            <a:r>
              <a:rPr lang="ru-RU" altLang="ru-RU" sz="1200" b="1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E0E89C-E639-C244-94EF-FEC96C93D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992188"/>
            <a:ext cx="1963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>
                <a:solidFill>
                  <a:srgbClr val="C00000"/>
                </a:solidFill>
              </a:rPr>
              <a:t>= базовий рівень</a:t>
            </a:r>
            <a:r>
              <a:rPr lang="en-US" altLang="ru-RU" sz="1200" b="1" i="1">
                <a:solidFill>
                  <a:srgbClr val="C00000"/>
                </a:solidFill>
              </a:rPr>
              <a:t>       </a:t>
            </a:r>
            <a:endParaRPr lang="ru-RU" altLang="ru-RU" sz="1200" b="1" i="1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8F563C-1DDC-224F-8680-E50747F50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992188"/>
            <a:ext cx="2130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>
                <a:solidFill>
                  <a:srgbClr val="C00000"/>
                </a:solidFill>
              </a:rPr>
              <a:t>= граничний ліміт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854C6E9-66BC-FA41-9A11-4A875D068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084763"/>
            <a:ext cx="12350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FC63E5F-9AAA-3F45-8B17-6880295A8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095875"/>
            <a:ext cx="11477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A6C5536-8F83-FB4E-BF14-83C5BE2350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5087938"/>
            <a:ext cx="11588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0B910D92-BD7D-6349-AA92-072633CB4A9F}"/>
              </a:ext>
            </a:extLst>
          </p:cNvPr>
          <p:cNvSpPr txBox="1">
            <a:spLocks/>
          </p:cNvSpPr>
          <p:nvPr/>
        </p:nvSpPr>
        <p:spPr>
          <a:xfrm>
            <a:off x="107950" y="239713"/>
            <a:ext cx="8448675" cy="652462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ЯК ЦЕ ПРАЦЮЄ?</a:t>
            </a:r>
            <a:endParaRPr 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40" grpId="0"/>
      <p:bldP spid="41" grpId="0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ABFFCF-E920-894F-8454-181C4FED6652}"/>
              </a:ext>
            </a:extLst>
          </p:cNvPr>
          <p:cNvSpPr txBox="1">
            <a:spLocks/>
          </p:cNvSpPr>
          <p:nvPr/>
        </p:nvSpPr>
        <p:spPr>
          <a:xfrm>
            <a:off x="179388" y="239713"/>
            <a:ext cx="8377237" cy="652462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НАПРЯМКИ ВИКОРИСТАННЯ КОШТІВ</a:t>
            </a:r>
            <a:endParaRPr 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CD667-36C7-C84E-B85C-58FEFC69CDB8}"/>
              </a:ext>
            </a:extLst>
          </p:cNvPr>
          <p:cNvSpPr txBox="1"/>
          <p:nvPr/>
        </p:nvSpPr>
        <p:spPr>
          <a:xfrm>
            <a:off x="1804988" y="1670050"/>
            <a:ext cx="5322887" cy="3476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13">
              <a:latin typeface="+mn-lt"/>
              <a:cs typeface="+mn-cs"/>
            </a:endParaRPr>
          </a:p>
        </p:txBody>
      </p:sp>
      <p:pic>
        <p:nvPicPr>
          <p:cNvPr id="83971" name="Рисунок 2">
            <a:extLst>
              <a:ext uri="{FF2B5EF4-FFF2-40B4-BE49-F238E27FC236}">
                <a16:creationId xmlns:a16="http://schemas.microsoft.com/office/drawing/2014/main" id="{1A0BE699-5AAB-3544-9621-6775BD471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90638"/>
            <a:ext cx="26955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Рисунок 3">
            <a:extLst>
              <a:ext uri="{FF2B5EF4-FFF2-40B4-BE49-F238E27FC236}">
                <a16:creationId xmlns:a16="http://schemas.microsoft.com/office/drawing/2014/main" id="{C19222B3-55D7-E248-8275-56B623512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5472113"/>
            <a:ext cx="682466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ьная выноска 4">
            <a:extLst>
              <a:ext uri="{FF2B5EF4-FFF2-40B4-BE49-F238E27FC236}">
                <a16:creationId xmlns:a16="http://schemas.microsoft.com/office/drawing/2014/main" id="{6B1BA11E-14EE-2F4F-B9C0-9339E1320F06}"/>
              </a:ext>
            </a:extLst>
          </p:cNvPr>
          <p:cNvSpPr/>
          <p:nvPr/>
        </p:nvSpPr>
        <p:spPr>
          <a:xfrm>
            <a:off x="4102100" y="3879850"/>
            <a:ext cx="4132263" cy="1122363"/>
          </a:xfrm>
          <a:prstGeom prst="wedgeEllipseCallout">
            <a:avLst>
              <a:gd name="adj1" fmla="val -97357"/>
              <a:gd name="adj2" fmla="val -95033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</a:rPr>
              <a:t>ОПЛАТА ЕНЕРГОНОСІЇВ</a:t>
            </a:r>
            <a:endParaRPr lang="x-none" sz="1400" b="1" dirty="0" err="1">
              <a:solidFill>
                <a:schemeClr val="bg1"/>
              </a:solidFill>
            </a:endParaRPr>
          </a:p>
        </p:txBody>
      </p:sp>
      <p:sp>
        <p:nvSpPr>
          <p:cNvPr id="6" name="Овальная выноска 5">
            <a:extLst>
              <a:ext uri="{FF2B5EF4-FFF2-40B4-BE49-F238E27FC236}">
                <a16:creationId xmlns:a16="http://schemas.microsoft.com/office/drawing/2014/main" id="{2D95EB7C-B668-0443-9FDB-52A540E8A647}"/>
              </a:ext>
            </a:extLst>
          </p:cNvPr>
          <p:cNvSpPr/>
          <p:nvPr/>
        </p:nvSpPr>
        <p:spPr>
          <a:xfrm>
            <a:off x="3925888" y="2416175"/>
            <a:ext cx="4430712" cy="1227138"/>
          </a:xfrm>
          <a:prstGeom prst="wedgeEllipseCallout">
            <a:avLst>
              <a:gd name="adj1" fmla="val -87421"/>
              <a:gd name="adj2" fmla="val -57999"/>
            </a:avLst>
          </a:prstGeom>
          <a:solidFill>
            <a:srgbClr val="92D050"/>
          </a:solidFill>
          <a:ln w="158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400" b="1" dirty="0">
                <a:solidFill>
                  <a:schemeClr val="accent5">
                    <a:lumMod val="50000"/>
                  </a:schemeClr>
                </a:solidFill>
              </a:rPr>
              <a:t>МАТЕРІАЛЬНЕ СТИМУЛЮВАННЯ</a:t>
            </a:r>
          </a:p>
        </p:txBody>
      </p:sp>
      <p:sp>
        <p:nvSpPr>
          <p:cNvPr id="7" name="Закрывающая фигурная скобка 11">
            <a:extLst>
              <a:ext uri="{FF2B5EF4-FFF2-40B4-BE49-F238E27FC236}">
                <a16:creationId xmlns:a16="http://schemas.microsoft.com/office/drawing/2014/main" id="{592D6E19-DB16-FD4B-A985-B1C22182285B}"/>
              </a:ext>
            </a:extLst>
          </p:cNvPr>
          <p:cNvSpPr/>
          <p:nvPr/>
        </p:nvSpPr>
        <p:spPr>
          <a:xfrm>
            <a:off x="2465388" y="1439863"/>
            <a:ext cx="250825" cy="798512"/>
          </a:xfrm>
          <a:prstGeom prst="rightBrac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9" name="Овальная выноска 8">
            <a:extLst>
              <a:ext uri="{FF2B5EF4-FFF2-40B4-BE49-F238E27FC236}">
                <a16:creationId xmlns:a16="http://schemas.microsoft.com/office/drawing/2014/main" id="{D35CA2B9-002C-5A45-85E5-EBB6C056B436}"/>
              </a:ext>
            </a:extLst>
          </p:cNvPr>
          <p:cNvSpPr/>
          <p:nvPr/>
        </p:nvSpPr>
        <p:spPr>
          <a:xfrm>
            <a:off x="3876675" y="1066800"/>
            <a:ext cx="4583113" cy="950913"/>
          </a:xfrm>
          <a:prstGeom prst="wedgeEllipseCallout">
            <a:avLst>
              <a:gd name="adj1" fmla="val -74135"/>
              <a:gd name="adj2" fmla="val 32428"/>
            </a:avLst>
          </a:prstGeom>
          <a:solidFill>
            <a:srgbClr val="0070C0">
              <a:alpha val="37000"/>
            </a:srgbClr>
          </a:solidFill>
          <a:ln w="158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400" b="1" dirty="0">
                <a:solidFill>
                  <a:schemeClr val="accent5">
                    <a:lumMod val="50000"/>
                  </a:schemeClr>
                </a:solidFill>
              </a:rPr>
              <a:t>ФІНАНСУВАННЯ ЕНЕРГОЕФЕКТИВНОСТІ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696C78FD-0BC2-8742-8A1E-1FF5444EE01B}"/>
              </a:ext>
            </a:extLst>
          </p:cNvPr>
          <p:cNvSpPr/>
          <p:nvPr/>
        </p:nvSpPr>
        <p:spPr>
          <a:xfrm>
            <a:off x="212725" y="673100"/>
            <a:ext cx="8763000" cy="379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ПРИКЛАД </a:t>
            </a:r>
          </a:p>
          <a:p>
            <a:pPr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Дитяча лікарня імені В.Й. </a:t>
            </a:r>
            <a:r>
              <a:rPr lang="uk-UA" sz="3900" b="1" dirty="0" err="1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Башека</a:t>
            </a: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 </a:t>
            </a:r>
            <a:endParaRPr lang="en-US" sz="3900" b="1" dirty="0">
              <a:solidFill>
                <a:schemeClr val="accent3">
                  <a:lumMod val="75000"/>
                </a:schemeClr>
              </a:solidFill>
              <a:ea typeface="+mj-ea"/>
              <a:cs typeface="Arial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54D651F-45B6-0F4E-9AB8-BCF51F20401B}"/>
              </a:ext>
            </a:extLst>
          </p:cNvPr>
          <p:cNvGraphicFramePr>
            <a:graphicFrameLocks noGrp="1"/>
          </p:cNvGraphicFramePr>
          <p:nvPr/>
        </p:nvGraphicFramePr>
        <p:xfrm>
          <a:off x="185738" y="2300288"/>
          <a:ext cx="8761412" cy="31210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6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7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78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4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7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48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3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440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Назва об'єкту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Базовий рівень, Гкал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Скоригований базовий рівень з урахуванням фактичної температури зовнішнього повітря, 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Гкал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Обсяг бюджетних асигнувань, визначений на підставі базового рівня, тис. грн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Фактичні видатки,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тис. грн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Фактична потреба в асигнуваннях, визначена на підставі  скоригованого базового рівня та фактичного тарифу, 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тис. грн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Обсяг економії асигнувань внаслідок: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635"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відхилення тарифу, 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тис. грн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погодних умов, 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тис. грн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експлуатації об'єкту,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тис. грн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Стаціонар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898,4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812,9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1 885,6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1 057,2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1 097,81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672,4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115,5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40,6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Поліклініка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382,9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337,0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803,7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536,9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551,23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177,1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75,3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14,3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Поліклініка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81,6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71,8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171,3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117,44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37,7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16,1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Філія поліклініки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19,7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17,3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41,3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28,29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9,1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3,9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РАЗОМ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1 382,6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1 239,0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2 901,9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1 794,78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896,4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210,8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54,9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0908" name="TextBox 6">
            <a:extLst>
              <a:ext uri="{FF2B5EF4-FFF2-40B4-BE49-F238E27FC236}">
                <a16:creationId xmlns:a16="http://schemas.microsoft.com/office/drawing/2014/main" id="{EE20CD40-E96C-5A4F-B9F6-2B3958353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1943100"/>
            <a:ext cx="26447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UA" sz="1200"/>
              <a:t>Теплова енергія (І півріччя 2019р)</a:t>
            </a:r>
            <a:endParaRPr lang="ru-UA" altLang="ru-UA" sz="120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F1793A4-7AC0-D64D-BBDC-D4941E7A32CB}"/>
              </a:ext>
            </a:extLst>
          </p:cNvPr>
          <p:cNvSpPr/>
          <p:nvPr/>
        </p:nvSpPr>
        <p:spPr>
          <a:xfrm>
            <a:off x="8164513" y="5087938"/>
            <a:ext cx="677862" cy="32543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 dirty="0" err="1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FC65385-9B21-FB49-BBE3-0AEFFD90627C}"/>
              </a:ext>
            </a:extLst>
          </p:cNvPr>
          <p:cNvSpPr/>
          <p:nvPr/>
        </p:nvSpPr>
        <p:spPr>
          <a:xfrm>
            <a:off x="4378325" y="4343400"/>
            <a:ext cx="431800" cy="663575"/>
          </a:xfrm>
          <a:prstGeom prst="round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 dirty="0" err="1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AB7DB7D8-CA04-9C4A-AEFA-88754D8D0477}"/>
              </a:ext>
            </a:extLst>
          </p:cNvPr>
          <p:cNvSpPr/>
          <p:nvPr/>
        </p:nvSpPr>
        <p:spPr>
          <a:xfrm>
            <a:off x="8288338" y="4343400"/>
            <a:ext cx="430212" cy="663575"/>
          </a:xfrm>
          <a:prstGeom prst="round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 dirty="0" err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2">
            <a:extLst>
              <a:ext uri="{FF2B5EF4-FFF2-40B4-BE49-F238E27FC236}">
                <a16:creationId xmlns:a16="http://schemas.microsoft.com/office/drawing/2014/main" id="{784B5182-ACE2-8E4F-9AD1-220546A7D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269EEB6E-65FF-BC43-8C68-32D4D975E93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500" b="1" dirty="0">
              <a:latin typeface="Montserrat" pitchFamily="2" charset="-52"/>
            </a:endParaRPr>
          </a:p>
        </p:txBody>
      </p:sp>
      <p:sp>
        <p:nvSpPr>
          <p:cNvPr id="20483" name="TextBox 9">
            <a:extLst>
              <a:ext uri="{FF2B5EF4-FFF2-40B4-BE49-F238E27FC236}">
                <a16:creationId xmlns:a16="http://schemas.microsoft.com/office/drawing/2014/main" id="{41E3C399-CFBE-C944-B07B-C1142BB84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85D91D-1F12-EA44-A64A-10B04DEE0A08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15666B6-485B-A740-B60D-44AD5EE3E1EC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b="1" dirty="0">
              <a:latin typeface="Montserrat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0493A8-F7EF-804E-A571-09D573A15D3B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677A73-E629-2B43-B7CF-472094E9713D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6C9992B-7FCB-7B40-BA21-78A0F15E1D5D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6CB844C2-E91F-D441-892A-D59F47588DF9}"/>
              </a:ext>
            </a:extLst>
          </p:cNvPr>
          <p:cNvSpPr/>
          <p:nvPr/>
        </p:nvSpPr>
        <p:spPr>
          <a:xfrm>
            <a:off x="406400" y="620713"/>
            <a:ext cx="8466138" cy="379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СТИМУЛЮВАННЯ </a:t>
            </a:r>
          </a:p>
          <a:p>
            <a:pPr>
              <a:defRPr/>
            </a:pP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ІНШИХ ЗАКЛАДІВ ОХОРОНИ ЗДОРОВ’Я МІСТА ЖИТОМИР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ea typeface="+mj-ea"/>
              <a:cs typeface="Arial" charset="0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E7320312-DDA1-6B4A-8BBA-3CD4F8F4087B}"/>
              </a:ext>
            </a:extLst>
          </p:cNvPr>
          <p:cNvSpPr/>
          <p:nvPr/>
        </p:nvSpPr>
        <p:spPr>
          <a:xfrm>
            <a:off x="876300" y="2492375"/>
            <a:ext cx="7526338" cy="262255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/>
          <a:p>
            <a:pPr algn="just" defTabSz="622158">
              <a:lnSpc>
                <a:spcPct val="150000"/>
              </a:lnSpc>
              <a:defRPr/>
            </a:pPr>
            <a:r>
              <a:rPr lang="uk-UA" sz="2449" kern="0" spc="-1" dirty="0">
                <a:solidFill>
                  <a:prstClr val="black"/>
                </a:solidFill>
                <a:latin typeface="Montserrat"/>
              </a:rPr>
              <a:t>	Лікарня № 1 – 24 тис. грн</a:t>
            </a:r>
          </a:p>
          <a:p>
            <a:pPr algn="just" defTabSz="622158">
              <a:lnSpc>
                <a:spcPct val="150000"/>
              </a:lnSpc>
              <a:defRPr/>
            </a:pPr>
            <a:r>
              <a:rPr lang="uk-UA" sz="2449" kern="0" spc="-1" dirty="0">
                <a:solidFill>
                  <a:prstClr val="black"/>
                </a:solidFill>
                <a:latin typeface="Montserrat"/>
              </a:rPr>
              <a:t>	Лікарня № 2 – 41 тис. грн</a:t>
            </a:r>
          </a:p>
          <a:p>
            <a:pPr algn="just" defTabSz="622158">
              <a:lnSpc>
                <a:spcPct val="150000"/>
              </a:lnSpc>
              <a:defRPr/>
            </a:pPr>
            <a:endParaRPr lang="uk-UA" sz="400" kern="0" spc="-1" dirty="0">
              <a:solidFill>
                <a:prstClr val="black"/>
              </a:solidFill>
              <a:latin typeface="Montserrat"/>
            </a:endParaRPr>
          </a:p>
          <a:p>
            <a:pPr algn="just" defTabSz="622158">
              <a:defRPr/>
            </a:pPr>
            <a:r>
              <a:rPr lang="uk-UA" sz="2449" kern="0" spc="-1" dirty="0">
                <a:solidFill>
                  <a:prstClr val="black"/>
                </a:solidFill>
                <a:latin typeface="Montserrat"/>
              </a:rPr>
              <a:t>	Стоматологічна </a:t>
            </a:r>
          </a:p>
          <a:p>
            <a:pPr lvl="1" algn="just" defTabSz="622158">
              <a:defRPr/>
            </a:pPr>
            <a:r>
              <a:rPr lang="uk-UA" sz="2449" kern="0" spc="-1" dirty="0">
                <a:solidFill>
                  <a:prstClr val="black"/>
                </a:solidFill>
                <a:latin typeface="Montserrat"/>
              </a:rPr>
              <a:t>	поліклініка № 1 – 13,8 тис. грн</a:t>
            </a:r>
          </a:p>
          <a:p>
            <a:pPr algn="just" defTabSz="622158">
              <a:lnSpc>
                <a:spcPct val="130000"/>
              </a:lnSpc>
              <a:defRPr/>
            </a:pPr>
            <a:endParaRPr lang="uk-UA" sz="2449" kern="0" spc="-1" dirty="0">
              <a:solidFill>
                <a:prstClr val="black"/>
              </a:solidFill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87A9BBB0-D4F3-F04F-8878-0C72473DA093}"/>
              </a:ext>
            </a:extLst>
          </p:cNvPr>
          <p:cNvSpPr txBox="1">
            <a:spLocks/>
          </p:cNvSpPr>
          <p:nvPr/>
        </p:nvSpPr>
        <p:spPr>
          <a:xfrm>
            <a:off x="179388" y="239713"/>
            <a:ext cx="8386762" cy="541337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Arial" charset="0"/>
              </a:rPr>
              <a:t>ЧИ Є АЛЬТЕРНАТИВА?</a:t>
            </a:r>
          </a:p>
        </p:txBody>
      </p:sp>
      <p:pic>
        <p:nvPicPr>
          <p:cNvPr id="4" name="6C173318.mp4">
            <a:hlinkClick r:id="" action="ppaction://media"/>
            <a:extLst>
              <a:ext uri="{FF2B5EF4-FFF2-40B4-BE49-F238E27FC236}">
                <a16:creationId xmlns:a16="http://schemas.microsoft.com/office/drawing/2014/main" id="{7B9FFD0B-0763-CA4D-8289-AE2C4D394C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8643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3">
            <a:extLst>
              <a:ext uri="{FF2B5EF4-FFF2-40B4-BE49-F238E27FC236}">
                <a16:creationId xmlns:a16="http://schemas.microsoft.com/office/drawing/2014/main" id="{1F87A016-694E-144C-AF8C-921C2CAA05ED}"/>
              </a:ext>
            </a:extLst>
          </p:cNvPr>
          <p:cNvSpPr txBox="1">
            <a:spLocks/>
          </p:cNvSpPr>
          <p:nvPr/>
        </p:nvSpPr>
        <p:spPr bwMode="gray">
          <a:xfrm>
            <a:off x="179388" y="239713"/>
            <a:ext cx="8445500" cy="541337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ЧИ Є АЛЬТЕРНАТИВА?</a:t>
            </a:r>
            <a:endParaRPr lang="en-GB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  <p:sp>
        <p:nvSpPr>
          <p:cNvPr id="3" name="Titel 13">
            <a:extLst>
              <a:ext uri="{FF2B5EF4-FFF2-40B4-BE49-F238E27FC236}">
                <a16:creationId xmlns:a16="http://schemas.microsoft.com/office/drawing/2014/main" id="{4D5BE8C6-D4C4-E54E-A3C1-177D4D2AE680}"/>
              </a:ext>
            </a:extLst>
          </p:cNvPr>
          <p:cNvSpPr txBox="1">
            <a:spLocks/>
          </p:cNvSpPr>
          <p:nvPr/>
        </p:nvSpPr>
        <p:spPr bwMode="gray">
          <a:xfrm>
            <a:off x="0" y="2205038"/>
            <a:ext cx="9144000" cy="539750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ВІДПОВІДЬ: ТАК !</a:t>
            </a:r>
          </a:p>
        </p:txBody>
      </p:sp>
      <p:sp>
        <p:nvSpPr>
          <p:cNvPr id="4" name="Titel 13">
            <a:extLst>
              <a:ext uri="{FF2B5EF4-FFF2-40B4-BE49-F238E27FC236}">
                <a16:creationId xmlns:a16="http://schemas.microsoft.com/office/drawing/2014/main" id="{0F2F1B5F-CA1E-3549-8457-78D77CEF561D}"/>
              </a:ext>
            </a:extLst>
          </p:cNvPr>
          <p:cNvSpPr txBox="1">
            <a:spLocks/>
          </p:cNvSpPr>
          <p:nvPr/>
        </p:nvSpPr>
        <p:spPr bwMode="gray">
          <a:xfrm>
            <a:off x="11113" y="3284538"/>
            <a:ext cx="9144000" cy="539750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ТАК ЗАВЖДИ БУЛО </a:t>
            </a:r>
            <a:r>
              <a:rPr lang="uk-UA" sz="36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  <a:sym typeface="Wingdings" pitchFamily="2" charset="2"/>
              </a:rPr>
              <a:t></a:t>
            </a:r>
            <a:endParaRPr lang="en-GB" sz="36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Рисунок 2">
            <a:extLst>
              <a:ext uri="{FF2B5EF4-FFF2-40B4-BE49-F238E27FC236}">
                <a16:creationId xmlns:a16="http://schemas.microsoft.com/office/drawing/2014/main" id="{615FD897-462C-4E4D-99B5-99B940D8B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DD05051-959A-0A41-A25E-8BD560BE77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500" b="1" dirty="0">
              <a:latin typeface="Montserrat" pitchFamily="2" charset="-52"/>
            </a:endParaRPr>
          </a:p>
        </p:txBody>
      </p:sp>
      <p:sp>
        <p:nvSpPr>
          <p:cNvPr id="90115" name="TextBox 9">
            <a:extLst>
              <a:ext uri="{FF2B5EF4-FFF2-40B4-BE49-F238E27FC236}">
                <a16:creationId xmlns:a16="http://schemas.microsoft.com/office/drawing/2014/main" id="{08828D6A-13B6-394F-8964-C9E01D1D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74866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СИСТЕМА ЕНЕРГОМЕНЕДЖМЕНТУ</a:t>
            </a:r>
            <a:endParaRPr lang="ru-RU" altLang="ru-RU" sz="350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0916E4D-EEC9-CD47-8D15-554BBA4A261E}"/>
              </a:ext>
            </a:extLst>
          </p:cNvPr>
          <p:cNvGraphicFramePr/>
          <p:nvPr/>
        </p:nvGraphicFramePr>
        <p:xfrm>
          <a:off x="467544" y="833513"/>
          <a:ext cx="8208912" cy="5872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0AD1FBF-1A7B-884A-B024-68AED99D8154}"/>
              </a:ext>
            </a:extLst>
          </p:cNvPr>
          <p:cNvSpPr txBox="1"/>
          <p:nvPr/>
        </p:nvSpPr>
        <p:spPr>
          <a:xfrm>
            <a:off x="2700338" y="3522663"/>
            <a:ext cx="17272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1750" dirty="0">
                <a:solidFill>
                  <a:schemeClr val="bg1"/>
                </a:solidFill>
              </a:rPr>
              <a:t>ЕНЕРГО-МОНІТОРИНГ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0E2D9D-5C70-1541-9B4A-8CD58F643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912938"/>
            <a:ext cx="1728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UA" altLang="ru-UA" sz="1600"/>
              <a:t>УПРАВЛІННЯ РЕСУРСАМИ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26926-01B5-6C45-A64A-91D40D81F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652963"/>
            <a:ext cx="2533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UA" altLang="ru-UA" sz="2400">
                <a:solidFill>
                  <a:schemeClr val="bg1"/>
                </a:solidFill>
              </a:rPr>
              <a:t>ЕНЕРГО-</a:t>
            </a:r>
          </a:p>
          <a:p>
            <a:pPr algn="ctr"/>
            <a:r>
              <a:rPr lang="ru-UA" altLang="ru-UA" sz="2400">
                <a:solidFill>
                  <a:schemeClr val="bg1"/>
                </a:solidFill>
              </a:rPr>
              <a:t>ЕФЕКТИВНІСТЬ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22E34-5D12-C541-A73A-817656FDD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781300"/>
            <a:ext cx="1731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UA" altLang="ru-UA" i="1">
                <a:solidFill>
                  <a:schemeClr val="bg1"/>
                </a:solidFill>
              </a:rPr>
              <a:t>ЦИКЛ – 1 РІК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EFA8C-FC0D-2241-A5F1-00CDB6C19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538" y="3522663"/>
            <a:ext cx="173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UA" altLang="ru-UA" i="1">
                <a:solidFill>
                  <a:schemeClr val="bg1"/>
                </a:solidFill>
              </a:rPr>
              <a:t>ЦИКЛ – </a:t>
            </a:r>
          </a:p>
          <a:p>
            <a:pPr algn="ctr"/>
            <a:r>
              <a:rPr lang="ru-UA" altLang="ru-UA" i="1">
                <a:solidFill>
                  <a:schemeClr val="bg1"/>
                </a:solidFill>
              </a:rPr>
              <a:t>3-5 РОКІВ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FE3D06-6ECB-1A4E-B6AC-E19A0801D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1020763"/>
            <a:ext cx="173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UA" altLang="ru-UA" i="1">
                <a:solidFill>
                  <a:schemeClr val="bg1"/>
                </a:solidFill>
              </a:rPr>
              <a:t>ЦИКЛ – </a:t>
            </a:r>
          </a:p>
          <a:p>
            <a:pPr algn="ctr"/>
            <a:r>
              <a:rPr lang="ru-UA" altLang="ru-UA" i="1">
                <a:solidFill>
                  <a:schemeClr val="bg1"/>
                </a:solidFill>
              </a:rPr>
              <a:t>6 МІСЯЦІВ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9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3">
            <a:extLst>
              <a:ext uri="{FF2B5EF4-FFF2-40B4-BE49-F238E27FC236}">
                <a16:creationId xmlns:a16="http://schemas.microsoft.com/office/drawing/2014/main" id="{502971D1-D368-F34A-B49D-49FF44E69B80}"/>
              </a:ext>
            </a:extLst>
          </p:cNvPr>
          <p:cNvSpPr txBox="1">
            <a:spLocks/>
          </p:cNvSpPr>
          <p:nvPr/>
        </p:nvSpPr>
        <p:spPr bwMode="gray">
          <a:xfrm>
            <a:off x="179388" y="239713"/>
            <a:ext cx="8445500" cy="541337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ВИКЛИК СЬОГОДЕННЯ</a:t>
            </a:r>
            <a:endParaRPr lang="en-GB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48653-ED6D-E748-A25D-76E63BDF68D7}"/>
              </a:ext>
            </a:extLst>
          </p:cNvPr>
          <p:cNvSpPr txBox="1"/>
          <p:nvPr/>
        </p:nvSpPr>
        <p:spPr>
          <a:xfrm>
            <a:off x="179388" y="2090738"/>
            <a:ext cx="8785225" cy="2676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UA" sz="2800" dirty="0">
                <a:latin typeface="Montserrat" pitchFamily="2" charset="-52"/>
                <a:ea typeface="+mj-ea"/>
                <a:cs typeface="+mj-cs"/>
              </a:rPr>
              <a:t>РОЗРОБКА </a:t>
            </a:r>
          </a:p>
          <a:p>
            <a:pPr algn="ctr">
              <a:defRPr/>
            </a:pPr>
            <a:r>
              <a:rPr lang="ru-UA" sz="2800" dirty="0">
                <a:latin typeface="Montserrat" pitchFamily="2" charset="-52"/>
                <a:ea typeface="+mj-ea"/>
                <a:cs typeface="+mj-cs"/>
              </a:rPr>
              <a:t>РЕГЛАМЕНТУ ЕНЕРГОМЕНЕДЖМЕНТУ, </a:t>
            </a:r>
          </a:p>
          <a:p>
            <a:pPr algn="ctr">
              <a:defRPr/>
            </a:pPr>
            <a:r>
              <a:rPr lang="ru-UA" sz="2800" dirty="0">
                <a:latin typeface="Montserrat" pitchFamily="2" charset="-52"/>
                <a:ea typeface="+mj-ea"/>
                <a:cs typeface="+mj-cs"/>
              </a:rPr>
              <a:t>ЯКИЙ ВКЛЮЧАТИМЕ ПОРЯДКИ ТА МЕТОДИКИ</a:t>
            </a:r>
          </a:p>
          <a:p>
            <a:pPr algn="ctr">
              <a:defRPr/>
            </a:pPr>
            <a:r>
              <a:rPr lang="ru-UA" sz="2800" dirty="0">
                <a:latin typeface="Montserrat" pitchFamily="2" charset="-52"/>
                <a:ea typeface="+mj-ea"/>
                <a:cs typeface="+mj-cs"/>
              </a:rPr>
              <a:t>+</a:t>
            </a:r>
          </a:p>
          <a:p>
            <a:pPr algn="ctr">
              <a:defRPr/>
            </a:pPr>
            <a:r>
              <a:rPr lang="ru-UA" sz="2800" dirty="0">
                <a:latin typeface="Montserrat" pitchFamily="2" charset="-52"/>
                <a:ea typeface="+mj-ea"/>
                <a:cs typeface="+mj-cs"/>
              </a:rPr>
              <a:t>ОКРЕМЕ ПОЛОЖЕННЯ </a:t>
            </a:r>
          </a:p>
          <a:p>
            <a:pPr algn="ctr">
              <a:defRPr/>
            </a:pPr>
            <a:r>
              <a:rPr lang="ru-UA" sz="2800" dirty="0">
                <a:latin typeface="Montserrat" pitchFamily="2" charset="-52"/>
                <a:ea typeface="+mj-ea"/>
                <a:cs typeface="+mj-cs"/>
              </a:rPr>
              <a:t>ПРО ЕНЕРГОМЕНЕДЖМЕНТ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Рисунок 10">
            <a:extLst>
              <a:ext uri="{FF2B5EF4-FFF2-40B4-BE49-F238E27FC236}">
                <a16:creationId xmlns:a16="http://schemas.microsoft.com/office/drawing/2014/main" id="{CE56C707-85B5-FB4E-BF87-9D0A1A1CE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08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кутник 3">
            <a:extLst>
              <a:ext uri="{FF2B5EF4-FFF2-40B4-BE49-F238E27FC236}">
                <a16:creationId xmlns:a16="http://schemas.microsoft.com/office/drawing/2014/main" id="{678F107B-89D9-1641-B3E0-B9E64B815C5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395" b="1" dirty="0">
              <a:latin typeface="Montserrat" pitchFamily="2" charset="-52"/>
            </a:endParaRPr>
          </a:p>
        </p:txBody>
      </p:sp>
      <p:sp>
        <p:nvSpPr>
          <p:cNvPr id="93187" name="TextBox 9">
            <a:extLst>
              <a:ext uri="{FF2B5EF4-FFF2-40B4-BE49-F238E27FC236}">
                <a16:creationId xmlns:a16="http://schemas.microsoft.com/office/drawing/2014/main" id="{9E25E260-576E-E840-9FE6-DD180A982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339725"/>
            <a:ext cx="51736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СЕКТОРИ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ВКЛЮЧЕНІ ДО ПЛАНУ ДІЙ ЗІ СТАЛОГО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ЕНЕРГЕТИЧНОГО РОЗВИТКУ</a:t>
            </a:r>
            <a:endParaRPr lang="ru-RU" altLang="ru-RU" sz="240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665FB-3C57-8742-8A6E-F9016B9B6A6F}"/>
              </a:ext>
            </a:extLst>
          </p:cNvPr>
          <p:cNvSpPr txBox="1"/>
          <p:nvPr/>
        </p:nvSpPr>
        <p:spPr>
          <a:xfrm>
            <a:off x="6184900" y="409575"/>
            <a:ext cx="2959100" cy="460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395" b="1" dirty="0">
                <a:solidFill>
                  <a:srgbClr val="92D050"/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395" b="1" dirty="0">
              <a:solidFill>
                <a:srgbClr val="92D050"/>
              </a:solidFill>
              <a:latin typeface="Montserrat" pitchFamily="2" charset="-52"/>
              <a:cs typeface="+mn-cs"/>
            </a:endParaRPr>
          </a:p>
        </p:txBody>
      </p:sp>
      <p:graphicFrame>
        <p:nvGraphicFramePr>
          <p:cNvPr id="7" name="Таблиця 16">
            <a:extLst>
              <a:ext uri="{FF2B5EF4-FFF2-40B4-BE49-F238E27FC236}">
                <a16:creationId xmlns:a16="http://schemas.microsoft.com/office/drawing/2014/main" id="{CE7F220D-C90B-9F4F-A498-2F871D725B0A}"/>
              </a:ext>
            </a:extLst>
          </p:cNvPr>
          <p:cNvGraphicFramePr>
            <a:graphicFrameLocks noGrp="1"/>
          </p:cNvGraphicFramePr>
          <p:nvPr/>
        </p:nvGraphicFramePr>
        <p:xfrm>
          <a:off x="0" y="2130425"/>
          <a:ext cx="9101138" cy="17351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5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0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5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5847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1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СЕКТОРИ  </a:t>
                      </a:r>
                    </a:p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1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ПДСЕР</a:t>
                      </a:r>
                    </a:p>
                  </a:txBody>
                  <a:tcPr marL="78196" marR="78196" marT="39112" marB="3911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ВАРТІСТЬ </a:t>
                      </a:r>
                      <a:r>
                        <a:rPr lang="ru-RU" sz="2100" b="1" kern="1200" dirty="0">
                          <a:solidFill>
                            <a:srgbClr val="FFFF00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ІНВЕСТИЦІЙ</a:t>
                      </a:r>
                      <a:r>
                        <a:rPr lang="ru-RU" sz="21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МЛН. ЄВРО</a:t>
                      </a:r>
                      <a:endParaRPr lang="uk-UA" sz="2100" b="1" kern="1200" dirty="0">
                        <a:solidFill>
                          <a:schemeClr val="bg1"/>
                        </a:solidFill>
                        <a:effectLst/>
                        <a:latin typeface="Montserrat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78196" marR="78196" marT="39112" marB="3911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СКОРОЧЕННЯ </a:t>
                      </a:r>
                      <a:r>
                        <a:rPr lang="ru-RU" sz="2100" b="1" kern="1200" dirty="0">
                          <a:solidFill>
                            <a:srgbClr val="FFFF00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ВИКИДІВ</a:t>
                      </a:r>
                      <a:r>
                        <a:rPr lang="ru-RU" sz="21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СО2, ТИС.Т/РІК</a:t>
                      </a:r>
                      <a:endParaRPr lang="uk-UA" sz="2100" b="1" kern="1200" dirty="0">
                        <a:solidFill>
                          <a:schemeClr val="bg1"/>
                        </a:solidFill>
                        <a:effectLst/>
                        <a:latin typeface="Montserrat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78196" marR="78196" marT="39112" marB="3911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2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МУНІЦИПАЛЬНІ БУДІВЛІ</a:t>
                      </a:r>
                    </a:p>
                  </a:txBody>
                  <a:tcPr marL="78196" marR="78196" marT="39112" marB="39112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123,9</a:t>
                      </a:r>
                    </a:p>
                  </a:txBody>
                  <a:tcPr marL="78196" marR="78196" marT="39112" marB="391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99,8</a:t>
                      </a:r>
                      <a:endParaRPr lang="uk-UA" sz="2400" kern="1200" dirty="0">
                        <a:solidFill>
                          <a:schemeClr val="bg1"/>
                        </a:solidFill>
                        <a:effectLst/>
                        <a:latin typeface="Montserrat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78196" marR="78196" marT="39112" marB="3911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E0F6C5C4-5557-A240-A349-2F52FEAFCFE1}"/>
              </a:ext>
            </a:extLst>
          </p:cNvPr>
          <p:cNvGraphicFramePr>
            <a:graphicFrameLocks noGrp="1"/>
          </p:cNvGraphicFramePr>
          <p:nvPr/>
        </p:nvGraphicFramePr>
        <p:xfrm>
          <a:off x="0" y="3846513"/>
          <a:ext cx="9115425" cy="860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9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04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ВИРОБНИЦТВО ТЕПЛОВОЇ ЕНЕРГІЇ, ВОДОПОСТАЧАННЯ/ ВІДВЕДЕННЯ, ТВЕРДІ ПОБУТОВІ ВІДХОДИ</a:t>
                      </a:r>
                      <a:endParaRPr lang="uk-UA" sz="1700" kern="1200" dirty="0">
                        <a:solidFill>
                          <a:schemeClr val="bg1"/>
                        </a:solidFill>
                        <a:effectLst/>
                        <a:latin typeface="Montserrat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78201" marR="78201" marT="39110" marB="3911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31,1</a:t>
                      </a:r>
                    </a:p>
                  </a:txBody>
                  <a:tcPr marL="78201" marR="78201" marT="39110" marB="391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21,7</a:t>
                      </a:r>
                    </a:p>
                  </a:txBody>
                  <a:tcPr marL="78201" marR="78201" marT="39110" marB="391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D890E628-8D52-E846-B562-0F63B199C3E7}"/>
              </a:ext>
            </a:extLst>
          </p:cNvPr>
          <p:cNvGraphicFramePr>
            <a:graphicFrameLocks noGrp="1"/>
          </p:cNvGraphicFramePr>
          <p:nvPr/>
        </p:nvGraphicFramePr>
        <p:xfrm>
          <a:off x="0" y="4714875"/>
          <a:ext cx="9115425" cy="501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9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ТРАНСПОРТ</a:t>
                      </a:r>
                    </a:p>
                  </a:txBody>
                  <a:tcPr marL="78201" marR="78201" marT="39009" marB="39009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24,5</a:t>
                      </a:r>
                    </a:p>
                  </a:txBody>
                  <a:tcPr marL="78201" marR="78201" marT="39009" marB="3900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29,6</a:t>
                      </a:r>
                    </a:p>
                  </a:txBody>
                  <a:tcPr marL="78201" marR="78201" marT="39009" marB="3900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DE09DAC0-B2D8-E742-8A22-A6CE54C53F9E}"/>
              </a:ext>
            </a:extLst>
          </p:cNvPr>
          <p:cNvGraphicFramePr>
            <a:graphicFrameLocks noGrp="1"/>
          </p:cNvGraphicFramePr>
          <p:nvPr/>
        </p:nvGraphicFramePr>
        <p:xfrm>
          <a:off x="0" y="5214938"/>
          <a:ext cx="9115425" cy="5032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9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2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ВУЛИЧНЕ ОСВІТЛЕННЯ</a:t>
                      </a:r>
                    </a:p>
                  </a:txBody>
                  <a:tcPr marL="78201" marR="78201" marT="39133" marB="39133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2,8</a:t>
                      </a:r>
                    </a:p>
                  </a:txBody>
                  <a:tcPr marL="78201" marR="78201" marT="39133" marB="391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1,9</a:t>
                      </a:r>
                      <a:endParaRPr lang="uk-UA" sz="2400" kern="1200" dirty="0">
                        <a:solidFill>
                          <a:schemeClr val="bg1"/>
                        </a:solidFill>
                        <a:effectLst/>
                        <a:latin typeface="Montserrat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78201" marR="78201" marT="39133" marB="391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48B32171-0269-254E-9281-51C216195EBF}"/>
              </a:ext>
            </a:extLst>
          </p:cNvPr>
          <p:cNvGraphicFramePr>
            <a:graphicFrameLocks noGrp="1"/>
          </p:cNvGraphicFramePr>
          <p:nvPr/>
        </p:nvGraphicFramePr>
        <p:xfrm>
          <a:off x="0" y="5700713"/>
          <a:ext cx="9115425" cy="501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9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1" kern="1200" dirty="0">
                          <a:solidFill>
                            <a:srgbClr val="FFFF00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ЖИТЛОВІ БУДІВЛІ</a:t>
                      </a:r>
                    </a:p>
                  </a:txBody>
                  <a:tcPr marL="78201" marR="78201" marT="39009" marB="39009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dirty="0">
                          <a:solidFill>
                            <a:srgbClr val="FFFF00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27,8</a:t>
                      </a:r>
                    </a:p>
                  </a:txBody>
                  <a:tcPr marL="78201" marR="78201" marT="39009" marB="3900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dirty="0">
                          <a:solidFill>
                            <a:srgbClr val="FFFF00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44,2</a:t>
                      </a:r>
                    </a:p>
                  </a:txBody>
                  <a:tcPr marL="78201" marR="78201" marT="39009" marB="3900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5E8F50B6-DDA0-EF41-9CCA-BD1BA6736FAF}"/>
              </a:ext>
            </a:extLst>
          </p:cNvPr>
          <p:cNvGraphicFramePr>
            <a:graphicFrameLocks noGrp="1"/>
          </p:cNvGraphicFramePr>
          <p:nvPr/>
        </p:nvGraphicFramePr>
        <p:xfrm>
          <a:off x="0" y="6188075"/>
          <a:ext cx="9115425" cy="501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9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65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РАЗОМ:</a:t>
                      </a:r>
                    </a:p>
                  </a:txBody>
                  <a:tcPr marL="78201" marR="78201" marT="39009" marB="39009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210,1</a:t>
                      </a:r>
                    </a:p>
                  </a:txBody>
                  <a:tcPr marL="78201" marR="78201" marT="39009" marB="3900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52"/>
                          <a:ea typeface="+mn-ea"/>
                          <a:cs typeface="Arial" pitchFamily="34" charset="0"/>
                        </a:rPr>
                        <a:t>197,2</a:t>
                      </a:r>
                    </a:p>
                  </a:txBody>
                  <a:tcPr marL="78201" marR="78201" marT="39009" marB="3900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Рисунок 10">
            <a:extLst>
              <a:ext uri="{FF2B5EF4-FFF2-40B4-BE49-F238E27FC236}">
                <a16:creationId xmlns:a16="http://schemas.microsoft.com/office/drawing/2014/main" id="{1F0F1123-A4BB-BF4B-BFAE-7B897B2AC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08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кутник 3">
            <a:extLst>
              <a:ext uri="{FF2B5EF4-FFF2-40B4-BE49-F238E27FC236}">
                <a16:creationId xmlns:a16="http://schemas.microsoft.com/office/drawing/2014/main" id="{D4A67A9D-AC89-4141-85F3-3B5E9CFABA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395" b="1" dirty="0">
              <a:latin typeface="Montserrat" pitchFamily="2" charset="-52"/>
            </a:endParaRPr>
          </a:p>
        </p:txBody>
      </p:sp>
      <p:sp>
        <p:nvSpPr>
          <p:cNvPr id="37892" name="TextBox 9">
            <a:extLst>
              <a:ext uri="{FF2B5EF4-FFF2-40B4-BE49-F238E27FC236}">
                <a16:creationId xmlns:a16="http://schemas.microsoft.com/office/drawing/2014/main" id="{278DFDC1-6041-1E45-BDCF-CDD5E60E8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339725"/>
            <a:ext cx="7607300" cy="1292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39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СПІВРАЦЯ ГРОМАДИ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39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З ФОНДОМ ЕНЕРГОЕФЕКТИВНОСТІ</a:t>
            </a:r>
            <a:r>
              <a:rPr lang="uk-UA" altLang="ru-RU" sz="342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endParaRPr lang="ru-RU" altLang="ru-RU" sz="3421" dirty="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7649" name="Picture 1">
            <a:extLst>
              <a:ext uri="{FF2B5EF4-FFF2-40B4-BE49-F238E27FC236}">
                <a16:creationId xmlns:a16="http://schemas.microsoft.com/office/drawing/2014/main" id="{F4D96B55-E307-2941-ACF4-ED33A9D20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9339" y="2578496"/>
            <a:ext cx="3864662" cy="3229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16">
            <a:extLst>
              <a:ext uri="{FF2B5EF4-FFF2-40B4-BE49-F238E27FC236}">
                <a16:creationId xmlns:a16="http://schemas.microsoft.com/office/drawing/2014/main" id="{6C1171FF-F211-8749-B3BD-3D8BC370AD1C}"/>
              </a:ext>
            </a:extLst>
          </p:cNvPr>
          <p:cNvGrpSpPr>
            <a:grpSpLocks/>
          </p:cNvGrpSpPr>
          <p:nvPr/>
        </p:nvGrpSpPr>
        <p:grpSpPr bwMode="auto">
          <a:xfrm>
            <a:off x="0" y="1639888"/>
            <a:ext cx="5011738" cy="1473200"/>
            <a:chOff x="0" y="1687920"/>
            <a:chExt cx="5859225" cy="1721773"/>
          </a:xfrm>
        </p:grpSpPr>
        <p:sp>
          <p:nvSpPr>
            <p:cNvPr id="37901" name="TextBox 12">
              <a:extLst>
                <a:ext uri="{FF2B5EF4-FFF2-40B4-BE49-F238E27FC236}">
                  <a16:creationId xmlns:a16="http://schemas.microsoft.com/office/drawing/2014/main" id="{685D5AB8-D6A4-3248-81BE-A90AE566D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2836" y="1687920"/>
              <a:ext cx="2056389" cy="11224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uk-UA" altLang="ru-RU" sz="5644" b="1">
                  <a:solidFill>
                    <a:schemeClr val="bg1"/>
                  </a:solidFill>
                  <a:latin typeface="Montserrat" panose="00000500000000000000" pitchFamily="2" charset="-52"/>
                </a:rPr>
                <a:t>1535</a:t>
              </a:r>
              <a:endParaRPr lang="ru-RU" altLang="ru-RU" sz="5644" b="1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4A7CA8-D89F-7347-9E51-E211BBC7ED49}"/>
                </a:ext>
              </a:extLst>
            </p:cNvPr>
            <p:cNvSpPr txBox="1"/>
            <p:nvPr/>
          </p:nvSpPr>
          <p:spPr>
            <a:xfrm>
              <a:off x="0" y="2686103"/>
              <a:ext cx="5734876" cy="72359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92D050"/>
              </a:solidFill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3421" b="1" dirty="0">
                  <a:solidFill>
                    <a:schemeClr val="bg1"/>
                  </a:solidFill>
                  <a:latin typeface="Montserrat" pitchFamily="2" charset="-52"/>
                  <a:cs typeface="+mn-cs"/>
                </a:rPr>
                <a:t>житлових будівель</a:t>
              </a:r>
              <a:endParaRPr lang="ru-RU" sz="3421" b="1" dirty="0">
                <a:solidFill>
                  <a:schemeClr val="bg1"/>
                </a:solidFill>
                <a:latin typeface="Montserrat" pitchFamily="2" charset="-52"/>
                <a:cs typeface="+mn-cs"/>
              </a:endParaRPr>
            </a:p>
          </p:txBody>
        </p:sp>
      </p:grpSp>
      <p:grpSp>
        <p:nvGrpSpPr>
          <p:cNvPr id="3" name="Группа 17">
            <a:extLst>
              <a:ext uri="{FF2B5EF4-FFF2-40B4-BE49-F238E27FC236}">
                <a16:creationId xmlns:a16="http://schemas.microsoft.com/office/drawing/2014/main" id="{6F2641C6-AEF6-CF4C-808C-4869C61B2E3E}"/>
              </a:ext>
            </a:extLst>
          </p:cNvPr>
          <p:cNvGrpSpPr>
            <a:grpSpLocks/>
          </p:cNvGrpSpPr>
          <p:nvPr/>
        </p:nvGrpSpPr>
        <p:grpSpPr bwMode="auto">
          <a:xfrm>
            <a:off x="0" y="3386138"/>
            <a:ext cx="3711575" cy="1430337"/>
            <a:chOff x="-1" y="3878452"/>
            <a:chExt cx="3980828" cy="1673789"/>
          </a:xfrm>
        </p:grpSpPr>
        <p:sp>
          <p:nvSpPr>
            <p:cNvPr id="37899" name="TextBox 7">
              <a:extLst>
                <a:ext uri="{FF2B5EF4-FFF2-40B4-BE49-F238E27FC236}">
                  <a16:creationId xmlns:a16="http://schemas.microsoft.com/office/drawing/2014/main" id="{A4FE1F7D-0200-AE4F-A391-80AE63091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9499" y="3878452"/>
              <a:ext cx="2191328" cy="103102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uk-UA" altLang="ru-RU" sz="5131" b="1">
                  <a:solidFill>
                    <a:schemeClr val="bg1"/>
                  </a:solidFill>
                  <a:latin typeface="Montserrat" panose="00000500000000000000" pitchFamily="2" charset="-52"/>
                </a:rPr>
                <a:t>+ 834</a:t>
              </a:r>
              <a:endParaRPr lang="ru-RU" altLang="ru-RU" sz="5131" b="1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06F1AC-B741-694B-8B16-BECC232A496B}"/>
                </a:ext>
              </a:extLst>
            </p:cNvPr>
            <p:cNvSpPr txBox="1"/>
            <p:nvPr/>
          </p:nvSpPr>
          <p:spPr>
            <a:xfrm>
              <a:off x="-1" y="4827737"/>
              <a:ext cx="3839507" cy="7245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92D050"/>
              </a:solidFill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3421" b="1" dirty="0">
                  <a:solidFill>
                    <a:schemeClr val="bg1"/>
                  </a:solidFill>
                  <a:latin typeface="Montserrat" pitchFamily="2" charset="-52"/>
                  <a:cs typeface="+mn-cs"/>
                </a:rPr>
                <a:t>млн грн</a:t>
              </a:r>
              <a:endParaRPr lang="ru-RU" sz="3421" b="1" dirty="0">
                <a:solidFill>
                  <a:schemeClr val="bg1"/>
                </a:solidFill>
                <a:latin typeface="Montserrat" pitchFamily="2" charset="-52"/>
                <a:cs typeface="+mn-cs"/>
              </a:endParaRPr>
            </a:p>
          </p:txBody>
        </p:sp>
      </p:grpSp>
      <p:grpSp>
        <p:nvGrpSpPr>
          <p:cNvPr id="4" name="Группа 18">
            <a:extLst>
              <a:ext uri="{FF2B5EF4-FFF2-40B4-BE49-F238E27FC236}">
                <a16:creationId xmlns:a16="http://schemas.microsoft.com/office/drawing/2014/main" id="{87747D4D-E9F0-0947-9AA4-D90675216ECE}"/>
              </a:ext>
            </a:extLst>
          </p:cNvPr>
          <p:cNvGrpSpPr>
            <a:grpSpLocks/>
          </p:cNvGrpSpPr>
          <p:nvPr/>
        </p:nvGrpSpPr>
        <p:grpSpPr bwMode="auto">
          <a:xfrm>
            <a:off x="0" y="5118100"/>
            <a:ext cx="2995613" cy="1385888"/>
            <a:chOff x="0" y="5754372"/>
            <a:chExt cx="4148861" cy="16212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A66BD-1DD4-4F45-9244-A8DDA8B0713E}"/>
                </a:ext>
              </a:extLst>
            </p:cNvPr>
            <p:cNvSpPr txBox="1"/>
            <p:nvPr/>
          </p:nvSpPr>
          <p:spPr>
            <a:xfrm>
              <a:off x="0" y="6651367"/>
              <a:ext cx="3975167" cy="72428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92D050"/>
              </a:solidFill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3421" b="1" dirty="0">
                  <a:solidFill>
                    <a:schemeClr val="bg1"/>
                  </a:solidFill>
                  <a:latin typeface="Montserrat" pitchFamily="2" charset="-52"/>
                  <a:cs typeface="+mn-cs"/>
                </a:rPr>
                <a:t>тони </a:t>
              </a:r>
              <a:r>
                <a:rPr lang="uk-UA" sz="3421" b="1" dirty="0" err="1">
                  <a:solidFill>
                    <a:schemeClr val="bg1"/>
                  </a:solidFill>
                  <a:latin typeface="Montserrat" pitchFamily="2" charset="-52"/>
                  <a:cs typeface="+mn-cs"/>
                </a:rPr>
                <a:t>СО</a:t>
              </a:r>
              <a:r>
                <a:rPr lang="uk-UA" sz="2052" b="1" dirty="0" err="1">
                  <a:solidFill>
                    <a:schemeClr val="bg1"/>
                  </a:solidFill>
                  <a:latin typeface="Montserrat" pitchFamily="2" charset="-52"/>
                  <a:cs typeface="+mn-cs"/>
                </a:rPr>
                <a:t>2</a:t>
              </a:r>
              <a:endParaRPr lang="ru-RU" sz="3421" b="1" dirty="0">
                <a:solidFill>
                  <a:schemeClr val="bg1"/>
                </a:solidFill>
                <a:latin typeface="Montserrat" pitchFamily="2" charset="-52"/>
                <a:cs typeface="+mn-cs"/>
              </a:endParaRPr>
            </a:p>
          </p:txBody>
        </p:sp>
        <p:sp>
          <p:nvSpPr>
            <p:cNvPr id="37898" name="TextBox 15">
              <a:extLst>
                <a:ext uri="{FF2B5EF4-FFF2-40B4-BE49-F238E27FC236}">
                  <a16:creationId xmlns:a16="http://schemas.microsoft.com/office/drawing/2014/main" id="{48BEF7B4-F30D-D54A-B5A1-51B266041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1035" y="5754372"/>
              <a:ext cx="2897826" cy="103256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uk-UA" altLang="ru-RU" sz="5131" b="1">
                  <a:solidFill>
                    <a:schemeClr val="bg1"/>
                  </a:solidFill>
                  <a:latin typeface="Montserrat" panose="00000500000000000000" pitchFamily="2" charset="-52"/>
                </a:rPr>
                <a:t>- 44,2</a:t>
              </a:r>
              <a:endParaRPr lang="ru-RU" altLang="ru-RU" sz="5131" b="1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Рисунок 10">
            <a:extLst>
              <a:ext uri="{FF2B5EF4-FFF2-40B4-BE49-F238E27FC236}">
                <a16:creationId xmlns:a16="http://schemas.microsoft.com/office/drawing/2014/main" id="{FBB23C15-DFE3-4E4D-A205-A0DC88B4E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08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кутник 3">
            <a:extLst>
              <a:ext uri="{FF2B5EF4-FFF2-40B4-BE49-F238E27FC236}">
                <a16:creationId xmlns:a16="http://schemas.microsoft.com/office/drawing/2014/main" id="{6DC1CEAF-C2E2-3140-AFE6-410F7FE9FA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395" b="1" dirty="0">
              <a:latin typeface="Montserrat" pitchFamily="2" charset="-52"/>
            </a:endParaRPr>
          </a:p>
        </p:txBody>
      </p:sp>
      <p:sp>
        <p:nvSpPr>
          <p:cNvPr id="97283" name="TextBox 9">
            <a:extLst>
              <a:ext uri="{FF2B5EF4-FFF2-40B4-BE49-F238E27FC236}">
                <a16:creationId xmlns:a16="http://schemas.microsoft.com/office/drawing/2014/main" id="{0AA59B5C-547A-3D4B-9BEB-C672D3670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238125"/>
            <a:ext cx="48037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900" b="1">
                <a:solidFill>
                  <a:schemeClr val="bg1"/>
                </a:solidFill>
                <a:latin typeface="Montserrat" pitchFamily="2" charset="-52"/>
              </a:rPr>
              <a:t>ДЛЯ ЧОГО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900">
                <a:solidFill>
                  <a:srgbClr val="FFFF00"/>
                </a:solidFill>
                <a:latin typeface="Montserrat" pitchFamily="2" charset="-52"/>
              </a:rPr>
              <a:t>МІСЦЕВА ПІДТРИМКА</a:t>
            </a:r>
            <a:endParaRPr lang="ru-RU" altLang="ru-RU" sz="3900">
              <a:solidFill>
                <a:srgbClr val="FFFF0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761EE10-33C4-2F4A-9F3C-110A7CC5E136}"/>
              </a:ext>
            </a:extLst>
          </p:cNvPr>
          <p:cNvSpPr/>
          <p:nvPr/>
        </p:nvSpPr>
        <p:spPr>
          <a:xfrm>
            <a:off x="261707" y="1993375"/>
            <a:ext cx="6779100" cy="934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uk-UA" sz="2737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 ЗМЕНШИТИ ФІНАНСОВЕ НАВАНТАЖЕННЯ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defRPr/>
            </a:pPr>
            <a:r>
              <a:rPr lang="uk-UA" sz="2737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НА МЕШКАНЦІВ</a:t>
            </a:r>
            <a:endParaRPr lang="ru-RU" sz="2737" dirty="0">
              <a:latin typeface="+mn-lt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087F8BF-2EDC-8048-9C7E-F4AA3A8E9937}"/>
              </a:ext>
            </a:extLst>
          </p:cNvPr>
          <p:cNvSpPr/>
          <p:nvPr/>
        </p:nvSpPr>
        <p:spPr>
          <a:xfrm>
            <a:off x="278295" y="3076362"/>
            <a:ext cx="5554726" cy="934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uk-UA" sz="2737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 СТИМУЛЮВАТИ ВПРОВАДЖЕННЯ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737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ЕНЕРГОМОДЕРНІЗАЦІЇ БУДІВЕЛЬ</a:t>
            </a:r>
            <a:endParaRPr lang="ru-RU" sz="2737" dirty="0">
              <a:latin typeface="+mn-lt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64B138B-8F88-1445-AF94-ABEA01A1F90A}"/>
              </a:ext>
            </a:extLst>
          </p:cNvPr>
          <p:cNvSpPr/>
          <p:nvPr/>
        </p:nvSpPr>
        <p:spPr>
          <a:xfrm>
            <a:off x="278294" y="4128542"/>
            <a:ext cx="6858801" cy="934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uk-UA" sz="2737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 СКОРОТИТИ СПОЖИВАННЯ ЕНЕРГОНОСІЇВ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737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ТА ВИТРАТИ НА ЇХ ОПЛАТУ</a:t>
            </a:r>
            <a:endParaRPr lang="ru-RU" sz="2737" dirty="0">
              <a:latin typeface="+mn-lt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B5A7B14-8849-914E-9397-F0E9F47C948F}"/>
              </a:ext>
            </a:extLst>
          </p:cNvPr>
          <p:cNvSpPr/>
          <p:nvPr/>
        </p:nvSpPr>
        <p:spPr>
          <a:xfrm>
            <a:off x="274003" y="5340347"/>
            <a:ext cx="4333943" cy="513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uk-UA" sz="2737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 СКОРОТИТИ ВИКИДИ </a:t>
            </a:r>
            <a:r>
              <a:rPr lang="uk-UA" sz="2737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СО</a:t>
            </a:r>
            <a:r>
              <a:rPr lang="uk-UA" sz="2052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2</a:t>
            </a:r>
            <a:endParaRPr lang="ru-RU" sz="2737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>
            <a:extLst>
              <a:ext uri="{FF2B5EF4-FFF2-40B4-BE49-F238E27FC236}">
                <a16:creationId xmlns:a16="http://schemas.microsoft.com/office/drawing/2014/main" id="{52FFA3CE-1371-DD43-AE17-23DF5896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r="20952"/>
          <a:stretch>
            <a:fillRect/>
          </a:stretch>
        </p:blipFill>
        <p:spPr bwMode="auto">
          <a:xfrm>
            <a:off x="2593975" y="206375"/>
            <a:ext cx="65405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4" descr="Â«Ð¢ÐµÐ¿Ð»ÑÂ» ÐºÑÐµÐ´Ð¸ÑÐ¸ Ñ ÐÐ¸ÑÐ¾Ð¼Ð¸ÑÑ">
            <a:extLst>
              <a:ext uri="{FF2B5EF4-FFF2-40B4-BE49-F238E27FC236}">
                <a16:creationId xmlns:a16="http://schemas.microsoft.com/office/drawing/2014/main" id="{F2A63E43-2C4E-AE41-B1A5-FF1BDCF49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875"/>
            <a:ext cx="2603500" cy="2073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6" descr="Â«Ð¢ÐµÐ¿Ð»ÑÂ» ÐºÑÐµÐ´Ð¸ÑÐ¸ Ñ ÐÐ¸ÑÐ¾Ð¼Ð¸ÑÑ">
            <a:extLst>
              <a:ext uri="{FF2B5EF4-FFF2-40B4-BE49-F238E27FC236}">
                <a16:creationId xmlns:a16="http://schemas.microsoft.com/office/drawing/2014/main" id="{B45F44C0-D833-7640-8DD7-0AEEF091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2603500" cy="2300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8" descr="Â«Ð¢ÐµÐ¿Ð»ÑÂ» ÐºÑÐµÐ´Ð¸ÑÐ¸ Ñ ÐÐ¸ÑÐ¾Ð¼Ð¸ÑÑ">
            <a:extLst>
              <a:ext uri="{FF2B5EF4-FFF2-40B4-BE49-F238E27FC236}">
                <a16:creationId xmlns:a16="http://schemas.microsoft.com/office/drawing/2014/main" id="{1C1A6797-70B8-EB45-B44F-2E73EDB7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138"/>
            <a:ext cx="2603500" cy="20907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E293663-46BF-7D45-B10D-8E05966B92F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99334" name="TextBox 10">
            <a:extLst>
              <a:ext uri="{FF2B5EF4-FFF2-40B4-BE49-F238E27FC236}">
                <a16:creationId xmlns:a16="http://schemas.microsoft.com/office/drawing/2014/main" id="{90B7030B-96EC-6C47-AFBA-4920CC9CA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38150"/>
            <a:ext cx="74739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900" b="1">
                <a:solidFill>
                  <a:schemeClr val="bg1"/>
                </a:solidFill>
                <a:latin typeface="Montserrat" pitchFamily="2" charset="-52"/>
              </a:rPr>
              <a:t>ЗАЦІКАВЛЕНІ ОСОБИ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1E1A75F-8578-B34B-B46F-9E2FA899AD32}"/>
              </a:ext>
            </a:extLst>
          </p:cNvPr>
          <p:cNvSpPr/>
          <p:nvPr/>
        </p:nvSpPr>
        <p:spPr>
          <a:xfrm>
            <a:off x="5249031" y="1865407"/>
            <a:ext cx="3894969" cy="1460913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737" b="1" dirty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Montserrat" pitchFamily="2" charset="-52"/>
                <a:cs typeface="+mn-cs"/>
              </a:rPr>
              <a:t>ГРОМАДА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52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(ЖИТЕЛІ БАГАТОКВАРТИРНИХ БУДИНКІВ)</a:t>
            </a:r>
            <a:endParaRPr lang="ru-RU" sz="2052" dirty="0">
              <a:latin typeface="+mn-lt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58FB5F9-9737-A943-A2A9-6C6BCB5CB4F7}"/>
              </a:ext>
            </a:extLst>
          </p:cNvPr>
          <p:cNvSpPr/>
          <p:nvPr/>
        </p:nvSpPr>
        <p:spPr>
          <a:xfrm>
            <a:off x="5246660" y="3701982"/>
            <a:ext cx="3897341" cy="1145122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737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Montserrat" pitchFamily="2" charset="-52"/>
                <a:cs typeface="+mn-cs"/>
              </a:rPr>
              <a:t>ВЛАДА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52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(МІСЦЕВА ТА ЦЕНТРАЛЬНА)</a:t>
            </a:r>
            <a:endParaRPr lang="ru-RU" sz="2052" dirty="0">
              <a:latin typeface="+mn-lt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99244C4-629E-F940-A7CB-C3EA41BC091D}"/>
              </a:ext>
            </a:extLst>
          </p:cNvPr>
          <p:cNvSpPr/>
          <p:nvPr/>
        </p:nvSpPr>
        <p:spPr>
          <a:xfrm>
            <a:off x="5218224" y="5322915"/>
            <a:ext cx="3925777" cy="1145122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737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Montserrat" pitchFamily="2" charset="-52"/>
                <a:cs typeface="+mn-cs"/>
              </a:rPr>
              <a:t>БІЗНЕС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52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(КРЕДИТОРИ ТА ПІДРЯДНИКИ)</a:t>
            </a:r>
            <a:endParaRPr lang="ru-RU" sz="2052" dirty="0">
              <a:latin typeface="+mn-lt"/>
              <a:cs typeface="+mn-cs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39F20BE-5BAB-E749-BDB6-61429F421FAA}"/>
              </a:ext>
            </a:extLst>
          </p:cNvPr>
          <p:cNvSpPr/>
          <p:nvPr/>
        </p:nvSpPr>
        <p:spPr>
          <a:xfrm>
            <a:off x="403225" y="1427163"/>
            <a:ext cx="3136900" cy="3049587"/>
          </a:xfrm>
          <a:prstGeom prst="ellipse">
            <a:avLst/>
          </a:prstGeom>
          <a:solidFill>
            <a:srgbClr val="92D050">
              <a:alpha val="5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DF598AD-BAC3-B949-BB4B-08FEEED5A1E1}"/>
              </a:ext>
            </a:extLst>
          </p:cNvPr>
          <p:cNvSpPr/>
          <p:nvPr/>
        </p:nvSpPr>
        <p:spPr>
          <a:xfrm>
            <a:off x="1985963" y="2446338"/>
            <a:ext cx="3001962" cy="3048000"/>
          </a:xfrm>
          <a:prstGeom prst="ellipse">
            <a:avLst/>
          </a:prstGeom>
          <a:solidFill>
            <a:srgbClr val="00B0F0">
              <a:alpha val="51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5816B7A-9A3F-0B4F-9441-AD80028BAAB4}"/>
              </a:ext>
            </a:extLst>
          </p:cNvPr>
          <p:cNvSpPr/>
          <p:nvPr/>
        </p:nvSpPr>
        <p:spPr>
          <a:xfrm>
            <a:off x="393700" y="3355975"/>
            <a:ext cx="3076575" cy="3149600"/>
          </a:xfrm>
          <a:prstGeom prst="ellipse">
            <a:avLst/>
          </a:prstGeom>
          <a:solidFill>
            <a:srgbClr val="FFC000">
              <a:alpha val="5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961F42-983A-8044-B9FF-714D99DE6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2584450"/>
            <a:ext cx="1279525" cy="3286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1539" b="1">
                <a:solidFill>
                  <a:schemeClr val="bg1"/>
                </a:solidFill>
                <a:latin typeface="Montserrat" panose="00000500000000000000" pitchFamily="2" charset="-52"/>
              </a:rPr>
              <a:t>ГРОМАДА</a:t>
            </a:r>
            <a:endParaRPr lang="ru-RU" altLang="ru-RU" sz="1539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41EE54-AB9B-AE47-A356-6AE170126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3" y="3355975"/>
            <a:ext cx="966787" cy="3286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1539" b="1">
                <a:solidFill>
                  <a:schemeClr val="bg1"/>
                </a:solidFill>
                <a:latin typeface="Montserrat" panose="00000500000000000000" pitchFamily="2" charset="-52"/>
              </a:rPr>
              <a:t>ВЛАДА</a:t>
            </a:r>
            <a:endParaRPr lang="ru-RU" altLang="ru-RU" sz="1539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7BF00E-BBDB-B042-96B0-0AD79DE75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38" y="5200650"/>
            <a:ext cx="965200" cy="3286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1539" b="1">
                <a:solidFill>
                  <a:schemeClr val="bg1"/>
                </a:solidFill>
                <a:latin typeface="Montserrat" panose="00000500000000000000" pitchFamily="2" charset="-52"/>
              </a:rPr>
              <a:t>БІЗНЕС</a:t>
            </a:r>
            <a:endParaRPr lang="ru-RU" altLang="ru-RU" sz="1539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5804C-0745-8146-839A-0021EBCF0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950" y="3803650"/>
            <a:ext cx="1092200" cy="3286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1539" b="1" dirty="0">
                <a:solidFill>
                  <a:schemeClr val="bg1"/>
                </a:solidFill>
                <a:latin typeface="Montserrat" panose="00000500000000000000" pitchFamily="2" charset="-52"/>
              </a:rPr>
              <a:t>РОЗВИТОК</a:t>
            </a:r>
            <a:endParaRPr lang="ru-RU" altLang="ru-RU" sz="1539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>
            <a:extLst>
              <a:ext uri="{FF2B5EF4-FFF2-40B4-BE49-F238E27FC236}">
                <a16:creationId xmlns:a16="http://schemas.microsoft.com/office/drawing/2014/main" id="{7D79568B-9141-734F-9A75-803BEAED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r="20952"/>
          <a:stretch>
            <a:fillRect/>
          </a:stretch>
        </p:blipFill>
        <p:spPr bwMode="auto">
          <a:xfrm>
            <a:off x="2593975" y="206375"/>
            <a:ext cx="65405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4" descr="Â«Ð¢ÐµÐ¿Ð»ÑÂ» ÐºÑÐµÐ´Ð¸ÑÐ¸ Ñ ÐÐ¸ÑÐ¾Ð¼Ð¸ÑÑ">
            <a:extLst>
              <a:ext uri="{FF2B5EF4-FFF2-40B4-BE49-F238E27FC236}">
                <a16:creationId xmlns:a16="http://schemas.microsoft.com/office/drawing/2014/main" id="{2352EA23-01F8-2743-843F-7B373A13B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875"/>
            <a:ext cx="2603500" cy="2073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Picture 6" descr="Â«Ð¢ÐµÐ¿Ð»ÑÂ» ÐºÑÐµÐ´Ð¸ÑÐ¸ Ñ ÐÐ¸ÑÐ¾Ð¼Ð¸ÑÑ">
            <a:extLst>
              <a:ext uri="{FF2B5EF4-FFF2-40B4-BE49-F238E27FC236}">
                <a16:creationId xmlns:a16="http://schemas.microsoft.com/office/drawing/2014/main" id="{5BB0A72F-AE2C-E14C-A64F-ED191229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2603500" cy="2300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8" descr="Â«Ð¢ÐµÐ¿Ð»ÑÂ» ÐºÑÐµÐ´Ð¸ÑÐ¸ Ñ ÐÐ¸ÑÐ¾Ð¼Ð¸ÑÑ">
            <a:extLst>
              <a:ext uri="{FF2B5EF4-FFF2-40B4-BE49-F238E27FC236}">
                <a16:creationId xmlns:a16="http://schemas.microsoft.com/office/drawing/2014/main" id="{EDF4EE08-2E8C-3E4F-B6E0-859837079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138"/>
            <a:ext cx="2603500" cy="20907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EB5B015-B8E7-F44D-8632-966213EE4B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44039" name="TextBox 21">
            <a:extLst>
              <a:ext uri="{FF2B5EF4-FFF2-40B4-BE49-F238E27FC236}">
                <a16:creationId xmlns:a16="http://schemas.microsoft.com/office/drawing/2014/main" id="{7407A6ED-EC6A-7B4B-8B80-E89DA9C39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1474788"/>
            <a:ext cx="4778375" cy="6715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3763" b="1" dirty="0">
                <a:solidFill>
                  <a:schemeClr val="bg1"/>
                </a:solidFill>
                <a:latin typeface="Montserrat" panose="00000500000000000000" pitchFamily="2" charset="-52"/>
              </a:rPr>
              <a:t>КЛЮЧОВИЙ ЕЛЕМЕНТ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65E8A8-68ED-904E-BC5F-3DC9D4C6F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3478213"/>
            <a:ext cx="3521075" cy="6715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3763" b="1" dirty="0">
                <a:solidFill>
                  <a:schemeClr val="bg1"/>
                </a:solidFill>
                <a:latin typeface="Montserrat" panose="00000500000000000000" pitchFamily="2" charset="-52"/>
              </a:rPr>
              <a:t>ВЗАЄМОДОВІРА</a:t>
            </a:r>
          </a:p>
        </p:txBody>
      </p:sp>
      <p:sp>
        <p:nvSpPr>
          <p:cNvPr id="24" name="Стрелка вниз 23">
            <a:extLst>
              <a:ext uri="{FF2B5EF4-FFF2-40B4-BE49-F238E27FC236}">
                <a16:creationId xmlns:a16="http://schemas.microsoft.com/office/drawing/2014/main" id="{C86546B3-C528-4547-87E2-FC65887BAE9E}"/>
              </a:ext>
            </a:extLst>
          </p:cNvPr>
          <p:cNvSpPr/>
          <p:nvPr/>
        </p:nvSpPr>
        <p:spPr>
          <a:xfrm>
            <a:off x="4338638" y="2401888"/>
            <a:ext cx="484187" cy="74136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>
            <a:extLst>
              <a:ext uri="{FF2B5EF4-FFF2-40B4-BE49-F238E27FC236}">
                <a16:creationId xmlns:a16="http://schemas.microsoft.com/office/drawing/2014/main" id="{7E5EFF7D-A20B-6345-B24B-99290CE6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9">
            <a:extLst>
              <a:ext uri="{FF2B5EF4-FFF2-40B4-BE49-F238E27FC236}">
                <a16:creationId xmlns:a16="http://schemas.microsoft.com/office/drawing/2014/main" id="{321DC9C4-1232-1E4D-A316-C38B0C503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222369-7F2C-CD44-8647-21D8C94A4C26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4700EECC-71D7-7C46-820D-DD9E2064BF72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b="1" dirty="0">
              <a:latin typeface="Montserrat" pitchFamily="2" charset="-52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CA5271C-6352-FF4B-A69C-96CD62F06BBA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</a:t>
            </a:r>
            <a:r>
              <a:rPr lang="uk-UA" sz="21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AF4B9FE3-1BDF-E94D-B24B-3F9E5819E315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F29BF09-DCA9-B440-B4F4-1116EC664A13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Рисунок 3">
            <a:extLst>
              <a:ext uri="{FF2B5EF4-FFF2-40B4-BE49-F238E27FC236}">
                <a16:creationId xmlns:a16="http://schemas.microsoft.com/office/drawing/2014/main" id="{C8D3F5C3-262E-F04A-8825-6A15DEBA3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кутник 8">
            <a:extLst>
              <a:ext uri="{FF2B5EF4-FFF2-40B4-BE49-F238E27FC236}">
                <a16:creationId xmlns:a16="http://schemas.microsoft.com/office/drawing/2014/main" id="{18236029-0AD4-654D-9E5D-8B069F6A99C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103427" name="Заголовок 1">
            <a:extLst>
              <a:ext uri="{FF2B5EF4-FFF2-40B4-BE49-F238E27FC236}">
                <a16:creationId xmlns:a16="http://schemas.microsoft.com/office/drawing/2014/main" id="{0F9D8544-D10F-D444-9A91-86665D8D7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6725"/>
            <a:ext cx="9144000" cy="1249363"/>
          </a:xfrm>
        </p:spPr>
        <p:txBody>
          <a:bodyPr/>
          <a:lstStyle/>
          <a:p>
            <a:pPr algn="l" eaLnBrk="1" hangingPunct="1"/>
            <a:r>
              <a:rPr lang="ru-RU" altLang="ru-RU" sz="3900" b="1">
                <a:solidFill>
                  <a:schemeClr val="bg1"/>
                </a:solidFill>
                <a:latin typeface="Montserrat" pitchFamily="2" charset="-52"/>
              </a:rPr>
              <a:t>ПРОЗОРІСТЬ ТА ДОСТУПНІСТЬ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9372BE-6FC1-A744-8563-11FB84D0CC72}"/>
              </a:ext>
            </a:extLst>
          </p:cNvPr>
          <p:cNvSpPr/>
          <p:nvPr/>
        </p:nvSpPr>
        <p:spPr>
          <a:xfrm>
            <a:off x="395288" y="1993900"/>
            <a:ext cx="6769100" cy="6588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uk-UA" sz="2737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</a:t>
            </a:r>
            <a:r>
              <a:rPr lang="ru-RU" sz="2737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ВІКРИТА ІНФОРМАЦІЯ ПРО МОЖЛИВОСТІ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374E37-1A98-5749-B6A2-10D4B355B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" y="2805113"/>
            <a:ext cx="6186488" cy="658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737" dirty="0">
                <a:solidFill>
                  <a:schemeClr val="bg1"/>
                </a:solidFill>
                <a:latin typeface="Montserrat" panose="00000500000000000000" pitchFamily="2" charset="-52"/>
              </a:rPr>
              <a:t> ПРОСТЕ ПОЯСНЕННЯ АЛГОРИТМУ ДІЙ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345133F-1568-FF4C-B7B0-B686246C6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660775"/>
            <a:ext cx="6218237" cy="6588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737" dirty="0">
                <a:solidFill>
                  <a:schemeClr val="bg1"/>
                </a:solidFill>
                <a:latin typeface="Montserrat" panose="00000500000000000000" pitchFamily="2" charset="-52"/>
              </a:rPr>
              <a:t> ВІДКРИТИЙ РЕЄСТР ЗАЯВ +ДОГОВОРІВ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Рисунок 2">
            <a:extLst>
              <a:ext uri="{FF2B5EF4-FFF2-40B4-BE49-F238E27FC236}">
                <a16:creationId xmlns:a16="http://schemas.microsoft.com/office/drawing/2014/main" id="{68B24CEC-1EAE-254E-AA46-FFD4FAF74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08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306EE70-1DC1-2E45-BA2B-1AE7F580B7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02752" lvl="3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395" b="1" dirty="0">
              <a:latin typeface="Montserrat Light" panose="00000400000000000000" pitchFamily="2" charset="-52"/>
            </a:endParaRPr>
          </a:p>
        </p:txBody>
      </p:sp>
      <p:sp>
        <p:nvSpPr>
          <p:cNvPr id="105475" name="TextBox 5">
            <a:extLst>
              <a:ext uri="{FF2B5EF4-FFF2-40B4-BE49-F238E27FC236}">
                <a16:creationId xmlns:a16="http://schemas.microsoft.com/office/drawing/2014/main" id="{BD7196C0-784A-3348-A724-8614882E4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463" y="477838"/>
            <a:ext cx="73548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938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itchFamily="2" charset="-52"/>
              </a:rPr>
              <a:t>ПРИЙНЯТТЯ РІШЕНЬ</a:t>
            </a:r>
            <a:endParaRPr lang="uk-UA" altLang="ru-RU" sz="3900" b="1">
              <a:solidFill>
                <a:srgbClr val="FFFF00"/>
              </a:solidFill>
              <a:latin typeface="Montserrat" pitchFamily="2" charset="-52"/>
            </a:endParaRPr>
          </a:p>
        </p:txBody>
      </p:sp>
      <p:sp>
        <p:nvSpPr>
          <p:cNvPr id="28" name="Прямоугольник с двумя скругленными противолежащими углами 27">
            <a:extLst>
              <a:ext uri="{FF2B5EF4-FFF2-40B4-BE49-F238E27FC236}">
                <a16:creationId xmlns:a16="http://schemas.microsoft.com/office/drawing/2014/main" id="{74C56F38-AA6D-0342-BB5E-270A5CB0BE59}"/>
              </a:ext>
            </a:extLst>
          </p:cNvPr>
          <p:cNvSpPr/>
          <p:nvPr/>
        </p:nvSpPr>
        <p:spPr>
          <a:xfrm>
            <a:off x="260553" y="431722"/>
            <a:ext cx="1401744" cy="568170"/>
          </a:xfrm>
          <a:prstGeom prst="round2DiagRect">
            <a:avLst/>
          </a:prstGeom>
          <a:solidFill>
            <a:srgbClr val="FFC000"/>
          </a:solidFill>
          <a:ln w="57150">
            <a:solidFill>
              <a:srgbClr val="FFC000"/>
            </a:solidFill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737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2020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E7DCCAD-B905-4A42-BE1E-5BDA13AA6BB7}"/>
              </a:ext>
            </a:extLst>
          </p:cNvPr>
          <p:cNvCxnSpPr>
            <a:stCxn id="28" idx="1"/>
          </p:cNvCxnSpPr>
          <p:nvPr/>
        </p:nvCxnSpPr>
        <p:spPr>
          <a:xfrm>
            <a:off x="962025" y="1000125"/>
            <a:ext cx="30163" cy="566102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DE4056D-5437-F748-9809-00A3EE2C31D9}"/>
              </a:ext>
            </a:extLst>
          </p:cNvPr>
          <p:cNvSpPr/>
          <p:nvPr/>
        </p:nvSpPr>
        <p:spPr>
          <a:xfrm>
            <a:off x="1368547" y="1342147"/>
            <a:ext cx="7624751" cy="1513619"/>
          </a:xfrm>
          <a:prstGeom prst="rect">
            <a:avLst/>
          </a:prstGeom>
          <a:ln w="57150">
            <a:noFill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737" b="1" dirty="0">
                <a:solidFill>
                  <a:srgbClr val="92D050"/>
                </a:solidFill>
                <a:latin typeface="Montserrat" pitchFamily="2" charset="-52"/>
                <a:cs typeface="+mn-cs"/>
              </a:rPr>
              <a:t>ПІДПИСАНО МЕМОРАНДУМ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71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Про  співпрацю </a:t>
            </a:r>
            <a:r>
              <a:rPr lang="uk-UA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між державною установою                                                           “Фонд енергоефективності” та міським головою Житомира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від 11 лютого 2020 року.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B7C5CC0-3F91-FC40-8B46-F02219B088CC}"/>
              </a:ext>
            </a:extLst>
          </p:cNvPr>
          <p:cNvSpPr/>
          <p:nvPr/>
        </p:nvSpPr>
        <p:spPr>
          <a:xfrm>
            <a:off x="1390270" y="3083965"/>
            <a:ext cx="7342353" cy="1776768"/>
          </a:xfrm>
          <a:prstGeom prst="rect">
            <a:avLst/>
          </a:prstGeom>
          <a:ln w="57150">
            <a:noFill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737" b="1" dirty="0">
                <a:solidFill>
                  <a:srgbClr val="92D050"/>
                </a:solidFill>
                <a:latin typeface="Montserrat" pitchFamily="2" charset="-52"/>
                <a:cs typeface="+mn-cs"/>
              </a:rPr>
              <a:t>ДОПОВНЕНО ЦІЛЬОВУ ПРОГРАМУ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71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Рішення сесії міської ради від 03.04.2020 №1797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“Про</a:t>
            </a:r>
            <a:r>
              <a:rPr lang="uk-UA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внесення змін та доповнень до міської цільової програми </a:t>
            </a:r>
            <a:r>
              <a:rPr lang="uk-UA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“Муніципальний</a:t>
            </a:r>
            <a:r>
              <a:rPr lang="uk-UA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енергетичний план території Житомирської міської </a:t>
            </a:r>
            <a:r>
              <a:rPr lang="uk-UA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обєднаної</a:t>
            </a:r>
            <a:r>
              <a:rPr lang="uk-UA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територіальної громади на 2017-2020 </a:t>
            </a:r>
            <a:r>
              <a:rPr lang="uk-UA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роки”</a:t>
            </a:r>
            <a:endParaRPr lang="uk-UA" sz="1710" dirty="0">
              <a:solidFill>
                <a:schemeClr val="bg1"/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A825B483-6EA5-E142-94E6-3B6B7E152CFA}"/>
              </a:ext>
            </a:extLst>
          </p:cNvPr>
          <p:cNvSpPr/>
          <p:nvPr/>
        </p:nvSpPr>
        <p:spPr>
          <a:xfrm>
            <a:off x="900113" y="1674813"/>
            <a:ext cx="146050" cy="1460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C526ECCB-31E2-CD45-A1C1-D6440D534EF7}"/>
              </a:ext>
            </a:extLst>
          </p:cNvPr>
          <p:cNvSpPr/>
          <p:nvPr/>
        </p:nvSpPr>
        <p:spPr>
          <a:xfrm>
            <a:off x="906463" y="3357563"/>
            <a:ext cx="146050" cy="1444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Рисунок 2">
            <a:extLst>
              <a:ext uri="{FF2B5EF4-FFF2-40B4-BE49-F238E27FC236}">
                <a16:creationId xmlns:a16="http://schemas.microsoft.com/office/drawing/2014/main" id="{E6C6B2EE-4902-BB47-88BD-82E2486EE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08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EF95E179-3391-284F-91F3-173E52A57A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02752" lvl="3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395" b="1" dirty="0">
              <a:latin typeface="Montserrat Light" panose="00000400000000000000" pitchFamily="2" charset="-52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CE240DF4-D198-FF45-A578-FF237599CB91}"/>
              </a:ext>
            </a:extLst>
          </p:cNvPr>
          <p:cNvCxnSpPr>
            <a:endCxn id="31" idx="3"/>
          </p:cNvCxnSpPr>
          <p:nvPr/>
        </p:nvCxnSpPr>
        <p:spPr>
          <a:xfrm>
            <a:off x="966788" y="196850"/>
            <a:ext cx="22225" cy="5630863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с двумя скругленными противолежащими углами 30">
            <a:extLst>
              <a:ext uri="{FF2B5EF4-FFF2-40B4-BE49-F238E27FC236}">
                <a16:creationId xmlns:a16="http://schemas.microsoft.com/office/drawing/2014/main" id="{CAEE5674-C4F0-0441-B3D2-B95B0F92B901}"/>
              </a:ext>
            </a:extLst>
          </p:cNvPr>
          <p:cNvSpPr/>
          <p:nvPr/>
        </p:nvSpPr>
        <p:spPr>
          <a:xfrm>
            <a:off x="287420" y="5827679"/>
            <a:ext cx="1401744" cy="568170"/>
          </a:xfrm>
          <a:prstGeom prst="round2DiagRect">
            <a:avLst/>
          </a:prstGeom>
          <a:solidFill>
            <a:srgbClr val="92D050"/>
          </a:solidFill>
          <a:ln w="57150">
            <a:solidFill>
              <a:srgbClr val="92D050"/>
            </a:solidFill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737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2021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CB515E5-F0BB-BB4E-8082-FFC168ADCDF0}"/>
              </a:ext>
            </a:extLst>
          </p:cNvPr>
          <p:cNvSpPr/>
          <p:nvPr/>
        </p:nvSpPr>
        <p:spPr>
          <a:xfrm>
            <a:off x="889000" y="1096963"/>
            <a:ext cx="146050" cy="1444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328820F-2FD1-684B-8D52-BD5FCD80C5AC}"/>
              </a:ext>
            </a:extLst>
          </p:cNvPr>
          <p:cNvSpPr/>
          <p:nvPr/>
        </p:nvSpPr>
        <p:spPr>
          <a:xfrm>
            <a:off x="1422854" y="174177"/>
            <a:ext cx="7461830" cy="2303066"/>
          </a:xfrm>
          <a:prstGeom prst="rect">
            <a:avLst/>
          </a:prstGeom>
          <a:ln w="57150">
            <a:noFill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737" b="1" dirty="0">
                <a:solidFill>
                  <a:srgbClr val="92D050"/>
                </a:solidFill>
                <a:latin typeface="Montserrat" pitchFamily="2" charset="-52"/>
                <a:cs typeface="+mn-cs"/>
              </a:rPr>
              <a:t>ЗАТВЕРДЖЕНО ПОРЯДОК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71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Рішення виконавчого комітету від 1</a:t>
            </a:r>
            <a:r>
              <a:rPr lang="en-US" sz="171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7</a:t>
            </a:r>
            <a:r>
              <a:rPr lang="uk-UA" sz="171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 червня 2020 року №650 </a:t>
            </a:r>
            <a:r>
              <a:rPr lang="uk-UA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“Про затвердження Порядку відшкодування з бюджету Житомирської міської об'єднаної територіальної громади відсотків за кредитами, залученими об'єднаннями співвласників багатоквартирних будинків, які беруть участь у Програмі підтримки енергомодернізації багатоквартирних будинків “ЕНЕРГОДІМ” державної установи  “Фонд енергоефективності”.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4FC60061-BB19-B640-81F7-41E41934FFE0}"/>
              </a:ext>
            </a:extLst>
          </p:cNvPr>
          <p:cNvSpPr/>
          <p:nvPr/>
        </p:nvSpPr>
        <p:spPr>
          <a:xfrm>
            <a:off x="895350" y="3987800"/>
            <a:ext cx="146050" cy="1444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B7F9D3E9-B9E4-D240-BF51-B3457275F5E4}"/>
              </a:ext>
            </a:extLst>
          </p:cNvPr>
          <p:cNvSpPr/>
          <p:nvPr/>
        </p:nvSpPr>
        <p:spPr>
          <a:xfrm>
            <a:off x="1444576" y="2990556"/>
            <a:ext cx="7440107" cy="1776768"/>
          </a:xfrm>
          <a:prstGeom prst="rect">
            <a:avLst/>
          </a:prstGeom>
          <a:ln w="57150">
            <a:noFill/>
          </a:ln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737" b="1" dirty="0">
                <a:solidFill>
                  <a:srgbClr val="92D050"/>
                </a:solidFill>
                <a:latin typeface="Montserrat" pitchFamily="2" charset="-52"/>
                <a:cs typeface="+mn-cs"/>
              </a:rPr>
              <a:t>ВИДІЛЕНО ФІНАНСОВИЙ РЕСУРС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71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Рішення сесії міської ради 18 червня 2020 року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71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“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Про </a:t>
            </a:r>
            <a:r>
              <a:rPr lang="ru-RU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внесення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</a:t>
            </a:r>
            <a:r>
              <a:rPr lang="ru-RU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змін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до </a:t>
            </a:r>
            <a:r>
              <a:rPr lang="ru-RU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рішення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</a:t>
            </a:r>
            <a:r>
              <a:rPr lang="ru-RU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міської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ради </a:t>
            </a:r>
            <a:r>
              <a:rPr lang="ru-RU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від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18.12.2019 №1716 «Про бюджет </a:t>
            </a:r>
            <a:r>
              <a:rPr lang="ru-RU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Житомирської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</a:t>
            </a:r>
            <a:r>
              <a:rPr lang="ru-RU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міської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</a:t>
            </a:r>
            <a:r>
              <a:rPr lang="ru-RU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об’єднаної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</a:t>
            </a:r>
            <a:r>
              <a:rPr lang="ru-RU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територіальної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</a:t>
            </a:r>
            <a:r>
              <a:rPr lang="ru-RU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громади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 на 2020 </a:t>
            </a:r>
            <a:r>
              <a:rPr lang="ru-RU" sz="1710" dirty="0" err="1">
                <a:solidFill>
                  <a:schemeClr val="bg1"/>
                </a:solidFill>
                <a:latin typeface="Montserrat" pitchFamily="2" charset="-52"/>
                <a:cs typeface="+mn-cs"/>
              </a:rPr>
              <a:t>рік</a:t>
            </a:r>
            <a:r>
              <a:rPr lang="ru-RU" sz="1710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»</a:t>
            </a:r>
            <a:r>
              <a:rPr lang="uk-UA" sz="171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itchFamily="2" charset="-52"/>
                <a:cs typeface="+mn-cs"/>
              </a:rPr>
              <a:t>”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1AA7E2C-2AF4-1E45-8621-DEFA15090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263" y="4964113"/>
            <a:ext cx="2693987" cy="566737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3079" b="1" dirty="0">
                <a:solidFill>
                  <a:schemeClr val="bg1"/>
                </a:solidFill>
                <a:latin typeface="Montserrat" panose="00000500000000000000" pitchFamily="2" charset="-52"/>
              </a:rPr>
              <a:t>525 тис. грн</a:t>
            </a:r>
            <a:endParaRPr lang="ru-RU" altLang="ru-RU" sz="3079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AC8EF4-C06B-FD47-9CF9-B64FB04B8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5865813"/>
            <a:ext cx="3505200" cy="566737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3079" b="1">
                <a:solidFill>
                  <a:schemeClr val="bg1"/>
                </a:solidFill>
                <a:latin typeface="Montserrat" panose="00000500000000000000" pitchFamily="2" charset="-52"/>
              </a:rPr>
              <a:t>компенсація  %</a:t>
            </a:r>
            <a:endParaRPr lang="ru-RU" altLang="ru-RU" sz="3079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A1D12DA-7F2E-5247-963D-DDFE3B17BDF6}"/>
              </a:ext>
            </a:extLst>
          </p:cNvPr>
          <p:cNvSpPr txBox="1"/>
          <p:nvPr/>
        </p:nvSpPr>
        <p:spPr>
          <a:xfrm>
            <a:off x="7113588" y="5399088"/>
            <a:ext cx="1811337" cy="4603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395" b="1" dirty="0">
                <a:solidFill>
                  <a:schemeClr val="bg1"/>
                </a:solidFill>
                <a:latin typeface="Montserrat" pitchFamily="2" charset="-52"/>
                <a:cs typeface="+mn-cs"/>
              </a:rPr>
              <a:t>18 місяців</a:t>
            </a:r>
            <a:endParaRPr lang="ru-RU" sz="2395" b="1" dirty="0">
              <a:solidFill>
                <a:schemeClr val="bg1"/>
              </a:solidFill>
              <a:latin typeface="Montserrat" pitchFamily="2" charset="-5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18E40E-895D-9548-A92D-2BB4D3A26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123950"/>
            <a:ext cx="3384550" cy="550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el 13">
            <a:extLst>
              <a:ext uri="{FF2B5EF4-FFF2-40B4-BE49-F238E27FC236}">
                <a16:creationId xmlns:a16="http://schemas.microsoft.com/office/drawing/2014/main" id="{7CBBFDC5-DFDC-F24A-91DC-7CB45C70B6C6}"/>
              </a:ext>
            </a:extLst>
          </p:cNvPr>
          <p:cNvSpPr txBox="1">
            <a:spLocks/>
          </p:cNvSpPr>
          <p:nvPr/>
        </p:nvSpPr>
        <p:spPr bwMode="gray">
          <a:xfrm>
            <a:off x="468313" y="260350"/>
            <a:ext cx="8675687" cy="541338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ДОСТУПНІ ТЕХНІЧНІ РІШЕННЯ</a:t>
            </a:r>
            <a:endParaRPr lang="en-GB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  <p:pic>
        <p:nvPicPr>
          <p:cNvPr id="109571" name="Рисунок 2">
            <a:extLst>
              <a:ext uri="{FF2B5EF4-FFF2-40B4-BE49-F238E27FC236}">
                <a16:creationId xmlns:a16="http://schemas.microsoft.com/office/drawing/2014/main" id="{183A31DC-CDE2-9F44-BD31-583CE9AD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62125"/>
            <a:ext cx="4535487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Рисунок 4">
            <a:extLst>
              <a:ext uri="{FF2B5EF4-FFF2-40B4-BE49-F238E27FC236}">
                <a16:creationId xmlns:a16="http://schemas.microsoft.com/office/drawing/2014/main" id="{BEB84955-81A3-FC48-8471-BC7CF3146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68700"/>
            <a:ext cx="23876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>
            <a:extLst>
              <a:ext uri="{FF2B5EF4-FFF2-40B4-BE49-F238E27FC236}">
                <a16:creationId xmlns:a16="http://schemas.microsoft.com/office/drawing/2014/main" id="{97BBC5C5-7019-B447-AF1A-CD88603B0338}"/>
              </a:ext>
            </a:extLst>
          </p:cNvPr>
          <p:cNvSpPr txBox="1">
            <a:spLocks/>
          </p:cNvSpPr>
          <p:nvPr/>
        </p:nvSpPr>
        <p:spPr bwMode="gray">
          <a:xfrm>
            <a:off x="468313" y="260350"/>
            <a:ext cx="8675687" cy="541338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ДОСТУПНІ ТЕХНІЧНІ РІШЕННЯ</a:t>
            </a:r>
            <a:endParaRPr lang="en-GB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  <p:pic>
        <p:nvPicPr>
          <p:cNvPr id="110594" name="Рисунок 5">
            <a:extLst>
              <a:ext uri="{FF2B5EF4-FFF2-40B4-BE49-F238E27FC236}">
                <a16:creationId xmlns:a16="http://schemas.microsoft.com/office/drawing/2014/main" id="{5D7FA025-19F1-A44D-9C5E-86D75AB70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989138"/>
            <a:ext cx="8312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Прямоугольник 6">
            <a:extLst>
              <a:ext uri="{FF2B5EF4-FFF2-40B4-BE49-F238E27FC236}">
                <a16:creationId xmlns:a16="http://schemas.microsoft.com/office/drawing/2014/main" id="{28605CAB-BAF8-5B43-969F-D43712A17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5084763"/>
            <a:ext cx="2586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UA">
                <a:latin typeface="GIZGravurProPlus"/>
              </a:rPr>
              <a:t>Станом на 03.03.2018 р. </a:t>
            </a:r>
            <a:endParaRPr lang="ru-RU" altLang="ru-UA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Рисунок 1">
            <a:extLst>
              <a:ext uri="{FF2B5EF4-FFF2-40B4-BE49-F238E27FC236}">
                <a16:creationId xmlns:a16="http://schemas.microsoft.com/office/drawing/2014/main" id="{DE9FDE8A-5195-9342-9E40-5AF90940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1113"/>
            <a:ext cx="93249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E4D384-B9D1-A944-B751-9EDA4B041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2830513"/>
            <a:ext cx="3270250" cy="69215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itchFamily="2" charset="-52"/>
              </a:rPr>
              <a:t>МОЖЛИВОСТІ</a:t>
            </a:r>
            <a:endParaRPr lang="ru-RU" altLang="ru-RU" sz="3900" b="1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0829F-952C-7946-8608-E92ADCD03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2851150"/>
            <a:ext cx="2935287" cy="69215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itchFamily="2" charset="-52"/>
              </a:rPr>
              <a:t>СКЛАДНОЩІ</a:t>
            </a:r>
            <a:endParaRPr lang="ru-RU" altLang="ru-RU" sz="3900" b="1">
              <a:solidFill>
                <a:schemeClr val="bg1"/>
              </a:solidFill>
              <a:latin typeface="Montserrat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Рисунок 1">
            <a:extLst>
              <a:ext uri="{FF2B5EF4-FFF2-40B4-BE49-F238E27FC236}">
                <a16:creationId xmlns:a16="http://schemas.microsoft.com/office/drawing/2014/main" id="{E0ACDA28-C745-DF45-8CF0-1A3AA8DA3E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1165225"/>
            <a:ext cx="3817937" cy="552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3666" name="Прямоугольник 2">
            <a:extLst>
              <a:ext uri="{FF2B5EF4-FFF2-40B4-BE49-F238E27FC236}">
                <a16:creationId xmlns:a16="http://schemas.microsoft.com/office/drawing/2014/main" id="{6FF05861-EE9B-1246-ABFE-DBF2021E3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0" y="1062038"/>
            <a:ext cx="72104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ru-RU" sz="1800" b="1">
                <a:latin typeface="DINPro-Bold"/>
              </a:rPr>
              <a:t>Видавник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DINPro-Light"/>
              </a:rPr>
              <a:t>Проєкт «Реформи у сфері енергоефективності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DINPro-Light"/>
              </a:rPr>
              <a:t>в Україні», що виконується GIZ за дорученням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DINPro-Light"/>
              </a:rPr>
              <a:t>Федерального міністерства економічного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DINPro-Light"/>
              </a:rPr>
              <a:t>співробітництва та розвитку Німеччини (BMZ).</a:t>
            </a:r>
            <a:endParaRPr lang="uk-UA" altLang="ru-RU" sz="1800">
              <a:latin typeface="Arial" panose="020B0604020202020204" pitchFamily="34" charset="0"/>
            </a:endParaRPr>
          </a:p>
        </p:txBody>
      </p:sp>
      <p:sp>
        <p:nvSpPr>
          <p:cNvPr id="113667" name="Прямоугольник 3">
            <a:extLst>
              <a:ext uri="{FF2B5EF4-FFF2-40B4-BE49-F238E27FC236}">
                <a16:creationId xmlns:a16="http://schemas.microsoft.com/office/drawing/2014/main" id="{AC46284D-10F5-4D4F-BF33-F95604E78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0" y="2636838"/>
            <a:ext cx="6096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ru-RU" sz="1800" b="1">
                <a:latin typeface="DINPro-Bold"/>
              </a:rPr>
              <a:t>Підготовлено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ru-RU" sz="1800">
                <a:latin typeface="DINPro-Light"/>
              </a:rPr>
              <a:t>ГО «Школа енергоефективності»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ru-RU" sz="1800">
                <a:latin typeface="DINPro-Light"/>
              </a:rPr>
              <a:t>04655, м. Київ,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ru-RU" sz="1800">
                <a:latin typeface="DINPro-Light"/>
              </a:rPr>
              <a:t>вул. Корабельна, 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ru-RU" sz="1800">
                <a:latin typeface="DINPro-Light"/>
              </a:rPr>
              <a:t>+38 0 44 22 8 8 7 26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DINPro-Light"/>
              </a:rPr>
              <a:t>office@see.org.ua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DINPro-Light"/>
              </a:rPr>
              <a:t>www.see.org.ua</a:t>
            </a:r>
            <a:endParaRPr lang="uk-UA" altLang="ru-RU" sz="1800">
              <a:latin typeface="Arial" panose="020B0604020202020204" pitchFamily="34" charset="0"/>
            </a:endParaRPr>
          </a:p>
        </p:txBody>
      </p:sp>
      <p:sp>
        <p:nvSpPr>
          <p:cNvPr id="113668" name="Прямоугольник 4">
            <a:extLst>
              <a:ext uri="{FF2B5EF4-FFF2-40B4-BE49-F238E27FC236}">
                <a16:creationId xmlns:a16="http://schemas.microsoft.com/office/drawing/2014/main" id="{48C24FB6-6A42-174E-9E71-6C5E44838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263" y="4735513"/>
            <a:ext cx="6096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ru-RU" sz="1800" b="1">
                <a:latin typeface="DINPro-Bold"/>
              </a:rPr>
              <a:t>Автори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ru-RU" sz="1800">
                <a:latin typeface="DINPro-Light"/>
              </a:rPr>
              <a:t>Вадим Литвин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ru-RU" sz="1800">
                <a:latin typeface="DINPro-Light"/>
              </a:rPr>
              <a:t>Іма Хренова- Шимкіна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ru-RU" sz="1800">
                <a:latin typeface="DINPro-Light"/>
              </a:rPr>
              <a:t>Олександр Гончарук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ru-RU" sz="1800">
                <a:latin typeface="DINPro-Light"/>
              </a:rPr>
              <a:t>Сергій Гаращук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ru-RU" sz="1800">
                <a:latin typeface="DINPro-Light"/>
              </a:rPr>
              <a:t>Сергій Наскальний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ru-RU" sz="1800">
                <a:latin typeface="DINPro-Light"/>
              </a:rPr>
              <a:t>Тетяна Зятікова</a:t>
            </a:r>
            <a:endParaRPr lang="uk-UA" altLang="ru-RU" sz="1800">
              <a:latin typeface="Arial" panose="020B0604020202020204" pitchFamily="34" charset="0"/>
            </a:endParaRPr>
          </a:p>
        </p:txBody>
      </p:sp>
      <p:pic>
        <p:nvPicPr>
          <p:cNvPr id="113669" name="Рисунок 5">
            <a:extLst>
              <a:ext uri="{FF2B5EF4-FFF2-40B4-BE49-F238E27FC236}">
                <a16:creationId xmlns:a16="http://schemas.microsoft.com/office/drawing/2014/main" id="{0587E189-281E-E141-887A-35DF297F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4929188"/>
            <a:ext cx="169068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D2FC147-9632-B24F-BD53-1D5E43F254B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9238" y="246063"/>
            <a:ext cx="8990012" cy="569912"/>
          </a:xfrm>
          <a:prstGeom prst="rect">
            <a:avLst/>
          </a:prstGeom>
          <a:noFill/>
          <a:ln>
            <a:noFill/>
          </a:ln>
        </p:spPr>
        <p:txBody>
          <a:bodyPr lIns="0" tIns="0" rIns="72000" bIns="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713" indent="-2397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74663" indent="-23336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1600"/>
              </a:spcBef>
              <a:buFont typeface="Arial" panose="020B0604020202020204" pitchFamily="34" charset="0"/>
              <a:buNone/>
              <a:defRPr/>
            </a:pPr>
            <a:r>
              <a:rPr lang="uk-UA" altLang="ru-RU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ПОСІБНИК ЕНЕРГОМЕНЕДЖЕРА</a:t>
            </a:r>
            <a:endParaRPr lang="en-GB" alt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Прямоугольник 1">
            <a:extLst>
              <a:ext uri="{FF2B5EF4-FFF2-40B4-BE49-F238E27FC236}">
                <a16:creationId xmlns:a16="http://schemas.microsoft.com/office/drawing/2014/main" id="{1AC67FEE-869A-F04E-8812-0F482A4C2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233488"/>
            <a:ext cx="89535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ru-RU" altLang="ru-RU" sz="2400">
                <a:latin typeface="DINPro-Light"/>
              </a:rPr>
              <a:t>• </a:t>
            </a:r>
            <a:r>
              <a:rPr lang="ru-RU" altLang="ru-RU" sz="2000">
                <a:latin typeface="DINPro-Light"/>
              </a:rPr>
              <a:t>Приклад Положенная про структурний підрозділ апарату (Департаменту) з питань енергоменеджменту Мініс</a:t>
            </a:r>
            <a:r>
              <a:rPr lang="uk-UA" altLang="ru-RU" sz="2000">
                <a:latin typeface="DINPro-Light"/>
              </a:rPr>
              <a:t>терства.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2000">
                <a:latin typeface="DINPro-Light"/>
              </a:rPr>
              <a:t>• Приклад посадової інструкції головного спеціаліста структурного підрозділу (Департаменту) з питань енер</a:t>
            </a:r>
            <a:r>
              <a:rPr lang="uk-UA" altLang="ru-RU" sz="2000">
                <a:latin typeface="DINPro-Light"/>
              </a:rPr>
              <a:t>гоменеджменту Міністерства.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2000">
                <a:latin typeface="DINPro-Light"/>
              </a:rPr>
              <a:t>• Чек-лист для технічного персоналу (енергоменедже</a:t>
            </a:r>
            <a:r>
              <a:rPr lang="uk-UA" altLang="ru-RU" sz="2000">
                <a:latin typeface="DINPro-Light"/>
              </a:rPr>
              <a:t>ра) установи.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2000">
                <a:latin typeface="DINPro-Light"/>
              </a:rPr>
              <a:t>• Ведення Бази даних про енергоспоживання в Excel.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uk-UA" altLang="ru-RU" sz="2000">
                <a:latin typeface="DINPro-Light"/>
              </a:rPr>
              <a:t>• Розрахунок градусо-днів.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uk-UA" altLang="ru-RU" sz="2000">
                <a:latin typeface="DINPro-Light"/>
              </a:rPr>
              <a:t>• Чек-лист обстеження будівлі енергоменеджером.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uk-UA" altLang="ru-RU" sz="2000">
                <a:latin typeface="DINPro-Light"/>
              </a:rPr>
              <a:t>• Посадові обов’язки осіб, відповідальних </a:t>
            </a:r>
            <a:r>
              <a:rPr lang="ru-RU" altLang="ru-RU" sz="2000">
                <a:latin typeface="DINPro-Light"/>
              </a:rPr>
              <a:t>за впровадження системи енергетичного моніторингу.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uk-UA" altLang="ru-RU" sz="2000">
                <a:latin typeface="DINPro-Light"/>
              </a:rPr>
              <a:t>• Фінансовий калькулятор.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2000">
                <a:latin typeface="DINPro-Light"/>
              </a:rPr>
              <a:t>• Перелік неінвестиційних чи малобюджетних заходів.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2000">
                <a:latin typeface="DINPro-Light"/>
              </a:rPr>
              <a:t>• Фінансові інструменти (джерела фінансування, ЕСКО).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2000">
                <a:latin typeface="DINPro-Light"/>
              </a:rPr>
              <a:t>• Рекомендації щодо вибору метало-пластикових вікон </a:t>
            </a:r>
            <a:r>
              <a:rPr lang="uk-UA" altLang="ru-RU" sz="2000">
                <a:latin typeface="DINPro-Light"/>
              </a:rPr>
              <a:t>та дверей при закупівлі.</a:t>
            </a:r>
          </a:p>
          <a:p>
            <a:pPr>
              <a:spcBef>
                <a:spcPct val="0"/>
              </a:spcBef>
              <a:buFontTx/>
              <a:buNone/>
            </a:pPr>
            <a:endParaRPr lang="uk-UA" altLang="ru-RU" sz="2400">
              <a:latin typeface="Arial" panose="020B0604020202020204" pitchFamily="34" charset="0"/>
            </a:endParaRPr>
          </a:p>
        </p:txBody>
      </p:sp>
      <p:sp>
        <p:nvSpPr>
          <p:cNvPr id="114690" name="Прямоугольник 5">
            <a:extLst>
              <a:ext uri="{FF2B5EF4-FFF2-40B4-BE49-F238E27FC236}">
                <a16:creationId xmlns:a16="http://schemas.microsoft.com/office/drawing/2014/main" id="{CCD161A8-A98D-E843-94CC-72D701A82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836613"/>
            <a:ext cx="5986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ru-RU" sz="2000" b="1">
                <a:latin typeface="Montserrat" pitchFamily="2" charset="-52"/>
              </a:rPr>
              <a:t>Додатки. Енергоменеджеру на допомогу</a:t>
            </a:r>
            <a:endParaRPr lang="uk-UA" altLang="ru-RU" sz="2000">
              <a:latin typeface="Montserrat" pitchFamily="2" charset="-52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FFD5F971-33FE-BF4C-BAFF-7D0C7A1ED07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9238" y="246063"/>
            <a:ext cx="8990012" cy="569912"/>
          </a:xfrm>
          <a:prstGeom prst="rect">
            <a:avLst/>
          </a:prstGeom>
          <a:noFill/>
          <a:ln>
            <a:noFill/>
          </a:ln>
        </p:spPr>
        <p:txBody>
          <a:bodyPr lIns="0" tIns="0" rIns="72000" bIns="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713" indent="-2397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74663" indent="-23336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1600"/>
              </a:spcBef>
              <a:buFont typeface="Arial" panose="020B0604020202020204" pitchFamily="34" charset="0"/>
              <a:buNone/>
              <a:defRPr/>
            </a:pPr>
            <a:r>
              <a:rPr lang="uk-UA" altLang="ru-RU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ПОСІБНИК ЕНЕРГОМЕНЕДЖЕРА</a:t>
            </a:r>
            <a:endParaRPr lang="en-GB" alt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Прямоугольник 2">
            <a:extLst>
              <a:ext uri="{FF2B5EF4-FFF2-40B4-BE49-F238E27FC236}">
                <a16:creationId xmlns:a16="http://schemas.microsoft.com/office/drawing/2014/main" id="{94B51BEB-EB01-D147-934D-42A4EDC3B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1277938"/>
            <a:ext cx="91440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ru-RU" altLang="ru-RU" sz="1800">
                <a:latin typeface="DINPro-Light"/>
              </a:rPr>
              <a:t>• </a:t>
            </a:r>
            <a:r>
              <a:rPr lang="ru-RU" altLang="ru-RU" sz="2000">
                <a:latin typeface="DINPro-Light"/>
              </a:rPr>
              <a:t>Рекомендації щодо вибору фасадної системи теплоі</a:t>
            </a:r>
            <a:r>
              <a:rPr lang="uk-UA" altLang="ru-RU" sz="2000">
                <a:latin typeface="DINPro-Light"/>
              </a:rPr>
              <a:t>золяції при закупівлі.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2000">
                <a:latin typeface="DINPro-Light"/>
              </a:rPr>
              <a:t>• Калькулятор економії за рахунок утеплення трубопроводів, калькулятор перевитрат водоспоживання (дозволяє спрогнозувати результати впроваджених/невпрова</a:t>
            </a:r>
            <a:r>
              <a:rPr lang="uk-UA" altLang="ru-RU" sz="2000">
                <a:latin typeface="DINPro-Light"/>
              </a:rPr>
              <a:t>джених заходів з енергоефективності).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2000">
                <a:latin typeface="DINPro-Light"/>
              </a:rPr>
              <a:t>• Перевірка якості впровадження енергоефективних заходів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2000">
                <a:latin typeface="DINPro-Light"/>
              </a:rPr>
              <a:t> (на що слід звернути увагу під час встановлення </a:t>
            </a:r>
            <a:r>
              <a:rPr lang="uk-UA" altLang="ru-RU" sz="2000">
                <a:latin typeface="DINPro-Light"/>
              </a:rPr>
              <a:t>обладнання/систем).</a:t>
            </a: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B27C1ECF-87C3-BB4E-89FA-5617F54D6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4460875"/>
            <a:ext cx="8472487" cy="1938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2000" dirty="0" err="1">
                <a:latin typeface="DINPro-Light"/>
              </a:rPr>
              <a:t>Всі</a:t>
            </a:r>
            <a:r>
              <a:rPr lang="ru-RU" altLang="ru-RU" sz="2000" dirty="0">
                <a:latin typeface="DINPro-Light"/>
              </a:rPr>
              <a:t> </a:t>
            </a:r>
            <a:r>
              <a:rPr lang="ru-RU" altLang="ru-RU" sz="2000" dirty="0" err="1">
                <a:latin typeface="DINPro-Light"/>
              </a:rPr>
              <a:t>додатки</a:t>
            </a:r>
            <a:r>
              <a:rPr lang="ru-RU" altLang="ru-RU" sz="2000" dirty="0">
                <a:latin typeface="DINPro-Light"/>
              </a:rPr>
              <a:t> </a:t>
            </a:r>
            <a:r>
              <a:rPr lang="ru-RU" altLang="ru-RU" sz="2000" dirty="0" err="1">
                <a:latin typeface="DINPro-Light"/>
              </a:rPr>
              <a:t>розміщено</a:t>
            </a:r>
            <a:r>
              <a:rPr lang="ru-RU" altLang="ru-RU" sz="2000" dirty="0">
                <a:latin typeface="DINPro-Light"/>
              </a:rPr>
              <a:t> в </a:t>
            </a:r>
            <a:r>
              <a:rPr lang="ru-RU" altLang="ru-RU" sz="2000" dirty="0" err="1">
                <a:latin typeface="DINPro-Light"/>
              </a:rPr>
              <a:t>електронному</a:t>
            </a:r>
            <a:r>
              <a:rPr lang="ru-RU" altLang="ru-RU" sz="2000" dirty="0">
                <a:latin typeface="DINPro-Light"/>
              </a:rPr>
              <a:t> </a:t>
            </a:r>
            <a:r>
              <a:rPr lang="ru-RU" altLang="ru-RU" sz="2000" dirty="0" err="1">
                <a:latin typeface="DINPro-Light"/>
              </a:rPr>
              <a:t>форматі</a:t>
            </a:r>
            <a:r>
              <a:rPr lang="ru-RU" altLang="ru-RU" sz="2000" dirty="0">
                <a:latin typeface="DINPro-Light"/>
              </a:rPr>
              <a:t> на </a:t>
            </a:r>
            <a:r>
              <a:rPr lang="ru-RU" altLang="ru-RU" sz="2000" dirty="0" err="1">
                <a:latin typeface="DINPro-Light"/>
              </a:rPr>
              <a:t>вебсервері</a:t>
            </a:r>
            <a:r>
              <a:rPr lang="ru-RU" altLang="ru-RU" sz="2000" dirty="0">
                <a:latin typeface="DINPro-Light"/>
              </a:rPr>
              <a:t> </a:t>
            </a:r>
          </a:p>
          <a:p>
            <a:pPr>
              <a:defRPr/>
            </a:pPr>
            <a:r>
              <a:rPr lang="ru-RU" altLang="ru-RU" sz="2000" dirty="0">
                <a:latin typeface="DINPro-Light"/>
              </a:rPr>
              <a:t>«Гугл диск» та </a:t>
            </a:r>
            <a:r>
              <a:rPr lang="ru-RU" altLang="ru-RU" sz="2000" dirty="0" err="1">
                <a:latin typeface="DINPro-Light"/>
              </a:rPr>
              <a:t>доступні</a:t>
            </a:r>
            <a:r>
              <a:rPr lang="ru-RU" altLang="ru-RU" sz="2000" dirty="0">
                <a:latin typeface="DINPro-Light"/>
              </a:rPr>
              <a:t> для </a:t>
            </a:r>
            <a:r>
              <a:rPr lang="ru-RU" altLang="ru-RU" sz="2000" dirty="0" err="1">
                <a:latin typeface="DINPro-Light"/>
              </a:rPr>
              <a:t>вільного</a:t>
            </a:r>
            <a:r>
              <a:rPr lang="ru-RU" altLang="ru-RU" sz="2000" dirty="0">
                <a:latin typeface="DINPro-Light"/>
              </a:rPr>
              <a:t> </a:t>
            </a:r>
            <a:r>
              <a:rPr lang="ru-RU" altLang="ru-RU" sz="2000" dirty="0" err="1">
                <a:latin typeface="DINPro-Light"/>
              </a:rPr>
              <a:t>завантаження</a:t>
            </a:r>
            <a:r>
              <a:rPr lang="ru-RU" altLang="ru-RU" sz="2000" dirty="0">
                <a:latin typeface="DINPro-Light"/>
              </a:rPr>
              <a:t> </a:t>
            </a:r>
          </a:p>
          <a:p>
            <a:pPr>
              <a:defRPr/>
            </a:pPr>
            <a:r>
              <a:rPr lang="ru-RU" altLang="ru-RU" sz="2000" dirty="0">
                <a:latin typeface="DINPro-Light"/>
              </a:rPr>
              <a:t>за по</a:t>
            </a:r>
            <a:r>
              <a:rPr lang="uk-UA" altLang="ru-RU" sz="2000" dirty="0" err="1">
                <a:latin typeface="DINPro-Light"/>
              </a:rPr>
              <a:t>силанням</a:t>
            </a:r>
            <a:r>
              <a:rPr lang="uk-UA" altLang="ru-RU" sz="2000" dirty="0">
                <a:latin typeface="DINPro-Light"/>
              </a:rPr>
              <a:t>: </a:t>
            </a:r>
          </a:p>
          <a:p>
            <a:pPr>
              <a:defRPr/>
            </a:pPr>
            <a:endParaRPr lang="uk-UA" altLang="ru-RU" sz="2000" dirty="0">
              <a:latin typeface="DINPro-Light"/>
            </a:endParaRPr>
          </a:p>
          <a:p>
            <a:pPr>
              <a:defRPr/>
            </a:pPr>
            <a:r>
              <a:rPr lang="en-US" altLang="ru-RU" sz="20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DINPro-Light"/>
              </a:rPr>
              <a:t>https://drive.google.com/drive/</a:t>
            </a:r>
          </a:p>
          <a:p>
            <a:pPr>
              <a:defRPr/>
            </a:pPr>
            <a:r>
              <a:rPr lang="en-US" altLang="ru-RU" sz="20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DINPro-Light"/>
              </a:rPr>
              <a:t>folders/1fGfO8yzyYs1iqwesdTQturxjXaQBb8Rn?usp=sharing</a:t>
            </a:r>
            <a:endParaRPr lang="uk-UA" altLang="ru-RU" sz="2000" u="sng" dirty="0">
              <a:solidFill>
                <a:schemeClr val="tx2">
                  <a:lumMod val="60000"/>
                  <a:lumOff val="40000"/>
                </a:schemeClr>
              </a:solidFill>
              <a:latin typeface="DINPro-Light"/>
            </a:endParaRPr>
          </a:p>
        </p:txBody>
      </p:sp>
      <p:pic>
        <p:nvPicPr>
          <p:cNvPr id="115715" name="Рисунок 5">
            <a:extLst>
              <a:ext uri="{FF2B5EF4-FFF2-40B4-BE49-F238E27FC236}">
                <a16:creationId xmlns:a16="http://schemas.microsoft.com/office/drawing/2014/main" id="{04E88DC2-DFE8-0846-AC13-233A22E6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4929188"/>
            <a:ext cx="169068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709FDDE8-3C72-5046-9D15-C610CD6E2C3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9238" y="246063"/>
            <a:ext cx="8990012" cy="569912"/>
          </a:xfrm>
          <a:prstGeom prst="rect">
            <a:avLst/>
          </a:prstGeom>
          <a:noFill/>
          <a:ln>
            <a:noFill/>
          </a:ln>
        </p:spPr>
        <p:txBody>
          <a:bodyPr lIns="0" tIns="0" rIns="72000" bIns="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713" indent="-2397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74663" indent="-23336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1600"/>
              </a:spcBef>
              <a:buFont typeface="Arial" panose="020B0604020202020204" pitchFamily="34" charset="0"/>
              <a:buNone/>
              <a:defRPr/>
            </a:pPr>
            <a:r>
              <a:rPr lang="uk-UA" altLang="ru-RU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ПОСІБНИК ЕНЕРГОМЕНЕДЖЕРА</a:t>
            </a:r>
            <a:endParaRPr lang="en-GB" alt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>
            <a:extLst>
              <a:ext uri="{FF2B5EF4-FFF2-40B4-BE49-F238E27FC236}">
                <a16:creationId xmlns:a16="http://schemas.microsoft.com/office/drawing/2014/main" id="{4957F498-477A-8840-A148-60B9BF3E1FE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7950" y="246063"/>
            <a:ext cx="8928100" cy="569912"/>
          </a:xfrm>
          <a:prstGeom prst="rect">
            <a:avLst/>
          </a:prstGeom>
          <a:noFill/>
          <a:ln>
            <a:noFill/>
          </a:ln>
        </p:spPr>
        <p:txBody>
          <a:bodyPr lIns="0" tIns="0" rIns="72000" bIns="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713" indent="-2397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74663" indent="-23336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1600"/>
              </a:spcBef>
              <a:buFont typeface="Arial" panose="020B0604020202020204" pitchFamily="34" charset="0"/>
              <a:buNone/>
              <a:defRPr/>
            </a:pPr>
            <a:r>
              <a:rPr lang="uk-UA" altLang="ru-RU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А ЩЕ…</a:t>
            </a:r>
            <a:endParaRPr lang="en-GB" alt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365AFF-4252-1841-919A-BA83B57C5FF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7950" y="5802313"/>
            <a:ext cx="8928100" cy="569912"/>
          </a:xfrm>
          <a:prstGeom prst="rect">
            <a:avLst/>
          </a:prstGeom>
          <a:noFill/>
          <a:ln>
            <a:noFill/>
          </a:ln>
        </p:spPr>
        <p:txBody>
          <a:bodyPr lIns="0" tIns="0" rIns="72000" bIns="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713" indent="-2397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74663" indent="-23336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ts val="1600"/>
              </a:spcBef>
              <a:buFont typeface="Arial" panose="020B0604020202020204" pitchFamily="34" charset="0"/>
              <a:buNone/>
              <a:defRPr/>
            </a:pPr>
            <a:r>
              <a:rPr lang="uk-UA" altLang="ru-RU" sz="39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ea typeface="+mj-ea"/>
                <a:cs typeface="+mj-cs"/>
              </a:rPr>
              <a:t>В НАС Є ВЕЛОСИПЕД !!! ;)</a:t>
            </a:r>
            <a:endParaRPr lang="en-GB" altLang="ru-RU" sz="39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ea typeface="+mj-ea"/>
              <a:cs typeface="+mj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2A22B-D813-804D-B9AE-57ADA973B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036638"/>
            <a:ext cx="4527550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>
            <a:extLst>
              <a:ext uri="{FF2B5EF4-FFF2-40B4-BE49-F238E27FC236}">
                <a16:creationId xmlns:a16="http://schemas.microsoft.com/office/drawing/2014/main" id="{A9A58154-9305-5443-AC25-C78F3FDC0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9">
            <a:extLst>
              <a:ext uri="{FF2B5EF4-FFF2-40B4-BE49-F238E27FC236}">
                <a16:creationId xmlns:a16="http://schemas.microsoft.com/office/drawing/2014/main" id="{8434153D-044A-654D-85D3-EB840626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CC405D-C95B-A442-B3B3-D2E462054060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81760D2-C69D-EB4E-95E4-DED02E680D4F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b="1" dirty="0">
              <a:latin typeface="Montserrat" pitchFamily="2" charset="-52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05217A5F-D599-0141-BFC4-3BF143075F63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BE42679A-1A2E-D349-9CA2-FA9AFA03213D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FECEDD0-AA54-D048-B1D9-395F32C3C727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CF25F6-68AD-2A46-B3C3-F1983B4587BE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b="1" dirty="0">
              <a:latin typeface="Montserrat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374A92D-C06D-CD41-89EB-5CA470F36FD0}"/>
              </a:ext>
            </a:extLst>
          </p:cNvPr>
          <p:cNvSpPr/>
          <p:nvPr/>
        </p:nvSpPr>
        <p:spPr>
          <a:xfrm>
            <a:off x="2587625" y="5975350"/>
            <a:ext cx="3143250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УГОДА МЕРІВ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5D68A75-4FB2-5A42-B4B6-51AD2ACDE865}"/>
              </a:ext>
            </a:extLst>
          </p:cNvPr>
          <p:cNvSpPr/>
          <p:nvPr/>
        </p:nvSpPr>
        <p:spPr>
          <a:xfrm>
            <a:off x="5786438" y="5978525"/>
            <a:ext cx="3357562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ПІЛОТНИЙ ПРОЄКТ НЕФКО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Рисунок 2">
            <a:extLst>
              <a:ext uri="{FF2B5EF4-FFF2-40B4-BE49-F238E27FC236}">
                <a16:creationId xmlns:a16="http://schemas.microsoft.com/office/drawing/2014/main" id="{A2F8CC26-3068-2A4E-A4E0-40D658265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E8F66A64-59A3-FD4F-B17F-547F6FF6D4F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500" b="1" dirty="0">
              <a:latin typeface="Montserrat" pitchFamily="2" charset="-52"/>
            </a:endParaRPr>
          </a:p>
        </p:txBody>
      </p:sp>
      <p:sp>
        <p:nvSpPr>
          <p:cNvPr id="117763" name="TextBox 17">
            <a:extLst>
              <a:ext uri="{FF2B5EF4-FFF2-40B4-BE49-F238E27FC236}">
                <a16:creationId xmlns:a16="http://schemas.microsoft.com/office/drawing/2014/main" id="{9E475366-A584-FA4B-9B99-E5E34D13F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08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4000" b="1">
                <a:solidFill>
                  <a:schemeClr val="bg1"/>
                </a:solidFill>
                <a:latin typeface="Montserrat" pitchFamily="2" charset="-52"/>
                <a:ea typeface="Mongolian Baiti" panose="03000500000000000000" pitchFamily="66" charset="0"/>
                <a:cs typeface="Mongolian Baiti" panose="03000500000000000000" pitchFamily="66" charset="0"/>
              </a:rPr>
              <a:t>ДЯКУЄМО, ЩО СЛУХАЛИ!</a:t>
            </a:r>
          </a:p>
        </p:txBody>
      </p:sp>
      <p:grpSp>
        <p:nvGrpSpPr>
          <p:cNvPr id="2" name="Группа 19">
            <a:extLst>
              <a:ext uri="{FF2B5EF4-FFF2-40B4-BE49-F238E27FC236}">
                <a16:creationId xmlns:a16="http://schemas.microsoft.com/office/drawing/2014/main" id="{7D9928C5-E111-2A40-928D-56A70179C315}"/>
              </a:ext>
            </a:extLst>
          </p:cNvPr>
          <p:cNvGrpSpPr/>
          <p:nvPr/>
        </p:nvGrpSpPr>
        <p:grpSpPr>
          <a:xfrm>
            <a:off x="-3176" y="2345524"/>
            <a:ext cx="4967149" cy="1466597"/>
            <a:chOff x="203201" y="4544046"/>
            <a:chExt cx="5044210" cy="1395722"/>
          </a:xfrm>
          <a:solidFill>
            <a:schemeClr val="accent5">
              <a:lumMod val="75000"/>
            </a:schemeClr>
          </a:solidFill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2AFB4C-108B-8046-A9C2-E5D4804F0E6C}"/>
                </a:ext>
              </a:extLst>
            </p:cNvPr>
            <p:cNvSpPr txBox="1"/>
            <p:nvPr/>
          </p:nvSpPr>
          <p:spPr>
            <a:xfrm>
              <a:off x="203201" y="4544046"/>
              <a:ext cx="5044210" cy="462299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331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400" b="1" u="sng" dirty="0">
                  <a:solidFill>
                    <a:schemeClr val="bg1"/>
                  </a:solidFill>
                  <a:latin typeface="Montserrat" pitchFamily="2" charset="-52"/>
                  <a:cs typeface="Mongolian Baiti" panose="03000500000000000000" pitchFamily="66" charset="0"/>
                </a:rPr>
                <a:t>ТЕТЯНА ЗЯТІКОВА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DACAD9-EEEA-2E40-9175-2B368310E7E3}"/>
                </a:ext>
              </a:extLst>
            </p:cNvPr>
            <p:cNvSpPr txBox="1"/>
            <p:nvPr/>
          </p:nvSpPr>
          <p:spPr>
            <a:xfrm>
              <a:off x="204625" y="4973188"/>
              <a:ext cx="5042786" cy="96658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000" dirty="0">
                  <a:solidFill>
                    <a:schemeClr val="bg1"/>
                  </a:solidFill>
                  <a:latin typeface="Montserrat" pitchFamily="2" charset="-52"/>
                  <a:cs typeface="+mn-cs"/>
                </a:rPr>
                <a:t>ЗАСТУПНИК  ДИРЕКТОРА ДЕПАРТАМЕНТУ ЕКОНОМІЧНОГО РОЗВИТКУ ЖИТОМИРСЬКОЇ МІСЬКОЇ РАДИ</a:t>
              </a:r>
            </a:p>
          </p:txBody>
        </p:sp>
      </p:grpSp>
      <p:grpSp>
        <p:nvGrpSpPr>
          <p:cNvPr id="5" name="Группа 19">
            <a:extLst>
              <a:ext uri="{FF2B5EF4-FFF2-40B4-BE49-F238E27FC236}">
                <a16:creationId xmlns:a16="http://schemas.microsoft.com/office/drawing/2014/main" id="{581F7CE9-B186-0745-A0FA-E4220D5556BC}"/>
              </a:ext>
            </a:extLst>
          </p:cNvPr>
          <p:cNvGrpSpPr/>
          <p:nvPr/>
        </p:nvGrpSpPr>
        <p:grpSpPr>
          <a:xfrm>
            <a:off x="0" y="4152643"/>
            <a:ext cx="4968552" cy="1466600"/>
            <a:chOff x="203201" y="4544046"/>
            <a:chExt cx="5044210" cy="1395727"/>
          </a:xfrm>
          <a:solidFill>
            <a:schemeClr val="accent5">
              <a:lumMod val="75000"/>
            </a:schemeClr>
          </a:solidFill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481CE6-C554-5C4E-A386-DB4D8B2DA73E}"/>
                </a:ext>
              </a:extLst>
            </p:cNvPr>
            <p:cNvSpPr txBox="1"/>
            <p:nvPr/>
          </p:nvSpPr>
          <p:spPr>
            <a:xfrm>
              <a:off x="203201" y="4544046"/>
              <a:ext cx="5044210" cy="46724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ts val="3331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400" b="1" u="sng" dirty="0">
                  <a:solidFill>
                    <a:schemeClr val="bg1"/>
                  </a:solidFill>
                  <a:latin typeface="Montserrat" pitchFamily="2" charset="-52"/>
                  <a:cs typeface="Mongolian Baiti" panose="03000500000000000000" pitchFamily="66" charset="0"/>
                </a:rPr>
                <a:t>СЕРГІЙ ГАРАЩУК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0B9FAD-88B7-C04D-8D44-E0AC514C5FED}"/>
                </a:ext>
              </a:extLst>
            </p:cNvPr>
            <p:cNvSpPr txBox="1"/>
            <p:nvPr/>
          </p:nvSpPr>
          <p:spPr>
            <a:xfrm>
              <a:off x="204625" y="4973192"/>
              <a:ext cx="5042786" cy="966581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000" dirty="0">
                  <a:solidFill>
                    <a:schemeClr val="bg1"/>
                  </a:solidFill>
                  <a:latin typeface="Montserrat" pitchFamily="2" charset="-52"/>
                  <a:cs typeface="+mn-cs"/>
                </a:rPr>
                <a:t>КОНСУЛЬТАНТ З ПИТАНЬ БЮДЖЕТУ ЖИТОМИРСЬКОГО РЕГІОНАЛЬНОГО ВІДДІЛЕННЯ АСОЦІАЦІЇ МІСТ УКРАЇНИ</a:t>
              </a:r>
            </a:p>
          </p:txBody>
        </p:sp>
      </p:grpSp>
      <p:sp>
        <p:nvSpPr>
          <p:cNvPr id="117766" name="Подзаголовок 2">
            <a:extLst>
              <a:ext uri="{FF2B5EF4-FFF2-40B4-BE49-F238E27FC236}">
                <a16:creationId xmlns:a16="http://schemas.microsoft.com/office/drawing/2014/main" id="{EF47D66D-F007-CC45-88FC-33D7BE515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152900"/>
            <a:ext cx="324008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ru-UA" sz="2600">
                <a:solidFill>
                  <a:schemeClr val="bg1"/>
                </a:solidFill>
                <a:latin typeface="Montserrat" pitchFamily="2" charset="-52"/>
              </a:rPr>
              <a:t>067-443-85-27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ru-UA" sz="2600">
                <a:solidFill>
                  <a:schemeClr val="bg1"/>
                </a:solidFill>
              </a:rPr>
              <a:t>garaschuk_s@ukr.net</a:t>
            </a:r>
            <a:endParaRPr lang="ru-RU" altLang="ru-UA" sz="260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17767" name="Подзаголовок 2">
            <a:extLst>
              <a:ext uri="{FF2B5EF4-FFF2-40B4-BE49-F238E27FC236}">
                <a16:creationId xmlns:a16="http://schemas.microsoft.com/office/drawing/2014/main" id="{514BE5F7-4F4D-4541-AB30-22F9E2DB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2374900"/>
            <a:ext cx="324008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ru-UA" sz="2600">
                <a:solidFill>
                  <a:schemeClr val="bg1"/>
                </a:solidFill>
                <a:latin typeface="Montserrat" pitchFamily="2" charset="-52"/>
              </a:rPr>
              <a:t>068-700-81-03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ru-UA" sz="2600">
                <a:solidFill>
                  <a:schemeClr val="bg1"/>
                </a:solidFill>
              </a:rPr>
              <a:t>zettanvip@gmail.com</a:t>
            </a:r>
            <a:endParaRPr lang="ru-RU" altLang="ru-UA" sz="2600">
              <a:solidFill>
                <a:schemeClr val="bg1"/>
              </a:solidFill>
              <a:latin typeface="Montserrat" pitchFamily="2" charset="-5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>
            <a:extLst>
              <a:ext uri="{FF2B5EF4-FFF2-40B4-BE49-F238E27FC236}">
                <a16:creationId xmlns:a16="http://schemas.microsoft.com/office/drawing/2014/main" id="{B913990D-4711-CE48-9178-7E03B390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9">
            <a:extLst>
              <a:ext uri="{FF2B5EF4-FFF2-40B4-BE49-F238E27FC236}">
                <a16:creationId xmlns:a16="http://schemas.microsoft.com/office/drawing/2014/main" id="{2C67C3DD-3A7D-C641-B4EE-FA2EEAD6F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6CAC32-D642-684B-8007-3E7B674F3A0D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31D9A95-E5BB-AE4D-830E-0A9B225B7DB9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b="1" dirty="0">
              <a:latin typeface="Montserrat" pitchFamily="2" charset="-52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A25EF96-A092-5346-B066-76E215CE32E1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1C77D602-DF6C-6C4C-AD61-447C5B0E2992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47A24F9-2324-6848-8B0F-CA73661DBD72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164D37-7DE2-3F4E-8E28-B1336DEA0BF3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b="1" dirty="0">
              <a:latin typeface="Montserrat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140996-F726-EA4F-98F5-D2F1DC0A9399}"/>
              </a:ext>
            </a:extLst>
          </p:cNvPr>
          <p:cNvSpPr/>
          <p:nvPr/>
        </p:nvSpPr>
        <p:spPr>
          <a:xfrm>
            <a:off x="2587625" y="5975350"/>
            <a:ext cx="3143250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УГОДА МЕРІВ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A673454-BDEE-974B-A7DA-29E646073F4C}"/>
              </a:ext>
            </a:extLst>
          </p:cNvPr>
          <p:cNvSpPr/>
          <p:nvPr/>
        </p:nvSpPr>
        <p:spPr>
          <a:xfrm>
            <a:off x="1306513" y="5519738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3</a:t>
            </a:r>
            <a:endParaRPr lang="ru-RU" b="1" dirty="0">
              <a:latin typeface="Montserrat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D8764AB-564A-004C-80AB-5B7B642C4316}"/>
              </a:ext>
            </a:extLst>
          </p:cNvPr>
          <p:cNvSpPr/>
          <p:nvPr/>
        </p:nvSpPr>
        <p:spPr>
          <a:xfrm>
            <a:off x="2876550" y="5516563"/>
            <a:ext cx="35528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ДНІ СТАЛОЇ ЕНЕРГІЇ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AA0A5AD-2DD9-8644-A386-97FA963EDE4E}"/>
              </a:ext>
            </a:extLst>
          </p:cNvPr>
          <p:cNvSpPr/>
          <p:nvPr/>
        </p:nvSpPr>
        <p:spPr>
          <a:xfrm>
            <a:off x="6472238" y="5514975"/>
            <a:ext cx="157797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ЗНАННЯ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B87AA6B-0308-8541-A587-B5CA7FBC0BFF}"/>
              </a:ext>
            </a:extLst>
          </p:cNvPr>
          <p:cNvSpPr/>
          <p:nvPr/>
        </p:nvSpPr>
        <p:spPr>
          <a:xfrm>
            <a:off x="8096250" y="5510213"/>
            <a:ext cx="10477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5245EF6-EF5F-C146-BD4C-A61A9252FC7F}"/>
              </a:ext>
            </a:extLst>
          </p:cNvPr>
          <p:cNvSpPr/>
          <p:nvPr/>
        </p:nvSpPr>
        <p:spPr>
          <a:xfrm>
            <a:off x="5786438" y="5978525"/>
            <a:ext cx="3357562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ПІЛОТНИЙ ПРОЄКТ НЕФКО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>
            <a:extLst>
              <a:ext uri="{FF2B5EF4-FFF2-40B4-BE49-F238E27FC236}">
                <a16:creationId xmlns:a16="http://schemas.microsoft.com/office/drawing/2014/main" id="{6F495927-B153-5941-BF63-734FD928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9">
            <a:extLst>
              <a:ext uri="{FF2B5EF4-FFF2-40B4-BE49-F238E27FC236}">
                <a16:creationId xmlns:a16="http://schemas.microsoft.com/office/drawing/2014/main" id="{728123FB-BBD6-974A-8291-B2E6CDFF6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B1551C-E9FA-544D-B9FA-B3FA74BB1E0E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951F9AE-4CA5-0A4F-8F97-17066B1EC28C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E2CBA6F4-4220-454F-8409-EE57610805F0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B2C3B39-8197-A14E-A62A-5EA50F6051E9}"/>
              </a:ext>
            </a:extLst>
          </p:cNvPr>
          <p:cNvSpPr/>
          <p:nvPr/>
        </p:nvSpPr>
        <p:spPr>
          <a:xfrm>
            <a:off x="1306513" y="5519738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3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81BD6D06-E4E8-2348-A35E-079BD2F13D4A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1CA8B41-94EC-D54F-8EEA-83370862399A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DA21D80C-B059-5445-82BA-40B96978ED97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23731C75-A4E3-4E49-A3EB-64983B3BF4B0}"/>
              </a:ext>
            </a:extLst>
          </p:cNvPr>
          <p:cNvSpPr/>
          <p:nvPr/>
        </p:nvSpPr>
        <p:spPr>
          <a:xfrm>
            <a:off x="2587625" y="5975350"/>
            <a:ext cx="3143250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УГОДА МЕРІВ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FAAA3A83-5F15-EB40-8610-63A5FF606E57}"/>
              </a:ext>
            </a:extLst>
          </p:cNvPr>
          <p:cNvSpPr/>
          <p:nvPr/>
        </p:nvSpPr>
        <p:spPr>
          <a:xfrm>
            <a:off x="2876550" y="5516563"/>
            <a:ext cx="35528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ДНІ СТАЛОЇ ЕНЕРГІЇ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757D9B4A-4259-7A49-B020-03943B7B35C4}"/>
              </a:ext>
            </a:extLst>
          </p:cNvPr>
          <p:cNvSpPr/>
          <p:nvPr/>
        </p:nvSpPr>
        <p:spPr>
          <a:xfrm>
            <a:off x="6472238" y="5514975"/>
            <a:ext cx="157797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ЗНАННЯ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A0C320F2-5C6B-2A4E-9EE8-A825BD0D0F23}"/>
              </a:ext>
            </a:extLst>
          </p:cNvPr>
          <p:cNvSpPr/>
          <p:nvPr/>
        </p:nvSpPr>
        <p:spPr>
          <a:xfrm>
            <a:off x="8096250" y="5510213"/>
            <a:ext cx="10477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6FB9E0EB-04A9-9548-9CD8-23D5DC16C771}"/>
              </a:ext>
            </a:extLst>
          </p:cNvPr>
          <p:cNvSpPr/>
          <p:nvPr/>
        </p:nvSpPr>
        <p:spPr>
          <a:xfrm>
            <a:off x="1458913" y="5065713"/>
            <a:ext cx="1512887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4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6777B2E-AFBC-1B46-9E03-F4D710D73CA0}"/>
              </a:ext>
            </a:extLst>
          </p:cNvPr>
          <p:cNvSpPr/>
          <p:nvPr/>
        </p:nvSpPr>
        <p:spPr>
          <a:xfrm>
            <a:off x="5786438" y="5978525"/>
            <a:ext cx="3357562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ПІЛОТНИЙ ПРОЄКТ НЕФКО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6278E47-F3E5-2947-A4F4-A9585BB1A3E9}"/>
              </a:ext>
            </a:extLst>
          </p:cNvPr>
          <p:cNvSpPr/>
          <p:nvPr/>
        </p:nvSpPr>
        <p:spPr>
          <a:xfrm>
            <a:off x="3028950" y="5057775"/>
            <a:ext cx="196373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ПДСЕР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C29482C-2110-A144-89BB-6F800A086B00}"/>
              </a:ext>
            </a:extLst>
          </p:cNvPr>
          <p:cNvSpPr/>
          <p:nvPr/>
        </p:nvSpPr>
        <p:spPr>
          <a:xfrm>
            <a:off x="5057775" y="5060950"/>
            <a:ext cx="40862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ЩОДЕННИЙ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extLst>
              <a:ext uri="{FF2B5EF4-FFF2-40B4-BE49-F238E27FC236}">
                <a16:creationId xmlns:a16="http://schemas.microsoft.com/office/drawing/2014/main" id="{732224D9-0CDC-DC43-9F58-C6E6D4606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0722" name="TextBox 9">
            <a:extLst>
              <a:ext uri="{FF2B5EF4-FFF2-40B4-BE49-F238E27FC236}">
                <a16:creationId xmlns:a16="http://schemas.microsoft.com/office/drawing/2014/main" id="{BE94F145-14BF-554A-BCF7-EB99B997C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56070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3900" b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СТАЛИЙ РОЗВИТОК</a:t>
            </a:r>
            <a:endParaRPr lang="ru-RU" altLang="ru-RU" sz="350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0AAEF0-E430-3143-88E8-9F578CD436D2}"/>
              </a:ext>
            </a:extLst>
          </p:cNvPr>
          <p:cNvSpPr txBox="1"/>
          <p:nvPr/>
        </p:nvSpPr>
        <p:spPr>
          <a:xfrm>
            <a:off x="6184900" y="276225"/>
            <a:ext cx="2959100" cy="476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0165" tIns="40083" rIns="80165" bIns="40083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solidFill>
                  <a:schemeClr val="accent3">
                    <a:lumMod val="75000"/>
                  </a:schemeClr>
                </a:solidFill>
                <a:latin typeface="Montserrat" pitchFamily="2" charset="-52"/>
                <a:cs typeface="+mn-cs"/>
              </a:rPr>
              <a:t>ЗЕЛЕНЕ МІСТО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Montserrat" pitchFamily="2" charset="-52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87F79258-3217-0E42-8AB0-1C326E2DA553}"/>
              </a:ext>
            </a:extLst>
          </p:cNvPr>
          <p:cNvSpPr/>
          <p:nvPr/>
        </p:nvSpPr>
        <p:spPr>
          <a:xfrm>
            <a:off x="404813" y="6437313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2010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18D909F8-6A76-1E46-AB46-1BD2226C50D3}"/>
              </a:ext>
            </a:extLst>
          </p:cNvPr>
          <p:cNvSpPr/>
          <p:nvPr/>
        </p:nvSpPr>
        <p:spPr>
          <a:xfrm>
            <a:off x="1017588" y="5980113"/>
            <a:ext cx="1512887" cy="414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2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580A2C93-B9D8-9B4E-B484-25C468C88BAC}"/>
              </a:ext>
            </a:extLst>
          </p:cNvPr>
          <p:cNvSpPr/>
          <p:nvPr/>
        </p:nvSpPr>
        <p:spPr>
          <a:xfrm>
            <a:off x="1306513" y="5519738"/>
            <a:ext cx="1511300" cy="420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3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5A5CE3E5-F1E8-2E45-8E53-57B04143E349}"/>
              </a:ext>
            </a:extLst>
          </p:cNvPr>
          <p:cNvSpPr/>
          <p:nvPr/>
        </p:nvSpPr>
        <p:spPr>
          <a:xfrm>
            <a:off x="1968500" y="6437313"/>
            <a:ext cx="4132263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ЩОМІСЯЧНИЙ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FD9097C-67B1-E444-B854-ADE6277F665C}"/>
              </a:ext>
            </a:extLst>
          </p:cNvPr>
          <p:cNvSpPr/>
          <p:nvPr/>
        </p:nvSpPr>
        <p:spPr>
          <a:xfrm>
            <a:off x="6140450" y="6435725"/>
            <a:ext cx="1577975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306757A9-CB7E-CE4F-A30C-FB9048CD4D52}"/>
              </a:ext>
            </a:extLst>
          </p:cNvPr>
          <p:cNvSpPr/>
          <p:nvPr/>
        </p:nvSpPr>
        <p:spPr>
          <a:xfrm>
            <a:off x="7764463" y="6430963"/>
            <a:ext cx="1379537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B03C6FF2-575F-C743-AD0A-5791DF443232}"/>
              </a:ext>
            </a:extLst>
          </p:cNvPr>
          <p:cNvSpPr/>
          <p:nvPr/>
        </p:nvSpPr>
        <p:spPr>
          <a:xfrm>
            <a:off x="2587625" y="5975350"/>
            <a:ext cx="3143250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УГОДА МЕРІВ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AC8A6778-CB0C-174B-A020-66075CB00498}"/>
              </a:ext>
            </a:extLst>
          </p:cNvPr>
          <p:cNvSpPr/>
          <p:nvPr/>
        </p:nvSpPr>
        <p:spPr>
          <a:xfrm>
            <a:off x="2876550" y="5516563"/>
            <a:ext cx="35528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ДНІ СТАЛОЇ ЕНЕРГІЇ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900C7096-6FDC-CC48-98DA-CDF81B40133A}"/>
              </a:ext>
            </a:extLst>
          </p:cNvPr>
          <p:cNvSpPr/>
          <p:nvPr/>
        </p:nvSpPr>
        <p:spPr>
          <a:xfrm>
            <a:off x="6472238" y="5514975"/>
            <a:ext cx="157797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ЗНАННЯ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A46BB697-B474-7D44-946A-16B7A886AE37}"/>
              </a:ext>
            </a:extLst>
          </p:cNvPr>
          <p:cNvSpPr/>
          <p:nvPr/>
        </p:nvSpPr>
        <p:spPr>
          <a:xfrm>
            <a:off x="8096250" y="5510213"/>
            <a:ext cx="10477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78A5FFB9-A039-6E41-BA0B-BCD42DB63480}"/>
              </a:ext>
            </a:extLst>
          </p:cNvPr>
          <p:cNvSpPr/>
          <p:nvPr/>
        </p:nvSpPr>
        <p:spPr>
          <a:xfrm>
            <a:off x="1458913" y="5065713"/>
            <a:ext cx="1512887" cy="4032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4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9650636-1AD3-1A45-8E55-D93578DE0C94}"/>
              </a:ext>
            </a:extLst>
          </p:cNvPr>
          <p:cNvSpPr/>
          <p:nvPr/>
        </p:nvSpPr>
        <p:spPr>
          <a:xfrm>
            <a:off x="1776413" y="4616450"/>
            <a:ext cx="1511300" cy="401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Montserrat" pitchFamily="2" charset="-52"/>
              </a:rPr>
              <a:t>201</a:t>
            </a:r>
            <a:r>
              <a:rPr lang="uk-UA" sz="2100" b="1" dirty="0">
                <a:latin typeface="Montserrat" pitchFamily="2" charset="-52"/>
              </a:rPr>
              <a:t>5</a:t>
            </a:r>
            <a:endParaRPr lang="ru-RU" sz="2100" b="1" dirty="0">
              <a:latin typeface="Montserrat" pitchFamily="2" charset="-52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5D2E3FC-1E32-3745-BEDB-43B1EEDF7310}"/>
              </a:ext>
            </a:extLst>
          </p:cNvPr>
          <p:cNvSpPr/>
          <p:nvPr/>
        </p:nvSpPr>
        <p:spPr>
          <a:xfrm>
            <a:off x="5786438" y="5978525"/>
            <a:ext cx="3357562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ПІЛОТНИЙ ПРОЄКТ НЕФКО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55C5EEB-3B01-FD47-9820-9B5BC3BD0F21}"/>
              </a:ext>
            </a:extLst>
          </p:cNvPr>
          <p:cNvSpPr/>
          <p:nvPr/>
        </p:nvSpPr>
        <p:spPr>
          <a:xfrm>
            <a:off x="3343275" y="4608513"/>
            <a:ext cx="2782888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ШКІЛЬНИЙ ПРОЄКТ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3A6F73B-D959-E74C-B4D4-AF8BA947AAFA}"/>
              </a:ext>
            </a:extLst>
          </p:cNvPr>
          <p:cNvSpPr/>
          <p:nvPr/>
        </p:nvSpPr>
        <p:spPr>
          <a:xfrm>
            <a:off x="6178550" y="4605338"/>
            <a:ext cx="2965450" cy="4206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ВІДДІЛ Е-МЕНЕДЖМЕНТУ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354E6EE-3749-1141-9D1A-63D7C9F62E3A}"/>
              </a:ext>
            </a:extLst>
          </p:cNvPr>
          <p:cNvSpPr/>
          <p:nvPr/>
        </p:nvSpPr>
        <p:spPr>
          <a:xfrm>
            <a:off x="3028950" y="5057775"/>
            <a:ext cx="1963738" cy="4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ПДСЕР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D94A830-A463-2B4B-A18F-948C13EC1504}"/>
              </a:ext>
            </a:extLst>
          </p:cNvPr>
          <p:cNvSpPr/>
          <p:nvPr/>
        </p:nvSpPr>
        <p:spPr>
          <a:xfrm>
            <a:off x="5057775" y="5060950"/>
            <a:ext cx="4086225" cy="419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solidFill>
                  <a:schemeClr val="accent3">
                    <a:lumMod val="50000"/>
                  </a:schemeClr>
                </a:solidFill>
              </a:rPr>
              <a:t>МОНІТОРИНГ ЩОДЕННИЙ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4549</TotalTime>
  <Words>3561</Words>
  <Application>Microsoft Office PowerPoint</Application>
  <PresentationFormat>Экран (4:3)</PresentationFormat>
  <Paragraphs>792</Paragraphs>
  <Slides>60</Slides>
  <Notes>49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70" baseType="lpstr">
      <vt:lpstr>Arial</vt:lpstr>
      <vt:lpstr>Montserrat</vt:lpstr>
      <vt:lpstr>Montserrat Light</vt:lpstr>
      <vt:lpstr>Calibri</vt:lpstr>
      <vt:lpstr>Wingdings</vt:lpstr>
      <vt:lpstr>DINPro-Light</vt:lpstr>
      <vt:lpstr>DINPro-Bold</vt:lpstr>
      <vt:lpstr>Times New Roman</vt:lpstr>
      <vt:lpstr>GIZGravurProPlus</vt:lpstr>
      <vt:lpstr>Тема Office</vt:lpstr>
      <vt:lpstr>Презентация PowerPoint</vt:lpstr>
      <vt:lpstr>ДЛЯ ЧОГО ЕНЕРГОЗБЕРЕЖЕННЯ?</vt:lpstr>
      <vt:lpstr>ЯКІ РЕСУРСИ ПОТРІБНІ?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ПРОЗОРІСТЬ ТА ДОСТУПНІСТЬ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285</cp:revision>
  <dcterms:created xsi:type="dcterms:W3CDTF">2020-07-08T19:59:33Z</dcterms:created>
  <dcterms:modified xsi:type="dcterms:W3CDTF">2020-09-14T07:56:42Z</dcterms:modified>
</cp:coreProperties>
</file>