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</p:sldMasterIdLst>
  <p:notesMasterIdLst>
    <p:notesMasterId r:id="rId13"/>
  </p:notesMasterIdLst>
  <p:sldIdLst>
    <p:sldId id="292" r:id="rId4"/>
    <p:sldId id="988" r:id="rId5"/>
    <p:sldId id="989" r:id="rId6"/>
    <p:sldId id="990" r:id="rId7"/>
    <p:sldId id="991" r:id="rId8"/>
    <p:sldId id="992" r:id="rId9"/>
    <p:sldId id="316" r:id="rId10"/>
    <p:sldId id="993" r:id="rId11"/>
    <p:sldId id="99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DCF1"/>
    <a:srgbClr val="16A1F6"/>
    <a:srgbClr val="F9F412"/>
    <a:srgbClr val="FFFF00"/>
    <a:srgbClr val="10526A"/>
    <a:srgbClr val="293C4B"/>
    <a:srgbClr val="996600"/>
    <a:srgbClr val="12607C"/>
    <a:srgbClr val="FF9900"/>
    <a:srgbClr val="9AD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5190" autoAdjust="0"/>
  </p:normalViewPr>
  <p:slideViewPr>
    <p:cSldViewPr>
      <p:cViewPr varScale="1">
        <p:scale>
          <a:sx n="58" d="100"/>
          <a:sy n="58" d="100"/>
        </p:scale>
        <p:origin x="102" y="12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8;&#1083;&#1100;&#1103;&#1071;&#1088;&#1086;&#1096;&#1077;&#1074;&#1089;&#1082;&#1080;&#1081;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8;&#1083;&#1100;&#1103;&#1071;&#1088;&#1086;&#1096;&#1077;&#1074;&#1089;&#1082;&#1080;&#1081;\Desktop\&#1051;&#1080;&#1089;&#1090;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8;&#1083;&#1100;&#1103;&#1071;&#1088;&#1086;&#1096;&#1077;&#1074;&#1089;&#1082;&#1080;&#1081;\Desktop\&#1051;&#1080;&#1089;&#1090;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11603648977298E-2"/>
          <c:y val="0.15319437644421433"/>
          <c:w val="0.88498840769903764"/>
          <c:h val="0.75184485147575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A1DCF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Лист1!$C$55:$C$64</c:f>
              <c:strCache>
                <c:ptCount val="10"/>
                <c:pt idx="0">
                  <c:v>СЗШ№ 5</c:v>
                </c:pt>
                <c:pt idx="1">
                  <c:v>Гімназія</c:v>
                </c:pt>
                <c:pt idx="2">
                  <c:v>ДНЗ №38 «Росиночка»</c:v>
                </c:pt>
                <c:pt idx="3">
                  <c:v>СЗШ№ 8</c:v>
                </c:pt>
                <c:pt idx="4">
                  <c:v>СЗШ№ 10</c:v>
                </c:pt>
                <c:pt idx="5">
                  <c:v>СЗШ№ 1</c:v>
                </c:pt>
                <c:pt idx="6">
                  <c:v>ЦЮДТ</c:v>
                </c:pt>
                <c:pt idx="7">
                  <c:v>СЗШ№ 13</c:v>
                </c:pt>
                <c:pt idx="8">
                  <c:v>ДНЗ №19 «Ластівка»</c:v>
                </c:pt>
                <c:pt idx="9">
                  <c:v>СЗШ№ 15</c:v>
                </c:pt>
              </c:strCache>
            </c:strRef>
          </c:cat>
          <c:val>
            <c:numRef>
              <c:f>Лист1!$D$55:$D$64</c:f>
              <c:numCache>
                <c:formatCode>0%</c:formatCode>
                <c:ptCount val="10"/>
                <c:pt idx="0">
                  <c:v>0.41</c:v>
                </c:pt>
                <c:pt idx="1">
                  <c:v>0.35</c:v>
                </c:pt>
                <c:pt idx="2">
                  <c:v>0.35</c:v>
                </c:pt>
                <c:pt idx="3">
                  <c:v>0.33</c:v>
                </c:pt>
                <c:pt idx="4">
                  <c:v>0.3</c:v>
                </c:pt>
                <c:pt idx="5">
                  <c:v>0.27</c:v>
                </c:pt>
                <c:pt idx="6">
                  <c:v>0.23</c:v>
                </c:pt>
                <c:pt idx="7">
                  <c:v>0.13</c:v>
                </c:pt>
                <c:pt idx="8">
                  <c:v>0.08</c:v>
                </c:pt>
                <c:pt idx="9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7B-42BE-98E2-372F1D6134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1435024"/>
        <c:axId val="1221982112"/>
      </c:barChart>
      <c:catAx>
        <c:axId val="92143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1982112"/>
        <c:crosses val="autoZero"/>
        <c:auto val="1"/>
        <c:lblAlgn val="ctr"/>
        <c:lblOffset val="100"/>
        <c:noMultiLvlLbl val="0"/>
      </c:catAx>
      <c:valAx>
        <c:axId val="122198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143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93168426526567"/>
          <c:y val="3.386612749422055E-3"/>
          <c:w val="0.66579418197725282"/>
          <c:h val="0.88681643986234748"/>
        </c:manualLayout>
      </c:layout>
      <c:barChart>
        <c:barDir val="bar"/>
        <c:grouping val="clustered"/>
        <c:varyColors val="0"/>
        <c:ser>
          <c:idx val="0"/>
          <c:order val="0"/>
          <c:tx>
            <c:v>Зменшення витрат замовника на оплату теплової енергії по об’єктах енергосервісу за період листопад 2019-січень 2020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Лист1!$C$3:$C$12</c:f>
              <c:strCache>
                <c:ptCount val="10"/>
                <c:pt idx="0">
                  <c:v>ДНЗ №19 «Ластівка»</c:v>
                </c:pt>
                <c:pt idx="1">
                  <c:v>СЗШ№ 10</c:v>
                </c:pt>
                <c:pt idx="2">
                  <c:v>ЦЮДТ</c:v>
                </c:pt>
                <c:pt idx="3">
                  <c:v>СЗШ№ 13</c:v>
                </c:pt>
                <c:pt idx="4">
                  <c:v>СЗШ№ 15</c:v>
                </c:pt>
                <c:pt idx="5">
                  <c:v>Гімназія</c:v>
                </c:pt>
                <c:pt idx="6">
                  <c:v>СЗШ№ 1</c:v>
                </c:pt>
                <c:pt idx="7">
                  <c:v>СЗШ№ 5</c:v>
                </c:pt>
                <c:pt idx="8">
                  <c:v>ДНЗ №38 «Росиночка»</c:v>
                </c:pt>
                <c:pt idx="9">
                  <c:v>СЗШ№ 8</c:v>
                </c:pt>
              </c:strCache>
            </c:strRef>
          </c:cat>
          <c:val>
            <c:numRef>
              <c:f>Лист1!$D$3:$D$12</c:f>
              <c:numCache>
                <c:formatCode>General</c:formatCode>
                <c:ptCount val="10"/>
                <c:pt idx="0">
                  <c:v>88.7</c:v>
                </c:pt>
                <c:pt idx="1">
                  <c:v>129.5</c:v>
                </c:pt>
                <c:pt idx="2">
                  <c:v>131.6</c:v>
                </c:pt>
                <c:pt idx="3">
                  <c:v>151.1</c:v>
                </c:pt>
                <c:pt idx="4">
                  <c:v>151.69999999999999</c:v>
                </c:pt>
                <c:pt idx="5">
                  <c:v>181.1</c:v>
                </c:pt>
                <c:pt idx="6">
                  <c:v>193.3</c:v>
                </c:pt>
                <c:pt idx="7">
                  <c:v>222.6</c:v>
                </c:pt>
                <c:pt idx="8">
                  <c:v>245.7</c:v>
                </c:pt>
                <c:pt idx="9">
                  <c:v>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6-487D-8294-39181C4977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64660512"/>
        <c:axId val="1140382976"/>
      </c:barChart>
      <c:catAx>
        <c:axId val="1164660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0382976"/>
        <c:crosses val="autoZero"/>
        <c:auto val="1"/>
        <c:lblAlgn val="ctr"/>
        <c:lblOffset val="100"/>
        <c:noMultiLvlLbl val="0"/>
      </c:catAx>
      <c:valAx>
        <c:axId val="1140382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466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674350829870364"/>
          <c:y val="0.94676562225423255"/>
          <c:w val="0.67154410371297957"/>
          <c:h val="3.9271334366696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Фактична економія бюджетних коштів за період листопад 2019-січень 2020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Лист1!$C$35:$C$44</c:f>
              <c:strCache>
                <c:ptCount val="10"/>
                <c:pt idx="0">
                  <c:v>СЗШ№ 13</c:v>
                </c:pt>
                <c:pt idx="1">
                  <c:v>ЦЮДТ</c:v>
                </c:pt>
                <c:pt idx="2">
                  <c:v>Гімназія</c:v>
                </c:pt>
                <c:pt idx="3">
                  <c:v>СЗШ№ 1</c:v>
                </c:pt>
                <c:pt idx="4">
                  <c:v>СЗШ№ 15</c:v>
                </c:pt>
                <c:pt idx="5">
                  <c:v>СЗШ№ 5</c:v>
                </c:pt>
                <c:pt idx="6">
                  <c:v>ДНЗ №38 «Росиночка»</c:v>
                </c:pt>
                <c:pt idx="7">
                  <c:v>ДНЗ №19 «Ластівка»</c:v>
                </c:pt>
                <c:pt idx="8">
                  <c:v>СЗШ№ 8</c:v>
                </c:pt>
                <c:pt idx="9">
                  <c:v>СЗШ№ 10</c:v>
                </c:pt>
              </c:strCache>
            </c:strRef>
          </c:cat>
          <c:val>
            <c:numRef>
              <c:f>Лист1!$D$35:$D$44</c:f>
              <c:numCache>
                <c:formatCode>General</c:formatCode>
                <c:ptCount val="10"/>
                <c:pt idx="0">
                  <c:v>5.3</c:v>
                </c:pt>
                <c:pt idx="1">
                  <c:v>8.1</c:v>
                </c:pt>
                <c:pt idx="2">
                  <c:v>12.6</c:v>
                </c:pt>
                <c:pt idx="3">
                  <c:v>14.1</c:v>
                </c:pt>
                <c:pt idx="4">
                  <c:v>17.399999999999999</c:v>
                </c:pt>
                <c:pt idx="5">
                  <c:v>17.5</c:v>
                </c:pt>
                <c:pt idx="6">
                  <c:v>19.8</c:v>
                </c:pt>
                <c:pt idx="7">
                  <c:v>21.3</c:v>
                </c:pt>
                <c:pt idx="8">
                  <c:v>59.8</c:v>
                </c:pt>
                <c:pt idx="9">
                  <c:v>81.599999999999994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42-4FF8-B70A-B261671C38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85216512"/>
        <c:axId val="1221850240"/>
      </c:barChart>
      <c:catAx>
        <c:axId val="1085216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1850240"/>
        <c:crosses val="autoZero"/>
        <c:auto val="1"/>
        <c:lblAlgn val="ctr"/>
        <c:lblOffset val="100"/>
        <c:noMultiLvlLbl val="0"/>
      </c:catAx>
      <c:valAx>
        <c:axId val="1221850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521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0.08642</cdr:x>
      <cdr:y>0.41025</cdr:y>
    </cdr:from>
    <cdr:to>
      <cdr:x>0.97531</cdr:x>
      <cdr:y>0.41025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D0D5351A-01AB-4D8E-8644-4BC820A0DD83}"/>
            </a:ext>
          </a:extLst>
        </cdr:cNvPr>
        <cdr:cNvCxnSpPr/>
      </cdr:nvCxnSpPr>
      <cdr:spPr>
        <a:xfrm xmlns:a="http://schemas.openxmlformats.org/drawingml/2006/main">
          <a:off x="1008112" y="2504563"/>
          <a:ext cx="10369152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0.81481</cdr:x>
      <cdr:y>0.36186</cdr:y>
    </cdr:from>
    <cdr:to>
      <cdr:x>1</cdr:x>
      <cdr:y>0.41228</cdr:y>
    </cdr:to>
    <cdr:sp macro="" textlink="">
      <cdr:nvSpPr>
        <cdr:cNvPr id="6" name="TextBox 12">
          <a:extLst xmlns:a="http://schemas.openxmlformats.org/drawingml/2006/main">
            <a:ext uri="{FF2B5EF4-FFF2-40B4-BE49-F238E27FC236}">
              <a16:creationId xmlns:a16="http://schemas.microsoft.com/office/drawing/2014/main" id="{1290E189-47FF-4948-97FF-92E99E05F947}"/>
            </a:ext>
          </a:extLst>
        </cdr:cNvPr>
        <cdr:cNvSpPr txBox="1"/>
      </cdr:nvSpPr>
      <cdr:spPr>
        <a:xfrm xmlns:a="http://schemas.openxmlformats.org/drawingml/2006/main">
          <a:off x="9505056" y="2209168"/>
          <a:ext cx="216024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dirty="0"/>
            <a:t>29%-фактична економія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8B5D5-7DA1-4785-80AF-F6270D3F1C0A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A9887-1F92-4E2E-A982-94390F09B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3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6C025-7A37-4534-85B7-E0CBF5D7547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68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0838" y="844550"/>
            <a:ext cx="4054475" cy="22812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dirty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261" indent="-288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707" indent="-23054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3791" indent="-23054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4873" indent="-23054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5957" indent="-230542" defTabSz="920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7039" indent="-230542" defTabSz="920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8122" indent="-230542" defTabSz="920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206" indent="-230542" defTabSz="920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FF286304-09AC-4639-B6D8-23F11D50ADDB}" type="slidenum">
              <a:rPr lang="uk-UA" altLang="uk-UA">
                <a:solidFill>
                  <a:srgbClr val="000000"/>
                </a:solidFill>
              </a:rPr>
              <a:pPr eaLnBrk="1" hangingPunct="1">
                <a:defRPr/>
              </a:pPr>
              <a:t>2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6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3560763"/>
            <a:ext cx="12192000" cy="24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/>
          <p:nvPr userDrawn="1"/>
        </p:nvSpPr>
        <p:spPr>
          <a:xfrm rot="2700000">
            <a:off x="9017531" y="5672668"/>
            <a:ext cx="701675" cy="93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/>
          <a:stretch>
            <a:fillRect/>
          </a:stretch>
        </p:blipFill>
        <p:spPr bwMode="auto">
          <a:xfrm>
            <a:off x="8449733" y="5807076"/>
            <a:ext cx="3733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Kyiv Invest Forum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791" y="3879790"/>
            <a:ext cx="7786141" cy="1670372"/>
          </a:xfrm>
        </p:spPr>
        <p:txBody>
          <a:bodyPr/>
          <a:lstStyle>
            <a:lvl1pPr algn="l">
              <a:defRPr sz="5400" b="1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9601" y="4039737"/>
            <a:ext cx="4974611" cy="1315926"/>
          </a:xfrm>
          <a:effectLst/>
        </p:spPr>
        <p:txBody>
          <a:bodyPr>
            <a:noAutofit/>
          </a:bodyPr>
          <a:lstStyle>
            <a:lvl1pPr marL="0" indent="0" algn="r">
              <a:buNone/>
              <a:defRPr sz="2400" b="1" cap="none" spc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EF8C656-1FA4-4B47-AC9D-4DCD061ECCB9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A64CC-781D-4FE4-A46F-F28968420766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72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9E16-CCA0-4A29-9AC8-EE6C11681E5D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1832DA-87ED-43CB-9151-E616D94BF507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28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2322576"/>
          </a:xfrm>
        </p:spPr>
        <p:txBody>
          <a:bodyPr anchor="b"/>
          <a:lstStyle>
            <a:lvl1pPr>
              <a:defRPr sz="3600" b="1" spc="-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886200" y="3791712"/>
            <a:ext cx="7315200" cy="1795272"/>
          </a:xfrm>
        </p:spPr>
        <p:txBody>
          <a:bodyPr>
            <a:normAutofit/>
          </a:bodyPr>
          <a:lstStyle>
            <a:lvl1pPr marL="0" indent="0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19989-114C-4401-A06F-B655786EC93F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1426B9-BAB9-4114-A763-1EED26B50715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36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419B8-DD71-422B-9750-72CD8219E760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37D279-E5A3-40CD-BACC-771223FD9EE8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42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8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0F84-0BFB-44FD-845D-F63D2B5BBB79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16FF6E-AA2B-4197-976B-209518A8BF98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51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1680634" y="1585914"/>
            <a:ext cx="4559300" cy="1800225"/>
            <a:chOff x="802105" y="1463331"/>
            <a:chExt cx="3744000" cy="2160000"/>
          </a:xfrm>
        </p:grpSpPr>
        <p:sp>
          <p:nvSpPr>
            <p:cNvPr id="4" name="Rectangle 5"/>
            <p:cNvSpPr/>
            <p:nvPr userDrawn="1"/>
          </p:nvSpPr>
          <p:spPr>
            <a:xfrm>
              <a:off x="802105" y="1463331"/>
              <a:ext cx="3552802" cy="1870476"/>
            </a:xfrm>
            <a:custGeom>
              <a:avLst/>
              <a:gdLst>
                <a:gd name="connsiteX0" fmla="*/ 0 w 3744000"/>
                <a:gd name="connsiteY0" fmla="*/ 0 h 2088000"/>
                <a:gd name="connsiteX1" fmla="*/ 3744000 w 3744000"/>
                <a:gd name="connsiteY1" fmla="*/ 0 h 2088000"/>
                <a:gd name="connsiteX2" fmla="*/ 3744000 w 3744000"/>
                <a:gd name="connsiteY2" fmla="*/ 2088000 h 2088000"/>
                <a:gd name="connsiteX3" fmla="*/ 0 w 3744000"/>
                <a:gd name="connsiteY3" fmla="*/ 2088000 h 2088000"/>
                <a:gd name="connsiteX4" fmla="*/ 0 w 3744000"/>
                <a:gd name="connsiteY4" fmla="*/ 0 h 2088000"/>
                <a:gd name="connsiteX0" fmla="*/ 0 w 3744000"/>
                <a:gd name="connsiteY0" fmla="*/ 0 h 2101648"/>
                <a:gd name="connsiteX1" fmla="*/ 3744000 w 3744000"/>
                <a:gd name="connsiteY1" fmla="*/ 0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744000"/>
                <a:gd name="connsiteY0" fmla="*/ 0 h 2101648"/>
                <a:gd name="connsiteX1" fmla="*/ 3552931 w 3744000"/>
                <a:gd name="connsiteY1" fmla="*/ 163774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552931"/>
                <a:gd name="connsiteY0" fmla="*/ 0 h 2101648"/>
                <a:gd name="connsiteX1" fmla="*/ 3552931 w 3552931"/>
                <a:gd name="connsiteY1" fmla="*/ 163774 h 2101648"/>
                <a:gd name="connsiteX2" fmla="*/ 3525636 w 3552931"/>
                <a:gd name="connsiteY2" fmla="*/ 1869636 h 2101648"/>
                <a:gd name="connsiteX3" fmla="*/ 272955 w 3552931"/>
                <a:gd name="connsiteY3" fmla="*/ 2101648 h 2101648"/>
                <a:gd name="connsiteX4" fmla="*/ 0 w 3552931"/>
                <a:gd name="connsiteY4" fmla="*/ 0 h 2101648"/>
                <a:gd name="connsiteX0" fmla="*/ 0 w 3552931"/>
                <a:gd name="connsiteY0" fmla="*/ 0 h 1992466"/>
                <a:gd name="connsiteX1" fmla="*/ 3552931 w 3552931"/>
                <a:gd name="connsiteY1" fmla="*/ 163774 h 1992466"/>
                <a:gd name="connsiteX2" fmla="*/ 3525636 w 3552931"/>
                <a:gd name="connsiteY2" fmla="*/ 1869636 h 1992466"/>
                <a:gd name="connsiteX3" fmla="*/ 259307 w 3552931"/>
                <a:gd name="connsiteY3" fmla="*/ 1992466 h 1992466"/>
                <a:gd name="connsiteX4" fmla="*/ 0 w 3552931"/>
                <a:gd name="connsiteY4" fmla="*/ 0 h 1992466"/>
                <a:gd name="connsiteX0" fmla="*/ 0 w 3552931"/>
                <a:gd name="connsiteY0" fmla="*/ 0 h 1869636"/>
                <a:gd name="connsiteX1" fmla="*/ 3552931 w 3552931"/>
                <a:gd name="connsiteY1" fmla="*/ 163774 h 1869636"/>
                <a:gd name="connsiteX2" fmla="*/ 3525636 w 3552931"/>
                <a:gd name="connsiteY2" fmla="*/ 1869636 h 1869636"/>
                <a:gd name="connsiteX3" fmla="*/ 204716 w 3552931"/>
                <a:gd name="connsiteY3" fmla="*/ 1855989 h 1869636"/>
                <a:gd name="connsiteX4" fmla="*/ 0 w 3552931"/>
                <a:gd name="connsiteY4" fmla="*/ 0 h 186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931" h="1869636">
                  <a:moveTo>
                    <a:pt x="0" y="0"/>
                  </a:moveTo>
                  <a:lnTo>
                    <a:pt x="3552931" y="163774"/>
                  </a:lnTo>
                  <a:lnTo>
                    <a:pt x="3525636" y="1869636"/>
                  </a:lnTo>
                  <a:lnTo>
                    <a:pt x="204716" y="1855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" name="Rectangle 19"/>
            <p:cNvSpPr/>
            <p:nvPr userDrawn="1"/>
          </p:nvSpPr>
          <p:spPr>
            <a:xfrm>
              <a:off x="802105" y="1463331"/>
              <a:ext cx="3744000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6" name="Rectangle 15"/>
          <p:cNvSpPr/>
          <p:nvPr userDrawn="1"/>
        </p:nvSpPr>
        <p:spPr>
          <a:xfrm rot="2700000">
            <a:off x="9017531" y="5672668"/>
            <a:ext cx="701675" cy="93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/>
          <a:stretch>
            <a:fillRect/>
          </a:stretch>
        </p:blipFill>
        <p:spPr bwMode="auto">
          <a:xfrm>
            <a:off x="8449733" y="5807076"/>
            <a:ext cx="3733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/>
          <p:nvPr userDrawn="1"/>
        </p:nvSpPr>
        <p:spPr>
          <a:xfrm>
            <a:off x="0" y="533400"/>
            <a:ext cx="383117" cy="5557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" name="Group 20"/>
          <p:cNvGrpSpPr>
            <a:grpSpLocks/>
          </p:cNvGrpSpPr>
          <p:nvPr userDrawn="1"/>
        </p:nvGrpSpPr>
        <p:grpSpPr bwMode="auto">
          <a:xfrm flipH="1">
            <a:off x="6426201" y="1585914"/>
            <a:ext cx="4561417" cy="1800225"/>
            <a:chOff x="802105" y="1463331"/>
            <a:chExt cx="3744000" cy="2160000"/>
          </a:xfrm>
        </p:grpSpPr>
        <p:sp>
          <p:nvSpPr>
            <p:cNvPr id="10" name="Rectangle 5"/>
            <p:cNvSpPr/>
            <p:nvPr userDrawn="1"/>
          </p:nvSpPr>
          <p:spPr>
            <a:xfrm>
              <a:off x="802105" y="1463331"/>
              <a:ext cx="3552891" cy="1870476"/>
            </a:xfrm>
            <a:custGeom>
              <a:avLst/>
              <a:gdLst>
                <a:gd name="connsiteX0" fmla="*/ 0 w 3744000"/>
                <a:gd name="connsiteY0" fmla="*/ 0 h 2088000"/>
                <a:gd name="connsiteX1" fmla="*/ 3744000 w 3744000"/>
                <a:gd name="connsiteY1" fmla="*/ 0 h 2088000"/>
                <a:gd name="connsiteX2" fmla="*/ 3744000 w 3744000"/>
                <a:gd name="connsiteY2" fmla="*/ 2088000 h 2088000"/>
                <a:gd name="connsiteX3" fmla="*/ 0 w 3744000"/>
                <a:gd name="connsiteY3" fmla="*/ 2088000 h 2088000"/>
                <a:gd name="connsiteX4" fmla="*/ 0 w 3744000"/>
                <a:gd name="connsiteY4" fmla="*/ 0 h 2088000"/>
                <a:gd name="connsiteX0" fmla="*/ 0 w 3744000"/>
                <a:gd name="connsiteY0" fmla="*/ 0 h 2101648"/>
                <a:gd name="connsiteX1" fmla="*/ 3744000 w 3744000"/>
                <a:gd name="connsiteY1" fmla="*/ 0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744000"/>
                <a:gd name="connsiteY0" fmla="*/ 0 h 2101648"/>
                <a:gd name="connsiteX1" fmla="*/ 3552931 w 3744000"/>
                <a:gd name="connsiteY1" fmla="*/ 163774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552931"/>
                <a:gd name="connsiteY0" fmla="*/ 0 h 2101648"/>
                <a:gd name="connsiteX1" fmla="*/ 3552931 w 3552931"/>
                <a:gd name="connsiteY1" fmla="*/ 163774 h 2101648"/>
                <a:gd name="connsiteX2" fmla="*/ 3525636 w 3552931"/>
                <a:gd name="connsiteY2" fmla="*/ 1869636 h 2101648"/>
                <a:gd name="connsiteX3" fmla="*/ 272955 w 3552931"/>
                <a:gd name="connsiteY3" fmla="*/ 2101648 h 2101648"/>
                <a:gd name="connsiteX4" fmla="*/ 0 w 3552931"/>
                <a:gd name="connsiteY4" fmla="*/ 0 h 2101648"/>
                <a:gd name="connsiteX0" fmla="*/ 0 w 3552931"/>
                <a:gd name="connsiteY0" fmla="*/ 0 h 1992466"/>
                <a:gd name="connsiteX1" fmla="*/ 3552931 w 3552931"/>
                <a:gd name="connsiteY1" fmla="*/ 163774 h 1992466"/>
                <a:gd name="connsiteX2" fmla="*/ 3525636 w 3552931"/>
                <a:gd name="connsiteY2" fmla="*/ 1869636 h 1992466"/>
                <a:gd name="connsiteX3" fmla="*/ 259307 w 3552931"/>
                <a:gd name="connsiteY3" fmla="*/ 1992466 h 1992466"/>
                <a:gd name="connsiteX4" fmla="*/ 0 w 3552931"/>
                <a:gd name="connsiteY4" fmla="*/ 0 h 1992466"/>
                <a:gd name="connsiteX0" fmla="*/ 0 w 3552931"/>
                <a:gd name="connsiteY0" fmla="*/ 0 h 1869636"/>
                <a:gd name="connsiteX1" fmla="*/ 3552931 w 3552931"/>
                <a:gd name="connsiteY1" fmla="*/ 163774 h 1869636"/>
                <a:gd name="connsiteX2" fmla="*/ 3525636 w 3552931"/>
                <a:gd name="connsiteY2" fmla="*/ 1869636 h 1869636"/>
                <a:gd name="connsiteX3" fmla="*/ 204716 w 3552931"/>
                <a:gd name="connsiteY3" fmla="*/ 1855989 h 1869636"/>
                <a:gd name="connsiteX4" fmla="*/ 0 w 3552931"/>
                <a:gd name="connsiteY4" fmla="*/ 0 h 186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931" h="1869636">
                  <a:moveTo>
                    <a:pt x="0" y="0"/>
                  </a:moveTo>
                  <a:lnTo>
                    <a:pt x="3552931" y="163774"/>
                  </a:lnTo>
                  <a:lnTo>
                    <a:pt x="3525636" y="1869636"/>
                  </a:lnTo>
                  <a:lnTo>
                    <a:pt x="204716" y="1855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Rectangle 22"/>
            <p:cNvSpPr/>
            <p:nvPr userDrawn="1"/>
          </p:nvSpPr>
          <p:spPr>
            <a:xfrm>
              <a:off x="802105" y="1463331"/>
              <a:ext cx="3744000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23"/>
          <p:cNvGrpSpPr>
            <a:grpSpLocks/>
          </p:cNvGrpSpPr>
          <p:nvPr userDrawn="1"/>
        </p:nvGrpSpPr>
        <p:grpSpPr bwMode="auto">
          <a:xfrm flipV="1">
            <a:off x="1680634" y="3738564"/>
            <a:ext cx="4559300" cy="1800225"/>
            <a:chOff x="802105" y="1463331"/>
            <a:chExt cx="3744000" cy="2160000"/>
          </a:xfrm>
        </p:grpSpPr>
        <p:sp>
          <p:nvSpPr>
            <p:cNvPr id="13" name="Rectangle 5"/>
            <p:cNvSpPr/>
            <p:nvPr userDrawn="1"/>
          </p:nvSpPr>
          <p:spPr>
            <a:xfrm>
              <a:off x="802105" y="1463331"/>
              <a:ext cx="3552802" cy="1870476"/>
            </a:xfrm>
            <a:custGeom>
              <a:avLst/>
              <a:gdLst>
                <a:gd name="connsiteX0" fmla="*/ 0 w 3744000"/>
                <a:gd name="connsiteY0" fmla="*/ 0 h 2088000"/>
                <a:gd name="connsiteX1" fmla="*/ 3744000 w 3744000"/>
                <a:gd name="connsiteY1" fmla="*/ 0 h 2088000"/>
                <a:gd name="connsiteX2" fmla="*/ 3744000 w 3744000"/>
                <a:gd name="connsiteY2" fmla="*/ 2088000 h 2088000"/>
                <a:gd name="connsiteX3" fmla="*/ 0 w 3744000"/>
                <a:gd name="connsiteY3" fmla="*/ 2088000 h 2088000"/>
                <a:gd name="connsiteX4" fmla="*/ 0 w 3744000"/>
                <a:gd name="connsiteY4" fmla="*/ 0 h 2088000"/>
                <a:gd name="connsiteX0" fmla="*/ 0 w 3744000"/>
                <a:gd name="connsiteY0" fmla="*/ 0 h 2101648"/>
                <a:gd name="connsiteX1" fmla="*/ 3744000 w 3744000"/>
                <a:gd name="connsiteY1" fmla="*/ 0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744000"/>
                <a:gd name="connsiteY0" fmla="*/ 0 h 2101648"/>
                <a:gd name="connsiteX1" fmla="*/ 3552931 w 3744000"/>
                <a:gd name="connsiteY1" fmla="*/ 163774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552931"/>
                <a:gd name="connsiteY0" fmla="*/ 0 h 2101648"/>
                <a:gd name="connsiteX1" fmla="*/ 3552931 w 3552931"/>
                <a:gd name="connsiteY1" fmla="*/ 163774 h 2101648"/>
                <a:gd name="connsiteX2" fmla="*/ 3525636 w 3552931"/>
                <a:gd name="connsiteY2" fmla="*/ 1869636 h 2101648"/>
                <a:gd name="connsiteX3" fmla="*/ 272955 w 3552931"/>
                <a:gd name="connsiteY3" fmla="*/ 2101648 h 2101648"/>
                <a:gd name="connsiteX4" fmla="*/ 0 w 3552931"/>
                <a:gd name="connsiteY4" fmla="*/ 0 h 2101648"/>
                <a:gd name="connsiteX0" fmla="*/ 0 w 3552931"/>
                <a:gd name="connsiteY0" fmla="*/ 0 h 1992466"/>
                <a:gd name="connsiteX1" fmla="*/ 3552931 w 3552931"/>
                <a:gd name="connsiteY1" fmla="*/ 163774 h 1992466"/>
                <a:gd name="connsiteX2" fmla="*/ 3525636 w 3552931"/>
                <a:gd name="connsiteY2" fmla="*/ 1869636 h 1992466"/>
                <a:gd name="connsiteX3" fmla="*/ 259307 w 3552931"/>
                <a:gd name="connsiteY3" fmla="*/ 1992466 h 1992466"/>
                <a:gd name="connsiteX4" fmla="*/ 0 w 3552931"/>
                <a:gd name="connsiteY4" fmla="*/ 0 h 1992466"/>
                <a:gd name="connsiteX0" fmla="*/ 0 w 3552931"/>
                <a:gd name="connsiteY0" fmla="*/ 0 h 1869636"/>
                <a:gd name="connsiteX1" fmla="*/ 3552931 w 3552931"/>
                <a:gd name="connsiteY1" fmla="*/ 163774 h 1869636"/>
                <a:gd name="connsiteX2" fmla="*/ 3525636 w 3552931"/>
                <a:gd name="connsiteY2" fmla="*/ 1869636 h 1869636"/>
                <a:gd name="connsiteX3" fmla="*/ 204716 w 3552931"/>
                <a:gd name="connsiteY3" fmla="*/ 1855989 h 1869636"/>
                <a:gd name="connsiteX4" fmla="*/ 0 w 3552931"/>
                <a:gd name="connsiteY4" fmla="*/ 0 h 186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931" h="1869636">
                  <a:moveTo>
                    <a:pt x="0" y="0"/>
                  </a:moveTo>
                  <a:lnTo>
                    <a:pt x="3552931" y="163774"/>
                  </a:lnTo>
                  <a:lnTo>
                    <a:pt x="3525636" y="1869636"/>
                  </a:lnTo>
                  <a:lnTo>
                    <a:pt x="204716" y="1855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25"/>
            <p:cNvSpPr/>
            <p:nvPr userDrawn="1"/>
          </p:nvSpPr>
          <p:spPr>
            <a:xfrm>
              <a:off x="802105" y="1463331"/>
              <a:ext cx="3744000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26"/>
          <p:cNvGrpSpPr>
            <a:grpSpLocks/>
          </p:cNvGrpSpPr>
          <p:nvPr userDrawn="1"/>
        </p:nvGrpSpPr>
        <p:grpSpPr bwMode="auto">
          <a:xfrm flipH="1" flipV="1">
            <a:off x="6426201" y="3738564"/>
            <a:ext cx="4561417" cy="1800225"/>
            <a:chOff x="802105" y="1463331"/>
            <a:chExt cx="3744000" cy="2160000"/>
          </a:xfrm>
        </p:grpSpPr>
        <p:sp>
          <p:nvSpPr>
            <p:cNvPr id="16" name="Rectangle 5"/>
            <p:cNvSpPr/>
            <p:nvPr userDrawn="1"/>
          </p:nvSpPr>
          <p:spPr>
            <a:xfrm>
              <a:off x="802105" y="1463331"/>
              <a:ext cx="3552891" cy="1870476"/>
            </a:xfrm>
            <a:custGeom>
              <a:avLst/>
              <a:gdLst>
                <a:gd name="connsiteX0" fmla="*/ 0 w 3744000"/>
                <a:gd name="connsiteY0" fmla="*/ 0 h 2088000"/>
                <a:gd name="connsiteX1" fmla="*/ 3744000 w 3744000"/>
                <a:gd name="connsiteY1" fmla="*/ 0 h 2088000"/>
                <a:gd name="connsiteX2" fmla="*/ 3744000 w 3744000"/>
                <a:gd name="connsiteY2" fmla="*/ 2088000 h 2088000"/>
                <a:gd name="connsiteX3" fmla="*/ 0 w 3744000"/>
                <a:gd name="connsiteY3" fmla="*/ 2088000 h 2088000"/>
                <a:gd name="connsiteX4" fmla="*/ 0 w 3744000"/>
                <a:gd name="connsiteY4" fmla="*/ 0 h 2088000"/>
                <a:gd name="connsiteX0" fmla="*/ 0 w 3744000"/>
                <a:gd name="connsiteY0" fmla="*/ 0 h 2101648"/>
                <a:gd name="connsiteX1" fmla="*/ 3744000 w 3744000"/>
                <a:gd name="connsiteY1" fmla="*/ 0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744000"/>
                <a:gd name="connsiteY0" fmla="*/ 0 h 2101648"/>
                <a:gd name="connsiteX1" fmla="*/ 3552931 w 3744000"/>
                <a:gd name="connsiteY1" fmla="*/ 163774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552931"/>
                <a:gd name="connsiteY0" fmla="*/ 0 h 2101648"/>
                <a:gd name="connsiteX1" fmla="*/ 3552931 w 3552931"/>
                <a:gd name="connsiteY1" fmla="*/ 163774 h 2101648"/>
                <a:gd name="connsiteX2" fmla="*/ 3525636 w 3552931"/>
                <a:gd name="connsiteY2" fmla="*/ 1869636 h 2101648"/>
                <a:gd name="connsiteX3" fmla="*/ 272955 w 3552931"/>
                <a:gd name="connsiteY3" fmla="*/ 2101648 h 2101648"/>
                <a:gd name="connsiteX4" fmla="*/ 0 w 3552931"/>
                <a:gd name="connsiteY4" fmla="*/ 0 h 2101648"/>
                <a:gd name="connsiteX0" fmla="*/ 0 w 3552931"/>
                <a:gd name="connsiteY0" fmla="*/ 0 h 1992466"/>
                <a:gd name="connsiteX1" fmla="*/ 3552931 w 3552931"/>
                <a:gd name="connsiteY1" fmla="*/ 163774 h 1992466"/>
                <a:gd name="connsiteX2" fmla="*/ 3525636 w 3552931"/>
                <a:gd name="connsiteY2" fmla="*/ 1869636 h 1992466"/>
                <a:gd name="connsiteX3" fmla="*/ 259307 w 3552931"/>
                <a:gd name="connsiteY3" fmla="*/ 1992466 h 1992466"/>
                <a:gd name="connsiteX4" fmla="*/ 0 w 3552931"/>
                <a:gd name="connsiteY4" fmla="*/ 0 h 1992466"/>
                <a:gd name="connsiteX0" fmla="*/ 0 w 3552931"/>
                <a:gd name="connsiteY0" fmla="*/ 0 h 1869636"/>
                <a:gd name="connsiteX1" fmla="*/ 3552931 w 3552931"/>
                <a:gd name="connsiteY1" fmla="*/ 163774 h 1869636"/>
                <a:gd name="connsiteX2" fmla="*/ 3525636 w 3552931"/>
                <a:gd name="connsiteY2" fmla="*/ 1869636 h 1869636"/>
                <a:gd name="connsiteX3" fmla="*/ 204716 w 3552931"/>
                <a:gd name="connsiteY3" fmla="*/ 1855989 h 1869636"/>
                <a:gd name="connsiteX4" fmla="*/ 0 w 3552931"/>
                <a:gd name="connsiteY4" fmla="*/ 0 h 186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931" h="1869636">
                  <a:moveTo>
                    <a:pt x="0" y="0"/>
                  </a:moveTo>
                  <a:lnTo>
                    <a:pt x="3552931" y="163774"/>
                  </a:lnTo>
                  <a:lnTo>
                    <a:pt x="3525636" y="1869636"/>
                  </a:lnTo>
                  <a:lnTo>
                    <a:pt x="204716" y="1855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Rectangle 28"/>
            <p:cNvSpPr/>
            <p:nvPr userDrawn="1"/>
          </p:nvSpPr>
          <p:spPr>
            <a:xfrm>
              <a:off x="802105" y="1463331"/>
              <a:ext cx="3744000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8" name="Oval 4"/>
          <p:cNvSpPr>
            <a:spLocks noChangeAspect="1"/>
          </p:cNvSpPr>
          <p:nvPr userDrawn="1"/>
        </p:nvSpPr>
        <p:spPr>
          <a:xfrm>
            <a:off x="5662084" y="3103563"/>
            <a:ext cx="1344083" cy="10080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19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Kyiv Invest Forum</a:t>
            </a:r>
            <a:endParaRPr lang="en-US" sz="1000" dirty="0"/>
          </a:p>
        </p:txBody>
      </p:sp>
      <p:sp>
        <p:nvSpPr>
          <p:cNvPr id="34" name="Title 5"/>
          <p:cNvSpPr>
            <a:spLocks noGrp="1"/>
          </p:cNvSpPr>
          <p:nvPr>
            <p:ph type="title"/>
          </p:nvPr>
        </p:nvSpPr>
        <p:spPr>
          <a:xfrm>
            <a:off x="427202" y="561746"/>
            <a:ext cx="7109527" cy="6177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CE6F985-CD76-4212-818B-F9D5D617A765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7BE3AF-82A2-4015-A1B3-0539C74130FB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58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/>
          <p:nvPr userDrawn="1"/>
        </p:nvSpPr>
        <p:spPr>
          <a:xfrm rot="2700000">
            <a:off x="9017531" y="5672668"/>
            <a:ext cx="701675" cy="93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/>
          <a:stretch>
            <a:fillRect/>
          </a:stretch>
        </p:blipFill>
        <p:spPr bwMode="auto">
          <a:xfrm>
            <a:off x="8449733" y="5807076"/>
            <a:ext cx="3733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/>
          <p:nvPr userDrawn="1"/>
        </p:nvSpPr>
        <p:spPr>
          <a:xfrm>
            <a:off x="0" y="533400"/>
            <a:ext cx="383117" cy="5557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Kyiv Invest Forum</a:t>
            </a:r>
            <a:endParaRPr lang="en-US" sz="1000" dirty="0"/>
          </a:p>
        </p:txBody>
      </p:sp>
      <p:sp>
        <p:nvSpPr>
          <p:cNvPr id="34" name="Title 5"/>
          <p:cNvSpPr>
            <a:spLocks noGrp="1"/>
          </p:cNvSpPr>
          <p:nvPr>
            <p:ph type="title"/>
          </p:nvPr>
        </p:nvSpPr>
        <p:spPr>
          <a:xfrm>
            <a:off x="427202" y="561746"/>
            <a:ext cx="7109527" cy="6177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F6DA7FC-C52A-4047-8D52-4B0A8A1E607B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670683-AF95-4C8B-80CC-51E7C65D6488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16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42EFB-6D78-455E-A9B2-8034E7F78013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9B2154-19E8-4621-BBCB-BC20DCE60990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5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Kyiv Invest Forum</a:t>
            </a:r>
            <a:endParaRPr lang="en-US" sz="1000" dirty="0"/>
          </a:p>
        </p:txBody>
      </p:sp>
      <p:pic>
        <p:nvPicPr>
          <p:cNvPr id="3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/>
          <a:stretch>
            <a:fillRect/>
          </a:stretch>
        </p:blipFill>
        <p:spPr bwMode="auto">
          <a:xfrm>
            <a:off x="8449733" y="5807076"/>
            <a:ext cx="3733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E6A2-0E73-4910-A516-FA515C0521CF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8F7A7A-E5A5-4D8D-B912-38117A025789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44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194560"/>
          </a:xfrm>
        </p:spPr>
        <p:txBody>
          <a:bodyPr anchor="b"/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337560"/>
            <a:ext cx="2834640" cy="25603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0721-352D-469D-901A-D0C94A8A7A14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605577-903C-447D-BA3A-F8529766225B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67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1945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5" y="767419"/>
            <a:ext cx="8115231" cy="5330952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340602"/>
            <a:ext cx="2834640" cy="25603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1B463-A732-4B08-9055-A05E1EB88C99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5B21E0-FA99-4FBD-A81D-F2DB7F9189B4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5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FB55F-3681-4ECF-88E1-7B5357EA2147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C945AE-5E11-4D6E-97C4-39FF1A93A764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7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767E-7A91-480B-A3DF-5A87B9BDBC27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9B209-504D-415C-8B63-41DE3C2653A9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46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p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 userDrawn="1"/>
        </p:nvSpPr>
        <p:spPr>
          <a:xfrm>
            <a:off x="0" y="533400"/>
            <a:ext cx="383117" cy="5557838"/>
          </a:xfrm>
          <a:prstGeom prst="rect">
            <a:avLst/>
          </a:prstGeom>
          <a:solidFill>
            <a:srgbClr val="D03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SAEE Invest Forum</a:t>
            </a:r>
            <a:endParaRPr lang="en-US" sz="1000" dirty="0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1" y="6181725"/>
            <a:ext cx="2059516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itle 5"/>
          <p:cNvSpPr>
            <a:spLocks noGrp="1"/>
          </p:cNvSpPr>
          <p:nvPr>
            <p:ph type="title"/>
          </p:nvPr>
        </p:nvSpPr>
        <p:spPr>
          <a:xfrm>
            <a:off x="427202" y="561746"/>
            <a:ext cx="7109527" cy="617724"/>
          </a:xfrm>
        </p:spPr>
        <p:txBody>
          <a:bodyPr/>
          <a:lstStyle>
            <a:lvl1pPr>
              <a:defRPr>
                <a:solidFill>
                  <a:srgbClr val="D03E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1E94B1D-1EB8-47D9-B933-EA455FDD2B16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D03E27"/>
                </a:solidFill>
              </a:defRPr>
            </a:lvl1pPr>
          </a:lstStyle>
          <a:p>
            <a:fld id="{210A5BC6-9571-4711-A62F-B750E6B18E8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</a:p>
        </p:txBody>
      </p:sp>
    </p:spTree>
    <p:extLst>
      <p:ext uri="{BB962C8B-B14F-4D97-AF65-F5344CB8AC3E}">
        <p14:creationId xmlns:p14="http://schemas.microsoft.com/office/powerpoint/2010/main" val="3216573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3560763"/>
            <a:ext cx="12192000" cy="24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/>
          <p:nvPr userDrawn="1"/>
        </p:nvSpPr>
        <p:spPr>
          <a:xfrm rot="2700000">
            <a:off x="9017531" y="5672668"/>
            <a:ext cx="701675" cy="93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/>
          <a:stretch>
            <a:fillRect/>
          </a:stretch>
        </p:blipFill>
        <p:spPr bwMode="auto">
          <a:xfrm>
            <a:off x="8449733" y="5807076"/>
            <a:ext cx="3733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Kyiv Invest Forum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791" y="3879790"/>
            <a:ext cx="7786141" cy="1670372"/>
          </a:xfrm>
        </p:spPr>
        <p:txBody>
          <a:bodyPr/>
          <a:lstStyle>
            <a:lvl1pPr algn="l">
              <a:defRPr sz="5400" b="1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9601" y="4039737"/>
            <a:ext cx="4974611" cy="1315926"/>
          </a:xfrm>
          <a:effectLst/>
        </p:spPr>
        <p:txBody>
          <a:bodyPr>
            <a:noAutofit/>
          </a:bodyPr>
          <a:lstStyle>
            <a:lvl1pPr marL="0" indent="0" algn="r">
              <a:buNone/>
              <a:defRPr sz="2400" b="1" cap="none" spc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EF8C656-1FA4-4B47-AC9D-4DCD061ECCB9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A64CC-781D-4FE4-A46F-F28968420766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61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9E16-CCA0-4A29-9AC8-EE6C11681E5D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1832DA-87ED-43CB-9151-E616D94BF507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62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2322576"/>
          </a:xfrm>
        </p:spPr>
        <p:txBody>
          <a:bodyPr anchor="b"/>
          <a:lstStyle>
            <a:lvl1pPr>
              <a:defRPr sz="3600" b="1" spc="-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886200" y="3791712"/>
            <a:ext cx="7315200" cy="1795272"/>
          </a:xfrm>
        </p:spPr>
        <p:txBody>
          <a:bodyPr>
            <a:normAutofit/>
          </a:bodyPr>
          <a:lstStyle>
            <a:lvl1pPr marL="0" indent="0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19989-114C-4401-A06F-B655786EC93F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1426B9-BAB9-4114-A763-1EED26B50715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88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419B8-DD71-422B-9750-72CD8219E760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37D279-E5A3-40CD-BACC-771223FD9EE8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8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0F84-0BFB-44FD-845D-F63D2B5BBB79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16FF6E-AA2B-4197-976B-209518A8BF98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05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1680634" y="1585914"/>
            <a:ext cx="4559300" cy="1800225"/>
            <a:chOff x="802105" y="1463331"/>
            <a:chExt cx="3744000" cy="2160000"/>
          </a:xfrm>
        </p:grpSpPr>
        <p:sp>
          <p:nvSpPr>
            <p:cNvPr id="4" name="Rectangle 5"/>
            <p:cNvSpPr/>
            <p:nvPr userDrawn="1"/>
          </p:nvSpPr>
          <p:spPr>
            <a:xfrm>
              <a:off x="802105" y="1463331"/>
              <a:ext cx="3552802" cy="1870476"/>
            </a:xfrm>
            <a:custGeom>
              <a:avLst/>
              <a:gdLst>
                <a:gd name="connsiteX0" fmla="*/ 0 w 3744000"/>
                <a:gd name="connsiteY0" fmla="*/ 0 h 2088000"/>
                <a:gd name="connsiteX1" fmla="*/ 3744000 w 3744000"/>
                <a:gd name="connsiteY1" fmla="*/ 0 h 2088000"/>
                <a:gd name="connsiteX2" fmla="*/ 3744000 w 3744000"/>
                <a:gd name="connsiteY2" fmla="*/ 2088000 h 2088000"/>
                <a:gd name="connsiteX3" fmla="*/ 0 w 3744000"/>
                <a:gd name="connsiteY3" fmla="*/ 2088000 h 2088000"/>
                <a:gd name="connsiteX4" fmla="*/ 0 w 3744000"/>
                <a:gd name="connsiteY4" fmla="*/ 0 h 2088000"/>
                <a:gd name="connsiteX0" fmla="*/ 0 w 3744000"/>
                <a:gd name="connsiteY0" fmla="*/ 0 h 2101648"/>
                <a:gd name="connsiteX1" fmla="*/ 3744000 w 3744000"/>
                <a:gd name="connsiteY1" fmla="*/ 0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744000"/>
                <a:gd name="connsiteY0" fmla="*/ 0 h 2101648"/>
                <a:gd name="connsiteX1" fmla="*/ 3552931 w 3744000"/>
                <a:gd name="connsiteY1" fmla="*/ 163774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552931"/>
                <a:gd name="connsiteY0" fmla="*/ 0 h 2101648"/>
                <a:gd name="connsiteX1" fmla="*/ 3552931 w 3552931"/>
                <a:gd name="connsiteY1" fmla="*/ 163774 h 2101648"/>
                <a:gd name="connsiteX2" fmla="*/ 3525636 w 3552931"/>
                <a:gd name="connsiteY2" fmla="*/ 1869636 h 2101648"/>
                <a:gd name="connsiteX3" fmla="*/ 272955 w 3552931"/>
                <a:gd name="connsiteY3" fmla="*/ 2101648 h 2101648"/>
                <a:gd name="connsiteX4" fmla="*/ 0 w 3552931"/>
                <a:gd name="connsiteY4" fmla="*/ 0 h 2101648"/>
                <a:gd name="connsiteX0" fmla="*/ 0 w 3552931"/>
                <a:gd name="connsiteY0" fmla="*/ 0 h 1992466"/>
                <a:gd name="connsiteX1" fmla="*/ 3552931 w 3552931"/>
                <a:gd name="connsiteY1" fmla="*/ 163774 h 1992466"/>
                <a:gd name="connsiteX2" fmla="*/ 3525636 w 3552931"/>
                <a:gd name="connsiteY2" fmla="*/ 1869636 h 1992466"/>
                <a:gd name="connsiteX3" fmla="*/ 259307 w 3552931"/>
                <a:gd name="connsiteY3" fmla="*/ 1992466 h 1992466"/>
                <a:gd name="connsiteX4" fmla="*/ 0 w 3552931"/>
                <a:gd name="connsiteY4" fmla="*/ 0 h 1992466"/>
                <a:gd name="connsiteX0" fmla="*/ 0 w 3552931"/>
                <a:gd name="connsiteY0" fmla="*/ 0 h 1869636"/>
                <a:gd name="connsiteX1" fmla="*/ 3552931 w 3552931"/>
                <a:gd name="connsiteY1" fmla="*/ 163774 h 1869636"/>
                <a:gd name="connsiteX2" fmla="*/ 3525636 w 3552931"/>
                <a:gd name="connsiteY2" fmla="*/ 1869636 h 1869636"/>
                <a:gd name="connsiteX3" fmla="*/ 204716 w 3552931"/>
                <a:gd name="connsiteY3" fmla="*/ 1855989 h 1869636"/>
                <a:gd name="connsiteX4" fmla="*/ 0 w 3552931"/>
                <a:gd name="connsiteY4" fmla="*/ 0 h 186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931" h="1869636">
                  <a:moveTo>
                    <a:pt x="0" y="0"/>
                  </a:moveTo>
                  <a:lnTo>
                    <a:pt x="3552931" y="163774"/>
                  </a:lnTo>
                  <a:lnTo>
                    <a:pt x="3525636" y="1869636"/>
                  </a:lnTo>
                  <a:lnTo>
                    <a:pt x="204716" y="1855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" name="Rectangle 19"/>
            <p:cNvSpPr/>
            <p:nvPr userDrawn="1"/>
          </p:nvSpPr>
          <p:spPr>
            <a:xfrm>
              <a:off x="802105" y="1463331"/>
              <a:ext cx="3744000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6" name="Rectangle 15"/>
          <p:cNvSpPr/>
          <p:nvPr userDrawn="1"/>
        </p:nvSpPr>
        <p:spPr>
          <a:xfrm rot="2700000">
            <a:off x="9017531" y="5672668"/>
            <a:ext cx="701675" cy="93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/>
          <a:stretch>
            <a:fillRect/>
          </a:stretch>
        </p:blipFill>
        <p:spPr bwMode="auto">
          <a:xfrm>
            <a:off x="8449733" y="5807076"/>
            <a:ext cx="3733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/>
          <p:nvPr userDrawn="1"/>
        </p:nvSpPr>
        <p:spPr>
          <a:xfrm>
            <a:off x="0" y="533400"/>
            <a:ext cx="383117" cy="5557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" name="Group 20"/>
          <p:cNvGrpSpPr>
            <a:grpSpLocks/>
          </p:cNvGrpSpPr>
          <p:nvPr userDrawn="1"/>
        </p:nvGrpSpPr>
        <p:grpSpPr bwMode="auto">
          <a:xfrm flipH="1">
            <a:off x="6426201" y="1585914"/>
            <a:ext cx="4561417" cy="1800225"/>
            <a:chOff x="802105" y="1463331"/>
            <a:chExt cx="3744000" cy="2160000"/>
          </a:xfrm>
        </p:grpSpPr>
        <p:sp>
          <p:nvSpPr>
            <p:cNvPr id="10" name="Rectangle 5"/>
            <p:cNvSpPr/>
            <p:nvPr userDrawn="1"/>
          </p:nvSpPr>
          <p:spPr>
            <a:xfrm>
              <a:off x="802105" y="1463331"/>
              <a:ext cx="3552891" cy="1870476"/>
            </a:xfrm>
            <a:custGeom>
              <a:avLst/>
              <a:gdLst>
                <a:gd name="connsiteX0" fmla="*/ 0 w 3744000"/>
                <a:gd name="connsiteY0" fmla="*/ 0 h 2088000"/>
                <a:gd name="connsiteX1" fmla="*/ 3744000 w 3744000"/>
                <a:gd name="connsiteY1" fmla="*/ 0 h 2088000"/>
                <a:gd name="connsiteX2" fmla="*/ 3744000 w 3744000"/>
                <a:gd name="connsiteY2" fmla="*/ 2088000 h 2088000"/>
                <a:gd name="connsiteX3" fmla="*/ 0 w 3744000"/>
                <a:gd name="connsiteY3" fmla="*/ 2088000 h 2088000"/>
                <a:gd name="connsiteX4" fmla="*/ 0 w 3744000"/>
                <a:gd name="connsiteY4" fmla="*/ 0 h 2088000"/>
                <a:gd name="connsiteX0" fmla="*/ 0 w 3744000"/>
                <a:gd name="connsiteY0" fmla="*/ 0 h 2101648"/>
                <a:gd name="connsiteX1" fmla="*/ 3744000 w 3744000"/>
                <a:gd name="connsiteY1" fmla="*/ 0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744000"/>
                <a:gd name="connsiteY0" fmla="*/ 0 h 2101648"/>
                <a:gd name="connsiteX1" fmla="*/ 3552931 w 3744000"/>
                <a:gd name="connsiteY1" fmla="*/ 163774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552931"/>
                <a:gd name="connsiteY0" fmla="*/ 0 h 2101648"/>
                <a:gd name="connsiteX1" fmla="*/ 3552931 w 3552931"/>
                <a:gd name="connsiteY1" fmla="*/ 163774 h 2101648"/>
                <a:gd name="connsiteX2" fmla="*/ 3525636 w 3552931"/>
                <a:gd name="connsiteY2" fmla="*/ 1869636 h 2101648"/>
                <a:gd name="connsiteX3" fmla="*/ 272955 w 3552931"/>
                <a:gd name="connsiteY3" fmla="*/ 2101648 h 2101648"/>
                <a:gd name="connsiteX4" fmla="*/ 0 w 3552931"/>
                <a:gd name="connsiteY4" fmla="*/ 0 h 2101648"/>
                <a:gd name="connsiteX0" fmla="*/ 0 w 3552931"/>
                <a:gd name="connsiteY0" fmla="*/ 0 h 1992466"/>
                <a:gd name="connsiteX1" fmla="*/ 3552931 w 3552931"/>
                <a:gd name="connsiteY1" fmla="*/ 163774 h 1992466"/>
                <a:gd name="connsiteX2" fmla="*/ 3525636 w 3552931"/>
                <a:gd name="connsiteY2" fmla="*/ 1869636 h 1992466"/>
                <a:gd name="connsiteX3" fmla="*/ 259307 w 3552931"/>
                <a:gd name="connsiteY3" fmla="*/ 1992466 h 1992466"/>
                <a:gd name="connsiteX4" fmla="*/ 0 w 3552931"/>
                <a:gd name="connsiteY4" fmla="*/ 0 h 1992466"/>
                <a:gd name="connsiteX0" fmla="*/ 0 w 3552931"/>
                <a:gd name="connsiteY0" fmla="*/ 0 h 1869636"/>
                <a:gd name="connsiteX1" fmla="*/ 3552931 w 3552931"/>
                <a:gd name="connsiteY1" fmla="*/ 163774 h 1869636"/>
                <a:gd name="connsiteX2" fmla="*/ 3525636 w 3552931"/>
                <a:gd name="connsiteY2" fmla="*/ 1869636 h 1869636"/>
                <a:gd name="connsiteX3" fmla="*/ 204716 w 3552931"/>
                <a:gd name="connsiteY3" fmla="*/ 1855989 h 1869636"/>
                <a:gd name="connsiteX4" fmla="*/ 0 w 3552931"/>
                <a:gd name="connsiteY4" fmla="*/ 0 h 186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931" h="1869636">
                  <a:moveTo>
                    <a:pt x="0" y="0"/>
                  </a:moveTo>
                  <a:lnTo>
                    <a:pt x="3552931" y="163774"/>
                  </a:lnTo>
                  <a:lnTo>
                    <a:pt x="3525636" y="1869636"/>
                  </a:lnTo>
                  <a:lnTo>
                    <a:pt x="204716" y="1855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Rectangle 22"/>
            <p:cNvSpPr/>
            <p:nvPr userDrawn="1"/>
          </p:nvSpPr>
          <p:spPr>
            <a:xfrm>
              <a:off x="802105" y="1463331"/>
              <a:ext cx="3744000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23"/>
          <p:cNvGrpSpPr>
            <a:grpSpLocks/>
          </p:cNvGrpSpPr>
          <p:nvPr userDrawn="1"/>
        </p:nvGrpSpPr>
        <p:grpSpPr bwMode="auto">
          <a:xfrm flipV="1">
            <a:off x="1680634" y="3738564"/>
            <a:ext cx="4559300" cy="1800225"/>
            <a:chOff x="802105" y="1463331"/>
            <a:chExt cx="3744000" cy="2160000"/>
          </a:xfrm>
        </p:grpSpPr>
        <p:sp>
          <p:nvSpPr>
            <p:cNvPr id="13" name="Rectangle 5"/>
            <p:cNvSpPr/>
            <p:nvPr userDrawn="1"/>
          </p:nvSpPr>
          <p:spPr>
            <a:xfrm>
              <a:off x="802105" y="1463331"/>
              <a:ext cx="3552802" cy="1870476"/>
            </a:xfrm>
            <a:custGeom>
              <a:avLst/>
              <a:gdLst>
                <a:gd name="connsiteX0" fmla="*/ 0 w 3744000"/>
                <a:gd name="connsiteY0" fmla="*/ 0 h 2088000"/>
                <a:gd name="connsiteX1" fmla="*/ 3744000 w 3744000"/>
                <a:gd name="connsiteY1" fmla="*/ 0 h 2088000"/>
                <a:gd name="connsiteX2" fmla="*/ 3744000 w 3744000"/>
                <a:gd name="connsiteY2" fmla="*/ 2088000 h 2088000"/>
                <a:gd name="connsiteX3" fmla="*/ 0 w 3744000"/>
                <a:gd name="connsiteY3" fmla="*/ 2088000 h 2088000"/>
                <a:gd name="connsiteX4" fmla="*/ 0 w 3744000"/>
                <a:gd name="connsiteY4" fmla="*/ 0 h 2088000"/>
                <a:gd name="connsiteX0" fmla="*/ 0 w 3744000"/>
                <a:gd name="connsiteY0" fmla="*/ 0 h 2101648"/>
                <a:gd name="connsiteX1" fmla="*/ 3744000 w 3744000"/>
                <a:gd name="connsiteY1" fmla="*/ 0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744000"/>
                <a:gd name="connsiteY0" fmla="*/ 0 h 2101648"/>
                <a:gd name="connsiteX1" fmla="*/ 3552931 w 3744000"/>
                <a:gd name="connsiteY1" fmla="*/ 163774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552931"/>
                <a:gd name="connsiteY0" fmla="*/ 0 h 2101648"/>
                <a:gd name="connsiteX1" fmla="*/ 3552931 w 3552931"/>
                <a:gd name="connsiteY1" fmla="*/ 163774 h 2101648"/>
                <a:gd name="connsiteX2" fmla="*/ 3525636 w 3552931"/>
                <a:gd name="connsiteY2" fmla="*/ 1869636 h 2101648"/>
                <a:gd name="connsiteX3" fmla="*/ 272955 w 3552931"/>
                <a:gd name="connsiteY3" fmla="*/ 2101648 h 2101648"/>
                <a:gd name="connsiteX4" fmla="*/ 0 w 3552931"/>
                <a:gd name="connsiteY4" fmla="*/ 0 h 2101648"/>
                <a:gd name="connsiteX0" fmla="*/ 0 w 3552931"/>
                <a:gd name="connsiteY0" fmla="*/ 0 h 1992466"/>
                <a:gd name="connsiteX1" fmla="*/ 3552931 w 3552931"/>
                <a:gd name="connsiteY1" fmla="*/ 163774 h 1992466"/>
                <a:gd name="connsiteX2" fmla="*/ 3525636 w 3552931"/>
                <a:gd name="connsiteY2" fmla="*/ 1869636 h 1992466"/>
                <a:gd name="connsiteX3" fmla="*/ 259307 w 3552931"/>
                <a:gd name="connsiteY3" fmla="*/ 1992466 h 1992466"/>
                <a:gd name="connsiteX4" fmla="*/ 0 w 3552931"/>
                <a:gd name="connsiteY4" fmla="*/ 0 h 1992466"/>
                <a:gd name="connsiteX0" fmla="*/ 0 w 3552931"/>
                <a:gd name="connsiteY0" fmla="*/ 0 h 1869636"/>
                <a:gd name="connsiteX1" fmla="*/ 3552931 w 3552931"/>
                <a:gd name="connsiteY1" fmla="*/ 163774 h 1869636"/>
                <a:gd name="connsiteX2" fmla="*/ 3525636 w 3552931"/>
                <a:gd name="connsiteY2" fmla="*/ 1869636 h 1869636"/>
                <a:gd name="connsiteX3" fmla="*/ 204716 w 3552931"/>
                <a:gd name="connsiteY3" fmla="*/ 1855989 h 1869636"/>
                <a:gd name="connsiteX4" fmla="*/ 0 w 3552931"/>
                <a:gd name="connsiteY4" fmla="*/ 0 h 186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931" h="1869636">
                  <a:moveTo>
                    <a:pt x="0" y="0"/>
                  </a:moveTo>
                  <a:lnTo>
                    <a:pt x="3552931" y="163774"/>
                  </a:lnTo>
                  <a:lnTo>
                    <a:pt x="3525636" y="1869636"/>
                  </a:lnTo>
                  <a:lnTo>
                    <a:pt x="204716" y="1855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25"/>
            <p:cNvSpPr/>
            <p:nvPr userDrawn="1"/>
          </p:nvSpPr>
          <p:spPr>
            <a:xfrm>
              <a:off x="802105" y="1463331"/>
              <a:ext cx="3744000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26"/>
          <p:cNvGrpSpPr>
            <a:grpSpLocks/>
          </p:cNvGrpSpPr>
          <p:nvPr userDrawn="1"/>
        </p:nvGrpSpPr>
        <p:grpSpPr bwMode="auto">
          <a:xfrm flipH="1" flipV="1">
            <a:off x="6426201" y="3738564"/>
            <a:ext cx="4561417" cy="1800225"/>
            <a:chOff x="802105" y="1463331"/>
            <a:chExt cx="3744000" cy="2160000"/>
          </a:xfrm>
        </p:grpSpPr>
        <p:sp>
          <p:nvSpPr>
            <p:cNvPr id="16" name="Rectangle 5"/>
            <p:cNvSpPr/>
            <p:nvPr userDrawn="1"/>
          </p:nvSpPr>
          <p:spPr>
            <a:xfrm>
              <a:off x="802105" y="1463331"/>
              <a:ext cx="3552891" cy="1870476"/>
            </a:xfrm>
            <a:custGeom>
              <a:avLst/>
              <a:gdLst>
                <a:gd name="connsiteX0" fmla="*/ 0 w 3744000"/>
                <a:gd name="connsiteY0" fmla="*/ 0 h 2088000"/>
                <a:gd name="connsiteX1" fmla="*/ 3744000 w 3744000"/>
                <a:gd name="connsiteY1" fmla="*/ 0 h 2088000"/>
                <a:gd name="connsiteX2" fmla="*/ 3744000 w 3744000"/>
                <a:gd name="connsiteY2" fmla="*/ 2088000 h 2088000"/>
                <a:gd name="connsiteX3" fmla="*/ 0 w 3744000"/>
                <a:gd name="connsiteY3" fmla="*/ 2088000 h 2088000"/>
                <a:gd name="connsiteX4" fmla="*/ 0 w 3744000"/>
                <a:gd name="connsiteY4" fmla="*/ 0 h 2088000"/>
                <a:gd name="connsiteX0" fmla="*/ 0 w 3744000"/>
                <a:gd name="connsiteY0" fmla="*/ 0 h 2101648"/>
                <a:gd name="connsiteX1" fmla="*/ 3744000 w 3744000"/>
                <a:gd name="connsiteY1" fmla="*/ 0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744000"/>
                <a:gd name="connsiteY0" fmla="*/ 0 h 2101648"/>
                <a:gd name="connsiteX1" fmla="*/ 3552931 w 3744000"/>
                <a:gd name="connsiteY1" fmla="*/ 163774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552931"/>
                <a:gd name="connsiteY0" fmla="*/ 0 h 2101648"/>
                <a:gd name="connsiteX1" fmla="*/ 3552931 w 3552931"/>
                <a:gd name="connsiteY1" fmla="*/ 163774 h 2101648"/>
                <a:gd name="connsiteX2" fmla="*/ 3525636 w 3552931"/>
                <a:gd name="connsiteY2" fmla="*/ 1869636 h 2101648"/>
                <a:gd name="connsiteX3" fmla="*/ 272955 w 3552931"/>
                <a:gd name="connsiteY3" fmla="*/ 2101648 h 2101648"/>
                <a:gd name="connsiteX4" fmla="*/ 0 w 3552931"/>
                <a:gd name="connsiteY4" fmla="*/ 0 h 2101648"/>
                <a:gd name="connsiteX0" fmla="*/ 0 w 3552931"/>
                <a:gd name="connsiteY0" fmla="*/ 0 h 1992466"/>
                <a:gd name="connsiteX1" fmla="*/ 3552931 w 3552931"/>
                <a:gd name="connsiteY1" fmla="*/ 163774 h 1992466"/>
                <a:gd name="connsiteX2" fmla="*/ 3525636 w 3552931"/>
                <a:gd name="connsiteY2" fmla="*/ 1869636 h 1992466"/>
                <a:gd name="connsiteX3" fmla="*/ 259307 w 3552931"/>
                <a:gd name="connsiteY3" fmla="*/ 1992466 h 1992466"/>
                <a:gd name="connsiteX4" fmla="*/ 0 w 3552931"/>
                <a:gd name="connsiteY4" fmla="*/ 0 h 1992466"/>
                <a:gd name="connsiteX0" fmla="*/ 0 w 3552931"/>
                <a:gd name="connsiteY0" fmla="*/ 0 h 1869636"/>
                <a:gd name="connsiteX1" fmla="*/ 3552931 w 3552931"/>
                <a:gd name="connsiteY1" fmla="*/ 163774 h 1869636"/>
                <a:gd name="connsiteX2" fmla="*/ 3525636 w 3552931"/>
                <a:gd name="connsiteY2" fmla="*/ 1869636 h 1869636"/>
                <a:gd name="connsiteX3" fmla="*/ 204716 w 3552931"/>
                <a:gd name="connsiteY3" fmla="*/ 1855989 h 1869636"/>
                <a:gd name="connsiteX4" fmla="*/ 0 w 3552931"/>
                <a:gd name="connsiteY4" fmla="*/ 0 h 186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931" h="1869636">
                  <a:moveTo>
                    <a:pt x="0" y="0"/>
                  </a:moveTo>
                  <a:lnTo>
                    <a:pt x="3552931" y="163774"/>
                  </a:lnTo>
                  <a:lnTo>
                    <a:pt x="3525636" y="1869636"/>
                  </a:lnTo>
                  <a:lnTo>
                    <a:pt x="204716" y="1855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Rectangle 28"/>
            <p:cNvSpPr/>
            <p:nvPr userDrawn="1"/>
          </p:nvSpPr>
          <p:spPr>
            <a:xfrm>
              <a:off x="802105" y="1463331"/>
              <a:ext cx="3744000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8" name="Oval 4"/>
          <p:cNvSpPr>
            <a:spLocks noChangeAspect="1"/>
          </p:cNvSpPr>
          <p:nvPr userDrawn="1"/>
        </p:nvSpPr>
        <p:spPr>
          <a:xfrm>
            <a:off x="5662084" y="3103563"/>
            <a:ext cx="1344083" cy="10080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19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Kyiv Invest Forum</a:t>
            </a:r>
            <a:endParaRPr lang="en-US" sz="1000" dirty="0"/>
          </a:p>
        </p:txBody>
      </p:sp>
      <p:sp>
        <p:nvSpPr>
          <p:cNvPr id="34" name="Title 5"/>
          <p:cNvSpPr>
            <a:spLocks noGrp="1"/>
          </p:cNvSpPr>
          <p:nvPr>
            <p:ph type="title"/>
          </p:nvPr>
        </p:nvSpPr>
        <p:spPr>
          <a:xfrm>
            <a:off x="427202" y="561746"/>
            <a:ext cx="7109527" cy="6177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CE6F985-CD76-4212-818B-F9D5D617A765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7BE3AF-82A2-4015-A1B3-0539C74130FB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68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/>
          <p:nvPr userDrawn="1"/>
        </p:nvSpPr>
        <p:spPr>
          <a:xfrm rot="2700000">
            <a:off x="9017531" y="5672668"/>
            <a:ext cx="701675" cy="93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/>
          <a:stretch>
            <a:fillRect/>
          </a:stretch>
        </p:blipFill>
        <p:spPr bwMode="auto">
          <a:xfrm>
            <a:off x="8449733" y="5807076"/>
            <a:ext cx="3733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/>
          <p:nvPr userDrawn="1"/>
        </p:nvSpPr>
        <p:spPr>
          <a:xfrm>
            <a:off x="0" y="533400"/>
            <a:ext cx="383117" cy="5557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Kyiv Invest Forum</a:t>
            </a:r>
            <a:endParaRPr lang="en-US" sz="1000" dirty="0"/>
          </a:p>
        </p:txBody>
      </p:sp>
      <p:sp>
        <p:nvSpPr>
          <p:cNvPr id="34" name="Title 5"/>
          <p:cNvSpPr>
            <a:spLocks noGrp="1"/>
          </p:cNvSpPr>
          <p:nvPr>
            <p:ph type="title"/>
          </p:nvPr>
        </p:nvSpPr>
        <p:spPr>
          <a:xfrm>
            <a:off x="427202" y="561746"/>
            <a:ext cx="7109527" cy="6177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F6DA7FC-C52A-4047-8D52-4B0A8A1E607B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670683-AF95-4C8B-80CC-51E7C65D6488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4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42EFB-6D78-455E-A9B2-8034E7F78013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9B2154-19E8-4621-BBCB-BC20DCE60990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48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Kyiv Invest Forum</a:t>
            </a:r>
            <a:endParaRPr lang="en-US" sz="1000" dirty="0"/>
          </a:p>
        </p:txBody>
      </p:sp>
      <p:pic>
        <p:nvPicPr>
          <p:cNvPr id="3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/>
          <a:stretch>
            <a:fillRect/>
          </a:stretch>
        </p:blipFill>
        <p:spPr bwMode="auto">
          <a:xfrm>
            <a:off x="8449733" y="5807076"/>
            <a:ext cx="3733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E6A2-0E73-4910-A516-FA515C0521CF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8F7A7A-E5A5-4D8D-B912-38117A025789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93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194560"/>
          </a:xfrm>
        </p:spPr>
        <p:txBody>
          <a:bodyPr anchor="b"/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337560"/>
            <a:ext cx="2834640" cy="25603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0721-352D-469D-901A-D0C94A8A7A14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605577-903C-447D-BA3A-F8529766225B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23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1945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5" y="767419"/>
            <a:ext cx="8115231" cy="5330952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340602"/>
            <a:ext cx="2834640" cy="25603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1B463-A732-4B08-9055-A05E1EB88C99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5B21E0-FA99-4FBD-A81D-F2DB7F9189B4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03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FB55F-3681-4ECF-88E1-7B5357EA2147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C945AE-5E11-4D6E-97C4-39FF1A93A764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27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767E-7A91-480B-A3DF-5A87B9BDBC27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9B209-504D-415C-8B63-41DE3C2653A9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2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p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 userDrawn="1"/>
        </p:nvSpPr>
        <p:spPr>
          <a:xfrm>
            <a:off x="0" y="533400"/>
            <a:ext cx="383117" cy="5557838"/>
          </a:xfrm>
          <a:prstGeom prst="rect">
            <a:avLst/>
          </a:prstGeom>
          <a:solidFill>
            <a:srgbClr val="D03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SAEE Invest Forum</a:t>
            </a:r>
            <a:endParaRPr lang="en-US" sz="1000" dirty="0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1" y="6181725"/>
            <a:ext cx="2059516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itle 5"/>
          <p:cNvSpPr>
            <a:spLocks noGrp="1"/>
          </p:cNvSpPr>
          <p:nvPr>
            <p:ph type="title"/>
          </p:nvPr>
        </p:nvSpPr>
        <p:spPr>
          <a:xfrm>
            <a:off x="427202" y="561746"/>
            <a:ext cx="7109527" cy="617724"/>
          </a:xfrm>
        </p:spPr>
        <p:txBody>
          <a:bodyPr/>
          <a:lstStyle>
            <a:lvl1pPr>
              <a:defRPr>
                <a:solidFill>
                  <a:srgbClr val="D03E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1E94B1D-1EB8-47D9-B933-EA455FDD2B16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D03E27"/>
                </a:solidFill>
              </a:defRPr>
            </a:lvl1pPr>
          </a:lstStyle>
          <a:p>
            <a:fld id="{210A5BC6-9571-4711-A62F-B750E6B18E8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</a:p>
        </p:txBody>
      </p:sp>
    </p:spTree>
    <p:extLst>
      <p:ext uri="{BB962C8B-B14F-4D97-AF65-F5344CB8AC3E}">
        <p14:creationId xmlns:p14="http://schemas.microsoft.com/office/powerpoint/2010/main" val="227240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31814"/>
            <a:ext cx="3443817" cy="5557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7568" y="863601"/>
            <a:ext cx="2772833" cy="4860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755967" y="531814"/>
            <a:ext cx="444500" cy="555783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9267" y="863601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10267" y="6281739"/>
            <a:ext cx="173355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41BE9B00-7C3C-427B-A994-8DA41B80EB65}" type="datetime1">
              <a:rPr lang="uk-UA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1" y="6281739"/>
            <a:ext cx="74295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567" y="6281739"/>
            <a:ext cx="463551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chemeClr val="accent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16F9F28-1A70-4CEF-84EA-DCBBBD66B143}" type="slidenum">
              <a:rPr lang="en-US" altLang="ru-RU" smtClean="0">
                <a:solidFill>
                  <a:srgbClr val="00552D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pic>
        <p:nvPicPr>
          <p:cNvPr id="2057" name="Picture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/>
          <a:stretch>
            <a:fillRect/>
          </a:stretch>
        </p:blipFill>
        <p:spPr bwMode="auto">
          <a:xfrm>
            <a:off x="8449733" y="5807076"/>
            <a:ext cx="3733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Kyiv Invest Forum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7025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2"/>
        </a:buClr>
        <a:buFont typeface="Wingdings 2" pitchFamily="18" charset="2"/>
        <a:buChar char=""/>
        <a:defRPr sz="17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2"/>
        </a:buClr>
        <a:buFont typeface="Wingdings 2" pitchFamily="18" charset="2"/>
        <a:buChar char=""/>
        <a:defRPr sz="15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2"/>
        </a:buClr>
        <a:buFont typeface="Wingdings 2" pitchFamily="18" charset="2"/>
        <a:buChar char=""/>
        <a:defRPr sz="13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2"/>
        </a:buClr>
        <a:buFont typeface="Wingdings 2" pitchFamily="18" charset="2"/>
        <a:buChar char=""/>
        <a:defRPr sz="13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31814"/>
            <a:ext cx="3443817" cy="5557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7568" y="863601"/>
            <a:ext cx="2772833" cy="4860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755967" y="531814"/>
            <a:ext cx="444500" cy="555783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9267" y="863601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10267" y="6281739"/>
            <a:ext cx="173355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41BE9B00-7C3C-427B-A994-8DA41B80EB65}" type="datetime1">
              <a:rPr lang="uk-UA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>
                <a:defRPr/>
              </a:pPr>
              <a:t>26.02.2020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1" y="6281739"/>
            <a:ext cx="74295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567" y="6281739"/>
            <a:ext cx="463551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chemeClr val="accent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16F9F28-1A70-4CEF-84EA-DCBBBD66B143}" type="slidenum">
              <a:rPr lang="en-US" altLang="ru-RU" smtClean="0">
                <a:solidFill>
                  <a:srgbClr val="00552D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pic>
        <p:nvPicPr>
          <p:cNvPr id="2057" name="Picture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/>
          <a:stretch>
            <a:fillRect/>
          </a:stretch>
        </p:blipFill>
        <p:spPr bwMode="auto">
          <a:xfrm>
            <a:off x="8449733" y="5807076"/>
            <a:ext cx="3733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Kyiv Invest Forum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0314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2"/>
        </a:buClr>
        <a:buFont typeface="Wingdings 2" pitchFamily="18" charset="2"/>
        <a:buChar char=""/>
        <a:defRPr sz="17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2"/>
        </a:buClr>
        <a:buFont typeface="Wingdings 2" pitchFamily="18" charset="2"/>
        <a:buChar char=""/>
        <a:defRPr sz="15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2"/>
        </a:buClr>
        <a:buFont typeface="Wingdings 2" pitchFamily="18" charset="2"/>
        <a:buChar char=""/>
        <a:defRPr sz="13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2"/>
        </a:buClr>
        <a:buFont typeface="Wingdings 2" pitchFamily="18" charset="2"/>
        <a:buChar char=""/>
        <a:defRPr sz="13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авнобедренный треугольник 32"/>
          <p:cNvSpPr>
            <a:spLocks noChangeAspect="1"/>
          </p:cNvSpPr>
          <p:nvPr/>
        </p:nvSpPr>
        <p:spPr>
          <a:xfrm rot="5400000" flipH="1">
            <a:off x="5992613" y="1419256"/>
            <a:ext cx="4273999" cy="3704133"/>
          </a:xfrm>
          <a:prstGeom prst="triangle">
            <a:avLst/>
          </a:prstGeom>
          <a:blipFill dpi="0" rotWithShape="0">
            <a:blip r:embed="rId3">
              <a:alphaModFix amt="35000"/>
            </a:blip>
            <a:srcRect/>
            <a:stretch>
              <a:fillRect l="-44000" r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" name="Равнобедренный треугольник 29"/>
          <p:cNvSpPr>
            <a:spLocks noChangeAspect="1"/>
          </p:cNvSpPr>
          <p:nvPr/>
        </p:nvSpPr>
        <p:spPr>
          <a:xfrm rot="5400000">
            <a:off x="9930110" y="3321451"/>
            <a:ext cx="791460" cy="685931"/>
          </a:xfrm>
          <a:prstGeom prst="triangle">
            <a:avLst/>
          </a:prstGeom>
          <a:solidFill>
            <a:srgbClr val="F2F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66" name="Группа 65"/>
          <p:cNvGrpSpPr>
            <a:grpSpLocks noChangeAspect="1"/>
          </p:cNvGrpSpPr>
          <p:nvPr/>
        </p:nvGrpSpPr>
        <p:grpSpPr>
          <a:xfrm>
            <a:off x="7246838" y="3661042"/>
            <a:ext cx="3423164" cy="3151926"/>
            <a:chOff x="4852932" y="-832356"/>
            <a:chExt cx="4491483" cy="4135596"/>
          </a:xfrm>
        </p:grpSpPr>
        <p:sp>
          <p:nvSpPr>
            <p:cNvPr id="47" name="Равнобедренный треугольник 46"/>
            <p:cNvSpPr>
              <a:spLocks noChangeAspect="1"/>
            </p:cNvSpPr>
            <p:nvPr/>
          </p:nvSpPr>
          <p:spPr>
            <a:xfrm rot="16200000" flipH="1">
              <a:off x="4783700" y="271544"/>
              <a:ext cx="1038463" cy="900000"/>
            </a:xfrm>
            <a:prstGeom prst="triangle">
              <a:avLst/>
            </a:prstGeom>
            <a:solidFill>
              <a:srgbClr val="F3F4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8" name="Равнобедренный треугольник 47"/>
            <p:cNvSpPr>
              <a:spLocks noChangeAspect="1"/>
            </p:cNvSpPr>
            <p:nvPr/>
          </p:nvSpPr>
          <p:spPr>
            <a:xfrm rot="5400000">
              <a:off x="5683273" y="271543"/>
              <a:ext cx="1038463" cy="900000"/>
            </a:xfrm>
            <a:prstGeom prst="triangle">
              <a:avLst/>
            </a:prstGeom>
            <a:solidFill>
              <a:srgbClr val="E4E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9" name="Равнобедренный треугольник 48"/>
            <p:cNvSpPr>
              <a:spLocks noChangeAspect="1"/>
            </p:cNvSpPr>
            <p:nvPr/>
          </p:nvSpPr>
          <p:spPr>
            <a:xfrm rot="16200000" flipH="1">
              <a:off x="6577108" y="2334009"/>
              <a:ext cx="1038463" cy="900000"/>
            </a:xfrm>
            <a:prstGeom prst="triangle">
              <a:avLst/>
            </a:prstGeom>
            <a:solidFill>
              <a:srgbClr val="437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0" name="Равнобедренный треугольник 49"/>
            <p:cNvSpPr>
              <a:spLocks noChangeAspect="1"/>
            </p:cNvSpPr>
            <p:nvPr/>
          </p:nvSpPr>
          <p:spPr>
            <a:xfrm rot="16200000" flipH="1">
              <a:off x="6582846" y="1305581"/>
              <a:ext cx="1038463" cy="900000"/>
            </a:xfrm>
            <a:prstGeom prst="triangle">
              <a:avLst/>
            </a:prstGeom>
            <a:solidFill>
              <a:srgbClr val="859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1" name="Равнобедренный треугольник 50"/>
            <p:cNvSpPr>
              <a:spLocks noChangeAspect="1"/>
            </p:cNvSpPr>
            <p:nvPr/>
          </p:nvSpPr>
          <p:spPr>
            <a:xfrm rot="5400000">
              <a:off x="6580925" y="789820"/>
              <a:ext cx="1038463" cy="900000"/>
            </a:xfrm>
            <a:prstGeom prst="triangle">
              <a:avLst/>
            </a:prstGeom>
            <a:solidFill>
              <a:srgbClr val="B0BF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2" name="Равнобедренный треугольник 51"/>
            <p:cNvSpPr>
              <a:spLocks noChangeAspect="1"/>
            </p:cNvSpPr>
            <p:nvPr/>
          </p:nvSpPr>
          <p:spPr>
            <a:xfrm rot="16200000" flipH="1">
              <a:off x="5683273" y="787910"/>
              <a:ext cx="1038463" cy="900000"/>
            </a:xfrm>
            <a:prstGeom prst="triangle">
              <a:avLst/>
            </a:prstGeom>
            <a:solidFill>
              <a:srgbClr val="D4E0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3" name="Равнобедренный треугольник 52"/>
            <p:cNvSpPr>
              <a:spLocks noChangeAspect="1"/>
            </p:cNvSpPr>
            <p:nvPr/>
          </p:nvSpPr>
          <p:spPr>
            <a:xfrm rot="16200000" flipH="1">
              <a:off x="4785621" y="1310008"/>
              <a:ext cx="1038463" cy="900000"/>
            </a:xfrm>
            <a:prstGeom prst="triangle">
              <a:avLst/>
            </a:prstGeom>
            <a:solidFill>
              <a:srgbClr val="D1E7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4" name="Равнобедренный треугольник 53"/>
            <p:cNvSpPr>
              <a:spLocks noChangeAspect="1"/>
            </p:cNvSpPr>
            <p:nvPr/>
          </p:nvSpPr>
          <p:spPr>
            <a:xfrm rot="5400000">
              <a:off x="5685621" y="1304268"/>
              <a:ext cx="1038463" cy="900000"/>
            </a:xfrm>
            <a:prstGeom prst="triangle">
              <a:avLst/>
            </a:prstGeom>
            <a:solidFill>
              <a:srgbClr val="B2D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5" name="Равнобедренный треугольник 54"/>
            <p:cNvSpPr>
              <a:spLocks noChangeAspect="1"/>
            </p:cNvSpPr>
            <p:nvPr/>
          </p:nvSpPr>
          <p:spPr>
            <a:xfrm rot="16200000" flipH="1">
              <a:off x="5685619" y="1820095"/>
              <a:ext cx="1038463" cy="900000"/>
            </a:xfrm>
            <a:prstGeom prst="triangle">
              <a:avLst/>
            </a:prstGeom>
            <a:solidFill>
              <a:srgbClr val="7FC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6" name="Равнобедренный треугольник 55"/>
            <p:cNvSpPr>
              <a:spLocks noChangeAspect="1"/>
            </p:cNvSpPr>
            <p:nvPr/>
          </p:nvSpPr>
          <p:spPr>
            <a:xfrm rot="5400000">
              <a:off x="6585621" y="1823502"/>
              <a:ext cx="1038463" cy="900000"/>
            </a:xfrm>
            <a:prstGeom prst="triangle">
              <a:avLst/>
            </a:prstGeom>
            <a:solidFill>
              <a:srgbClr val="699B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7" name="Равнобедренный треугольник 56"/>
            <p:cNvSpPr>
              <a:spLocks noChangeAspect="1"/>
            </p:cNvSpPr>
            <p:nvPr/>
          </p:nvSpPr>
          <p:spPr>
            <a:xfrm rot="5400000">
              <a:off x="7479883" y="1304268"/>
              <a:ext cx="1038463" cy="900000"/>
            </a:xfrm>
            <a:prstGeom prst="triangle">
              <a:avLst/>
            </a:prstGeom>
            <a:solidFill>
              <a:srgbClr val="ACD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8" name="Равнобедренный треугольник 57"/>
            <p:cNvSpPr>
              <a:spLocks noChangeAspect="1"/>
            </p:cNvSpPr>
            <p:nvPr/>
          </p:nvSpPr>
          <p:spPr>
            <a:xfrm rot="16200000" flipH="1">
              <a:off x="5679355" y="-246007"/>
              <a:ext cx="1038463" cy="900000"/>
            </a:xfrm>
            <a:prstGeom prst="triangle">
              <a:avLst/>
            </a:prstGeom>
            <a:solidFill>
              <a:srgbClr val="DAE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9" name="Равнобедренный треугольник 58"/>
            <p:cNvSpPr>
              <a:spLocks noChangeAspect="1"/>
            </p:cNvSpPr>
            <p:nvPr/>
          </p:nvSpPr>
          <p:spPr>
            <a:xfrm rot="5400000">
              <a:off x="6580925" y="-244490"/>
              <a:ext cx="1038463" cy="900000"/>
            </a:xfrm>
            <a:prstGeom prst="triangle">
              <a:avLst/>
            </a:prstGeom>
            <a:solidFill>
              <a:srgbClr val="B0E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60" name="Равнобедренный треугольник 59"/>
            <p:cNvSpPr>
              <a:spLocks noChangeAspect="1"/>
            </p:cNvSpPr>
            <p:nvPr/>
          </p:nvSpPr>
          <p:spPr>
            <a:xfrm rot="16200000" flipH="1">
              <a:off x="7479881" y="786350"/>
              <a:ext cx="1038463" cy="900000"/>
            </a:xfrm>
            <a:prstGeom prst="triangle">
              <a:avLst/>
            </a:prstGeom>
            <a:solidFill>
              <a:srgbClr val="7CC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61" name="Равнобедренный треугольник 60"/>
            <p:cNvSpPr>
              <a:spLocks noChangeAspect="1"/>
            </p:cNvSpPr>
            <p:nvPr/>
          </p:nvSpPr>
          <p:spPr>
            <a:xfrm rot="5400000">
              <a:off x="7479882" y="271543"/>
              <a:ext cx="1038463" cy="900000"/>
            </a:xfrm>
            <a:prstGeom prst="triangle">
              <a:avLst/>
            </a:prstGeom>
            <a:solidFill>
              <a:srgbClr val="B0E0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62" name="Равнобедренный треугольник 61"/>
            <p:cNvSpPr>
              <a:spLocks noChangeAspect="1"/>
            </p:cNvSpPr>
            <p:nvPr/>
          </p:nvSpPr>
          <p:spPr>
            <a:xfrm rot="16200000" flipH="1">
              <a:off x="6580924" y="270588"/>
              <a:ext cx="1038463" cy="900000"/>
            </a:xfrm>
            <a:prstGeom prst="triangle">
              <a:avLst/>
            </a:prstGeom>
            <a:solidFill>
              <a:srgbClr val="5596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63" name="Равнобедренный треугольник 62"/>
            <p:cNvSpPr>
              <a:spLocks noChangeAspect="1"/>
            </p:cNvSpPr>
            <p:nvPr/>
          </p:nvSpPr>
          <p:spPr>
            <a:xfrm rot="5400000">
              <a:off x="8375183" y="-244490"/>
              <a:ext cx="1038463" cy="900000"/>
            </a:xfrm>
            <a:prstGeom prst="triangle">
              <a:avLst/>
            </a:prstGeom>
            <a:solidFill>
              <a:srgbClr val="E8F4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64" name="Равнобедренный треугольник 63"/>
            <p:cNvSpPr>
              <a:spLocks noChangeAspect="1"/>
            </p:cNvSpPr>
            <p:nvPr/>
          </p:nvSpPr>
          <p:spPr>
            <a:xfrm rot="16200000" flipH="1">
              <a:off x="7479880" y="-242579"/>
              <a:ext cx="1038463" cy="900000"/>
            </a:xfrm>
            <a:prstGeom prst="triangle">
              <a:avLst/>
            </a:prstGeom>
            <a:solidFill>
              <a:srgbClr val="C7EA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65" name="Равнобедренный треугольник 64"/>
            <p:cNvSpPr>
              <a:spLocks noChangeAspect="1"/>
            </p:cNvSpPr>
            <p:nvPr/>
          </p:nvSpPr>
          <p:spPr>
            <a:xfrm rot="16200000" flipH="1">
              <a:off x="8375182" y="-763124"/>
              <a:ext cx="1038463" cy="900000"/>
            </a:xfrm>
            <a:prstGeom prst="triangle">
              <a:avLst/>
            </a:prstGeom>
            <a:solidFill>
              <a:srgbClr val="DBE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3"/>
          <a:stretch/>
        </p:blipFill>
        <p:spPr>
          <a:xfrm>
            <a:off x="7267378" y="-10886"/>
            <a:ext cx="3426249" cy="28983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9376" y="-1434070"/>
            <a:ext cx="9419469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600" b="1" spc="-50" dirty="0">
              <a:solidFill>
                <a:srgbClr val="2A3D4C"/>
              </a:solidFill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endParaRPr lang="uk-UA" sz="2000" b="1" spc="-50" dirty="0">
              <a:solidFill>
                <a:srgbClr val="2A3D4C"/>
              </a:solidFill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endParaRPr lang="uk-UA" sz="2000" b="1" spc="-50" dirty="0">
              <a:solidFill>
                <a:srgbClr val="2A3D4C"/>
              </a:solidFill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endParaRPr lang="uk-UA" sz="2000" b="1" spc="-50" dirty="0">
              <a:solidFill>
                <a:srgbClr val="2A3D4C"/>
              </a:solidFill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>
              <a:spcBef>
                <a:spcPts val="1200"/>
              </a:spcBef>
            </a:pPr>
            <a:endParaRPr lang="uk-UA" sz="2200" b="1" spc="-50" dirty="0">
              <a:solidFill>
                <a:srgbClr val="2A3D4C"/>
              </a:solidFill>
              <a:effectLst>
                <a:glow rad="215900">
                  <a:schemeClr val="bg1">
                    <a:alpha val="60000"/>
                  </a:schemeClr>
                </a:glow>
              </a:effectLst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>
              <a:spcBef>
                <a:spcPts val="1200"/>
              </a:spcBef>
            </a:pPr>
            <a:endParaRPr lang="uk-UA" sz="2200" b="1" spc="-50" dirty="0">
              <a:solidFill>
                <a:srgbClr val="2A3D4C"/>
              </a:solidFill>
              <a:effectLst>
                <a:glow rad="215900">
                  <a:schemeClr val="bg1">
                    <a:alpha val="60000"/>
                  </a:schemeClr>
                </a:glow>
              </a:effectLst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>
              <a:spcBef>
                <a:spcPts val="1200"/>
              </a:spcBef>
            </a:pPr>
            <a:endParaRPr lang="uk-UA" sz="2200" b="1" spc="-50" dirty="0">
              <a:solidFill>
                <a:srgbClr val="2A3D4C"/>
              </a:solidFill>
              <a:effectLst>
                <a:glow rad="215900">
                  <a:schemeClr val="bg1">
                    <a:alpha val="60000"/>
                  </a:schemeClr>
                </a:glow>
              </a:effectLst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>
              <a:spcBef>
                <a:spcPts val="1200"/>
              </a:spcBef>
            </a:pPr>
            <a:endParaRPr lang="uk-UA" sz="2200" b="1" spc="-50" dirty="0">
              <a:solidFill>
                <a:srgbClr val="2A3D4C"/>
              </a:solidFill>
              <a:effectLst>
                <a:glow rad="215900">
                  <a:schemeClr val="bg1">
                    <a:alpha val="60000"/>
                  </a:schemeClr>
                </a:glow>
              </a:effectLst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>
              <a:spcBef>
                <a:spcPts val="1200"/>
              </a:spcBef>
            </a:pPr>
            <a:r>
              <a:rPr lang="uk-UA" sz="3600" b="1" spc="-50" dirty="0">
                <a:solidFill>
                  <a:srgbClr val="2A3D4C"/>
                </a:solidFill>
                <a:effectLst>
                  <a:glow rad="215900">
                    <a:schemeClr val="bg1">
                      <a:alpha val="80000"/>
                    </a:schemeClr>
                  </a:glow>
                </a:effectLst>
                <a:latin typeface="Trebuchet MS" panose="020B0603020202020204" pitchFamily="34" charset="0"/>
                <a:ea typeface="Malgun Gothic" panose="020B0503020000020004" pitchFamily="34" charset="-127"/>
              </a:rPr>
              <a:t>Сєвєродонецьк - результати реалізованих проектів з енергосервісу. Перспективи розширення пулу ЕСКО-проектів</a:t>
            </a:r>
            <a:endParaRPr lang="uk-UA" sz="3600" spc="-50" dirty="0">
              <a:solidFill>
                <a:srgbClr val="2A3D4C"/>
              </a:solidFill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>
              <a:spcAft>
                <a:spcPts val="600"/>
              </a:spcAft>
            </a:pPr>
            <a:endParaRPr lang="uk-UA" sz="2000" spc="-50" dirty="0">
              <a:solidFill>
                <a:srgbClr val="2A3D4C"/>
              </a:solidFill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>
              <a:spcAft>
                <a:spcPts val="600"/>
              </a:spcAft>
            </a:pPr>
            <a:r>
              <a:rPr lang="uk-UA" sz="2000" spc="-50" dirty="0">
                <a:solidFill>
                  <a:srgbClr val="2A3D4C"/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			</a:t>
            </a:r>
          </a:p>
          <a:p>
            <a:pPr>
              <a:spcAft>
                <a:spcPts val="600"/>
              </a:spcAft>
            </a:pPr>
            <a:r>
              <a:rPr lang="uk-UA" sz="2000" spc="-50" dirty="0">
                <a:solidFill>
                  <a:srgbClr val="2A3D4C"/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			</a:t>
            </a:r>
          </a:p>
          <a:p>
            <a:pPr>
              <a:spcAft>
                <a:spcPts val="600"/>
              </a:spcAft>
            </a:pPr>
            <a:r>
              <a:rPr lang="uk-UA" sz="2000" spc="-50" dirty="0">
                <a:solidFill>
                  <a:srgbClr val="2A3D4C"/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		 </a:t>
            </a:r>
          </a:p>
          <a:p>
            <a:pPr>
              <a:spcAft>
                <a:spcPts val="600"/>
              </a:spcAft>
            </a:pPr>
            <a:endParaRPr lang="uk-UA" sz="2000" spc="-50" dirty="0">
              <a:solidFill>
                <a:srgbClr val="2A3D4C"/>
              </a:solidFill>
              <a:latin typeface="Trebuchet MS" panose="020B060302020202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0078" y="638399"/>
            <a:ext cx="672210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400" b="1" spc="-50" dirty="0">
                <a:solidFill>
                  <a:srgbClr val="1E9E85"/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ЕНЕРГОСЕРВІС </a:t>
            </a:r>
          </a:p>
          <a:p>
            <a:pPr algn="ctr">
              <a:spcAft>
                <a:spcPts val="600"/>
              </a:spcAft>
            </a:pPr>
            <a:r>
              <a:rPr lang="uk-UA" sz="2400" b="1" spc="-50" dirty="0">
                <a:solidFill>
                  <a:srgbClr val="1E9E85"/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У БЮДЖЕТНІЙ СФЕРІ УКРАЇНИ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93ADDA-9D16-427D-A980-77ADBA16A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571404"/>
            <a:ext cx="1957665" cy="21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2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599" y="776852"/>
            <a:ext cx="6915602" cy="4126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91673" y="4942016"/>
            <a:ext cx="33273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700" dirty="0">
                <a:solidFill>
                  <a:srgbClr val="000000"/>
                </a:solidFill>
                <a:latin typeface="Century Gothic" panose="020B0502020202020204" pitchFamily="34" charset="0"/>
              </a:rPr>
              <a:t>_____________________</a:t>
            </a:r>
            <a:endParaRPr lang="ru-RU" sz="7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700" dirty="0">
                <a:solidFill>
                  <a:srgbClr val="000000"/>
                </a:solidFill>
                <a:latin typeface="Century Gothic" panose="020B0502020202020204" pitchFamily="34" charset="0"/>
              </a:rPr>
              <a:t>* - </a:t>
            </a:r>
            <a:r>
              <a:rPr lang="ru-RU" sz="7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затверджено</a:t>
            </a:r>
            <a:r>
              <a:rPr lang="ru-RU" sz="700" dirty="0">
                <a:solidFill>
                  <a:srgbClr val="000000"/>
                </a:solidFill>
                <a:latin typeface="Century Gothic" panose="020B0502020202020204" pitchFamily="34" charset="0"/>
              </a:rPr>
              <a:t> базов</a:t>
            </a:r>
            <a:r>
              <a:rPr lang="uk-UA" sz="700" dirty="0">
                <a:solidFill>
                  <a:srgbClr val="000000"/>
                </a:solidFill>
                <a:latin typeface="Century Gothic" panose="020B0502020202020204" pitchFamily="34" charset="0"/>
              </a:rPr>
              <a:t>і рівні/</a:t>
            </a:r>
            <a:r>
              <a:rPr lang="ru-RU" sz="7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оголошено</a:t>
            </a:r>
            <a:r>
              <a:rPr lang="ru-RU" sz="7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defRPr/>
            </a:pPr>
            <a:r>
              <a:rPr lang="ru-RU" sz="700" dirty="0">
                <a:solidFill>
                  <a:srgbClr val="000000"/>
                </a:solidFill>
                <a:latin typeface="Century Gothic" panose="020B0502020202020204" pitchFamily="34" charset="0"/>
              </a:rPr>
              <a:t>ЕСКО-</a:t>
            </a:r>
            <a:r>
              <a:rPr lang="ru-RU" sz="7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тендери</a:t>
            </a:r>
            <a:r>
              <a:rPr lang="ru-RU" sz="700" dirty="0">
                <a:solidFill>
                  <a:srgbClr val="000000"/>
                </a:solidFill>
                <a:latin typeface="Century Gothic" panose="020B0502020202020204" pitchFamily="34" charset="0"/>
              </a:rPr>
              <a:t>/</a:t>
            </a:r>
            <a:r>
              <a:rPr lang="ru-RU" sz="7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очікується</a:t>
            </a:r>
            <a:r>
              <a:rPr lang="ru-RU" sz="7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7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підписання</a:t>
            </a:r>
            <a:r>
              <a:rPr lang="ru-RU" sz="700" dirty="0">
                <a:solidFill>
                  <a:srgbClr val="000000"/>
                </a:solidFill>
                <a:latin typeface="Century Gothic" panose="020B0502020202020204" pitchFamily="34" charset="0"/>
              </a:rPr>
              <a:t> ЕСКО-</a:t>
            </a:r>
            <a:r>
              <a:rPr lang="ru-RU" sz="7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договорів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76" name="Заголовок 1"/>
          <p:cNvSpPr txBox="1">
            <a:spLocks/>
          </p:cNvSpPr>
          <p:nvPr/>
        </p:nvSpPr>
        <p:spPr>
          <a:xfrm>
            <a:off x="1440228" y="38961"/>
            <a:ext cx="10395924" cy="65659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ts val="2200"/>
              </a:lnSpc>
              <a:defRPr/>
            </a:pP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430 ЕСКО-</a:t>
            </a:r>
            <a:r>
              <a:rPr lang="ru-RU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договорів</a:t>
            </a: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укладено</a:t>
            </a:r>
            <a:r>
              <a:rPr lang="ru-RU" sz="24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 на суму </a:t>
            </a:r>
            <a:r>
              <a:rPr lang="ru-RU" sz="2400" b="1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понад</a:t>
            </a:r>
            <a:r>
              <a:rPr lang="ru-RU" sz="24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>
                <a:solidFill>
                  <a:srgbClr val="ED7D31">
                    <a:lumMod val="75000"/>
                  </a:srgbClr>
                </a:solidFill>
                <a:latin typeface="Century Gothic" panose="020B0502020202020204" pitchFamily="34" charset="0"/>
              </a:rPr>
              <a:t>877 млн </a:t>
            </a:r>
            <a:r>
              <a:rPr lang="ru-RU" sz="2400" b="1" dirty="0" err="1">
                <a:solidFill>
                  <a:srgbClr val="ED7D31">
                    <a:lumMod val="75000"/>
                  </a:srgbClr>
                </a:solidFill>
                <a:latin typeface="Century Gothic" panose="020B0502020202020204" pitchFamily="34" charset="0"/>
              </a:rPr>
              <a:t>грн</a:t>
            </a:r>
            <a:r>
              <a:rPr lang="ru-RU" sz="2400" b="1" dirty="0">
                <a:solidFill>
                  <a:srgbClr val="ED7D31">
                    <a:lumMod val="75000"/>
                  </a:srgbClr>
                </a:solidFill>
                <a:latin typeface="Century Gothic" panose="020B0502020202020204" pitchFamily="34" charset="0"/>
              </a:rPr>
              <a:t> </a:t>
            </a:r>
          </a:p>
          <a:p>
            <a:pPr algn="r">
              <a:lnSpc>
                <a:spcPts val="2200"/>
              </a:lnSpc>
              <a:defRPr/>
            </a:pPr>
            <a:r>
              <a:rPr lang="ru-RU" sz="24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(47% з </a:t>
            </a:r>
            <a:r>
              <a:rPr lang="ru-RU" sz="2400" b="1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яких</a:t>
            </a:r>
            <a:r>
              <a:rPr lang="ru-RU" sz="24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укладені</a:t>
            </a:r>
            <a:r>
              <a:rPr lang="ru-RU" sz="24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 у 2019 </a:t>
            </a:r>
            <a:r>
              <a:rPr lang="ru-RU" sz="2400" b="1" dirty="0" err="1">
                <a:solidFill>
                  <a:srgbClr val="205784"/>
                </a:solidFill>
                <a:latin typeface="Century Gothic" panose="020B0502020202020204" pitchFamily="34" charset="0"/>
              </a:rPr>
              <a:t>році</a:t>
            </a:r>
            <a:r>
              <a:rPr lang="ru-RU" sz="24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) </a:t>
            </a:r>
            <a:r>
              <a:rPr lang="ru-RU" sz="11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(станом на 08.01.20)</a:t>
            </a:r>
            <a:r>
              <a:rPr lang="uk-UA" sz="2400" b="1" dirty="0">
                <a:solidFill>
                  <a:srgbClr val="205784"/>
                </a:solidFill>
                <a:latin typeface="Century Gothic" panose="020B0502020202020204" pitchFamily="34" charset="0"/>
              </a:rPr>
              <a:t> </a:t>
            </a:r>
            <a:endParaRPr lang="ru-RU" sz="2400" b="1" dirty="0">
              <a:solidFill>
                <a:srgbClr val="205784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4" name="Соединительная линия уступом 183"/>
          <p:cNvCxnSpPr>
            <a:stCxn id="362" idx="4"/>
          </p:cNvCxnSpPr>
          <p:nvPr/>
        </p:nvCxnSpPr>
        <p:spPr>
          <a:xfrm rot="16200000" flipH="1">
            <a:off x="-402406" y="4505158"/>
            <a:ext cx="1358714" cy="76466"/>
          </a:xfrm>
          <a:prstGeom prst="bentConnector2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1224876" y="2924850"/>
            <a:ext cx="289983" cy="192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0" name="Прямоугольник 179"/>
          <p:cNvSpPr/>
          <p:nvPr/>
        </p:nvSpPr>
        <p:spPr bwMode="auto">
          <a:xfrm>
            <a:off x="276757" y="5357514"/>
            <a:ext cx="2650959" cy="3556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 </a:t>
            </a:r>
            <a:r>
              <a:rPr lang="uk-UA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34 </a:t>
            </a:r>
            <a:r>
              <a:rPr lang="uk-UA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Відкритих тендерів </a:t>
            </a:r>
            <a:r>
              <a:rPr lang="uk-UA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для ЕСКО пропозицій</a:t>
            </a:r>
            <a:endParaRPr lang="uk-UA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51" name="Овал 350"/>
          <p:cNvSpPr/>
          <p:nvPr/>
        </p:nvSpPr>
        <p:spPr bwMode="auto">
          <a:xfrm>
            <a:off x="845140" y="4459823"/>
            <a:ext cx="265355" cy="262416"/>
          </a:xfrm>
          <a:prstGeom prst="ellipse">
            <a:avLst/>
          </a:prstGeom>
          <a:solidFill>
            <a:srgbClr val="002060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4426" name="TextBox 75"/>
          <p:cNvSpPr txBox="1">
            <a:spLocks noChangeArrowheads="1"/>
          </p:cNvSpPr>
          <p:nvPr/>
        </p:nvSpPr>
        <p:spPr bwMode="auto">
          <a:xfrm>
            <a:off x="525208" y="3953124"/>
            <a:ext cx="345490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ru-RU" sz="8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Завершених аукціонів </a:t>
            </a:r>
            <a:r>
              <a:rPr lang="uk-UA" altLang="ru-RU" sz="850" spc="-50" dirty="0">
                <a:solidFill>
                  <a:prstClr val="black"/>
                </a:solidFill>
                <a:latin typeface="Century Gothic" panose="020B0502020202020204" pitchFamily="34" charset="0"/>
              </a:rPr>
              <a:t>за ЕСКО пропозиціями</a:t>
            </a:r>
            <a:endParaRPr lang="ru-RU" altLang="ru-RU" sz="850" spc="-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83" name="Прямоугольник 182"/>
          <p:cNvSpPr/>
          <p:nvPr/>
        </p:nvSpPr>
        <p:spPr bwMode="auto">
          <a:xfrm>
            <a:off x="280235" y="5099397"/>
            <a:ext cx="1860045" cy="21338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 </a:t>
            </a:r>
            <a:r>
              <a:rPr lang="uk-UA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12</a:t>
            </a:r>
            <a:r>
              <a:rPr lang="uk-UA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Найближчих аукціонів</a:t>
            </a:r>
          </a:p>
        </p:txBody>
      </p:sp>
      <p:sp>
        <p:nvSpPr>
          <p:cNvPr id="82" name="Овал 81"/>
          <p:cNvSpPr/>
          <p:nvPr/>
        </p:nvSpPr>
        <p:spPr bwMode="auto">
          <a:xfrm>
            <a:off x="167152" y="6166337"/>
            <a:ext cx="144000" cy="144000"/>
          </a:xfrm>
          <a:prstGeom prst="ellipse">
            <a:avLst/>
          </a:prstGeom>
          <a:gradFill flip="none" rotWithShape="1">
            <a:gsLst>
              <a:gs pos="15000">
                <a:srgbClr val="2D76B2">
                  <a:lumMod val="100000"/>
                </a:srgbClr>
              </a:gs>
              <a:gs pos="47000">
                <a:srgbClr val="537F33"/>
              </a:gs>
              <a:gs pos="66000">
                <a:srgbClr val="7A7C76"/>
              </a:gs>
              <a:gs pos="95000">
                <a:srgbClr val="041066"/>
              </a:gs>
            </a:gsLst>
            <a:lin ang="2700000" scaled="1"/>
            <a:tileRect/>
          </a:gra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4423" name="TextBox 75"/>
          <p:cNvSpPr txBox="1">
            <a:spLocks noChangeArrowheads="1"/>
          </p:cNvSpPr>
          <p:nvPr/>
        </p:nvSpPr>
        <p:spPr bwMode="auto">
          <a:xfrm>
            <a:off x="306643" y="6130208"/>
            <a:ext cx="26587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uk-UA" alt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Міста</a:t>
            </a:r>
            <a:r>
              <a:rPr lang="uk-UA" altLang="ru-RU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, де оголошені тендери</a:t>
            </a:r>
            <a:endParaRPr lang="ru-RU" altLang="ru-RU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45" name="Овал 344"/>
          <p:cNvSpPr/>
          <p:nvPr/>
        </p:nvSpPr>
        <p:spPr bwMode="auto">
          <a:xfrm>
            <a:off x="306644" y="3933390"/>
            <a:ext cx="265355" cy="2624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46" name="Овал 345"/>
          <p:cNvSpPr/>
          <p:nvPr/>
        </p:nvSpPr>
        <p:spPr bwMode="auto">
          <a:xfrm>
            <a:off x="568779" y="4213507"/>
            <a:ext cx="265355" cy="2624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prstClr val="white"/>
              </a:solidFill>
            </a:endParaRPr>
          </a:p>
        </p:txBody>
      </p:sp>
      <p:cxnSp>
        <p:nvCxnSpPr>
          <p:cNvPr id="15" name="Соединительная линия уступом 14"/>
          <p:cNvCxnSpPr>
            <a:stCxn id="362" idx="4"/>
            <a:endCxn id="345" idx="2"/>
          </p:cNvCxnSpPr>
          <p:nvPr/>
        </p:nvCxnSpPr>
        <p:spPr>
          <a:xfrm rot="16200000" flipH="1">
            <a:off x="172399" y="3930360"/>
            <a:ext cx="200575" cy="67913"/>
          </a:xfrm>
          <a:prstGeom prst="bentConnector2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Соединительная линия уступом 185"/>
          <p:cNvCxnSpPr/>
          <p:nvPr/>
        </p:nvCxnSpPr>
        <p:spPr>
          <a:xfrm rot="16200000" flipH="1">
            <a:off x="-591971" y="4826300"/>
            <a:ext cx="1850293" cy="189178"/>
          </a:xfrm>
          <a:prstGeom prst="bentConnector3">
            <a:avLst>
              <a:gd name="adj1" fmla="val 103006"/>
            </a:avLst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Соединительная линия уступом 170"/>
          <p:cNvCxnSpPr>
            <a:stCxn id="345" idx="4"/>
            <a:endCxn id="346" idx="2"/>
          </p:cNvCxnSpPr>
          <p:nvPr/>
        </p:nvCxnSpPr>
        <p:spPr>
          <a:xfrm rot="16200000" flipH="1">
            <a:off x="429596" y="4205553"/>
            <a:ext cx="148909" cy="129457"/>
          </a:xfrm>
          <a:prstGeom prst="bentConnector2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75"/>
          <p:cNvSpPr txBox="1">
            <a:spLocks noChangeArrowheads="1"/>
          </p:cNvSpPr>
          <p:nvPr/>
        </p:nvSpPr>
        <p:spPr bwMode="auto">
          <a:xfrm>
            <a:off x="794450" y="4225713"/>
            <a:ext cx="21653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ru-RU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Укладених </a:t>
            </a:r>
            <a:r>
              <a:rPr lang="uk-UA" alt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ЕСКО-договорів</a:t>
            </a:r>
            <a:endParaRPr lang="ru-RU" altLang="ru-RU" sz="9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21" name="Соединительная линия уступом 220"/>
          <p:cNvCxnSpPr>
            <a:stCxn id="362" idx="4"/>
          </p:cNvCxnSpPr>
          <p:nvPr/>
        </p:nvCxnSpPr>
        <p:spPr>
          <a:xfrm rot="16200000" flipH="1">
            <a:off x="-580664" y="4683438"/>
            <a:ext cx="1696063" cy="57275"/>
          </a:xfrm>
          <a:prstGeom prst="bentConnector2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TextBox 195"/>
          <p:cNvSpPr txBox="1">
            <a:spLocks noChangeArrowheads="1"/>
          </p:cNvSpPr>
          <p:nvPr/>
        </p:nvSpPr>
        <p:spPr bwMode="auto">
          <a:xfrm>
            <a:off x="245255" y="3930294"/>
            <a:ext cx="401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100" b="1" dirty="0">
                <a:solidFill>
                  <a:srgbClr val="D60000"/>
                </a:solidFill>
              </a:rPr>
              <a:t>475</a:t>
            </a:r>
            <a:endParaRPr lang="ru-RU" altLang="ru-RU" sz="1000" b="1" dirty="0">
              <a:solidFill>
                <a:srgbClr val="D60000"/>
              </a:solidFill>
            </a:endParaRPr>
          </a:p>
        </p:txBody>
      </p:sp>
      <p:sp>
        <p:nvSpPr>
          <p:cNvPr id="413" name="TextBox 195"/>
          <p:cNvSpPr txBox="1">
            <a:spLocks noChangeArrowheads="1"/>
          </p:cNvSpPr>
          <p:nvPr/>
        </p:nvSpPr>
        <p:spPr bwMode="auto">
          <a:xfrm>
            <a:off x="510703" y="4211964"/>
            <a:ext cx="401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altLang="ru-RU" sz="1100" b="1" dirty="0">
                <a:solidFill>
                  <a:prstClr val="white"/>
                </a:solidFill>
              </a:rPr>
              <a:t>430</a:t>
            </a:r>
            <a:endParaRPr lang="ru-RU" altLang="ru-RU" sz="1000" b="1" dirty="0">
              <a:solidFill>
                <a:prstClr val="white"/>
              </a:solidFill>
            </a:endParaRPr>
          </a:p>
        </p:txBody>
      </p:sp>
      <p:cxnSp>
        <p:nvCxnSpPr>
          <p:cNvPr id="341" name="Соединительная линия уступом 340"/>
          <p:cNvCxnSpPr>
            <a:stCxn id="346" idx="4"/>
          </p:cNvCxnSpPr>
          <p:nvPr/>
        </p:nvCxnSpPr>
        <p:spPr>
          <a:xfrm rot="16200000" flipH="1">
            <a:off x="711199" y="4466191"/>
            <a:ext cx="123385" cy="142870"/>
          </a:xfrm>
          <a:prstGeom prst="bentConnector2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TextBox 195"/>
          <p:cNvSpPr txBox="1">
            <a:spLocks noChangeArrowheads="1"/>
          </p:cNvSpPr>
          <p:nvPr/>
        </p:nvSpPr>
        <p:spPr bwMode="auto">
          <a:xfrm>
            <a:off x="830211" y="4454359"/>
            <a:ext cx="3289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100" b="1" dirty="0">
                <a:solidFill>
                  <a:prstClr val="white"/>
                </a:solidFill>
              </a:rPr>
              <a:t>32</a:t>
            </a:r>
          </a:p>
        </p:txBody>
      </p:sp>
      <p:sp>
        <p:nvSpPr>
          <p:cNvPr id="358" name="TextBox 75"/>
          <p:cNvSpPr txBox="1">
            <a:spLocks noChangeArrowheads="1"/>
          </p:cNvSpPr>
          <p:nvPr/>
        </p:nvSpPr>
        <p:spPr bwMode="auto">
          <a:xfrm>
            <a:off x="1092125" y="4427740"/>
            <a:ext cx="28370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ЕСКО-договорів</a:t>
            </a:r>
            <a:r>
              <a:rPr lang="uk-UA" altLang="ru-RU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 на об’єктах </a:t>
            </a:r>
            <a:r>
              <a:rPr lang="uk-UA" alt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ЦОВВ </a:t>
            </a:r>
          </a:p>
          <a:p>
            <a:pPr>
              <a:defRPr/>
            </a:pPr>
            <a:r>
              <a:rPr lang="uk-UA" altLang="ru-RU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(ДВА, Міносвіти, МВС, </a:t>
            </a:r>
            <a:r>
              <a:rPr lang="uk-UA" altLang="ru-RU" sz="8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Держстату</a:t>
            </a:r>
            <a:r>
              <a:rPr lang="uk-UA" altLang="ru-RU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  <a:endParaRPr lang="ru-RU" altLang="ru-RU" sz="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 bwMode="auto">
          <a:xfrm>
            <a:off x="350756" y="3556620"/>
            <a:ext cx="1441997" cy="355600"/>
          </a:xfrm>
          <a:prstGeom prst="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ЕСКО тендерів</a:t>
            </a:r>
            <a:endParaRPr lang="uk-UA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62" name="Овал 361"/>
          <p:cNvSpPr/>
          <p:nvPr/>
        </p:nvSpPr>
        <p:spPr bwMode="auto">
          <a:xfrm>
            <a:off x="106052" y="3601607"/>
            <a:ext cx="265355" cy="2624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53" name="TextBox 195"/>
          <p:cNvSpPr txBox="1">
            <a:spLocks noChangeArrowheads="1"/>
          </p:cNvSpPr>
          <p:nvPr/>
        </p:nvSpPr>
        <p:spPr bwMode="auto">
          <a:xfrm>
            <a:off x="0" y="3594675"/>
            <a:ext cx="4732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100" b="1" dirty="0">
                <a:solidFill>
                  <a:srgbClr val="2C451B"/>
                </a:solidFill>
              </a:rPr>
              <a:t>1073</a:t>
            </a:r>
            <a:endParaRPr lang="ru-RU" altLang="ru-RU" sz="900" b="1" dirty="0">
              <a:solidFill>
                <a:srgbClr val="2C451B"/>
              </a:solidFill>
            </a:endParaRPr>
          </a:p>
        </p:txBody>
      </p:sp>
      <p:sp>
        <p:nvSpPr>
          <p:cNvPr id="542" name="Прямоугольник 541"/>
          <p:cNvSpPr/>
          <p:nvPr/>
        </p:nvSpPr>
        <p:spPr>
          <a:xfrm>
            <a:off x="-2664" y="948560"/>
            <a:ext cx="2688715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uk-UA" sz="1300" b="1" spc="-50" dirty="0">
                <a:solidFill>
                  <a:srgbClr val="FF0000"/>
                </a:solidFill>
                <a:latin typeface="Century Gothic" panose="020B0502020202020204" pitchFamily="34" charset="0"/>
              </a:rPr>
              <a:t>2015 рік: </a:t>
            </a:r>
            <a:r>
              <a:rPr lang="uk-UA" sz="1300" spc="-50" dirty="0">
                <a:solidFill>
                  <a:srgbClr val="002060"/>
                </a:solidFill>
                <a:latin typeface="Century Gothic" panose="020B0502020202020204" pitchFamily="34" charset="0"/>
              </a:rPr>
              <a:t>розробка та прийняття ЕСКО-законодавства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uk-UA" sz="1300" b="1" spc="-50" dirty="0">
                <a:solidFill>
                  <a:srgbClr val="FF0000"/>
                </a:solidFill>
                <a:latin typeface="Century Gothic" panose="020B0502020202020204" pitchFamily="34" charset="0"/>
              </a:rPr>
              <a:t>2016 рік: </a:t>
            </a:r>
            <a:r>
              <a:rPr lang="uk-UA" sz="1300" spc="-50" dirty="0">
                <a:solidFill>
                  <a:srgbClr val="002060"/>
                </a:solidFill>
                <a:latin typeface="Century Gothic" panose="020B0502020202020204" pitchFamily="34" charset="0"/>
              </a:rPr>
              <a:t>укладено</a:t>
            </a:r>
            <a:r>
              <a:rPr lang="uk-UA" sz="1300" b="1" spc="-5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uk-UA" sz="1300" b="1" spc="-50" dirty="0">
                <a:solidFill>
                  <a:srgbClr val="ED7D31">
                    <a:lumMod val="75000"/>
                  </a:srgbClr>
                </a:solidFill>
                <a:latin typeface="Century Gothic" panose="020B0502020202020204" pitchFamily="34" charset="0"/>
              </a:rPr>
              <a:t>20</a:t>
            </a:r>
            <a:r>
              <a:rPr lang="uk-UA" sz="1300" b="1" spc="-50" dirty="0">
                <a:solidFill>
                  <a:srgbClr val="002060"/>
                </a:solidFill>
                <a:latin typeface="Century Gothic" panose="020B0502020202020204" pitchFamily="34" charset="0"/>
              </a:rPr>
              <a:t> ЕСКО-договорів</a:t>
            </a:r>
            <a:r>
              <a:rPr lang="uk-UA" sz="1300" spc="-50" dirty="0">
                <a:solidFill>
                  <a:srgbClr val="002060"/>
                </a:solidFill>
                <a:latin typeface="Century Gothic" panose="020B0502020202020204" pitchFamily="34" charset="0"/>
              </a:rPr>
              <a:t> на суму</a:t>
            </a:r>
            <a:r>
              <a:rPr lang="uk-UA" sz="1300" b="1" spc="-50" dirty="0">
                <a:solidFill>
                  <a:srgbClr val="002060"/>
                </a:solidFill>
                <a:latin typeface="Century Gothic" panose="020B0502020202020204" pitchFamily="34" charset="0"/>
              </a:rPr>
              <a:t> 18 млн грн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uk-UA" sz="1300" b="1" spc="-50" dirty="0">
                <a:solidFill>
                  <a:srgbClr val="FF0000"/>
                </a:solidFill>
                <a:latin typeface="Century Gothic" panose="020B0502020202020204" pitchFamily="34" charset="0"/>
              </a:rPr>
              <a:t>2017 рік: </a:t>
            </a:r>
            <a:r>
              <a:rPr lang="uk-UA" sz="1300" spc="-50" dirty="0">
                <a:solidFill>
                  <a:srgbClr val="002060"/>
                </a:solidFill>
                <a:latin typeface="Century Gothic" panose="020B0502020202020204" pitchFamily="34" charset="0"/>
              </a:rPr>
              <a:t>удосконалення ЕСКО-законодавства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uk-UA" sz="1300" b="1" spc="-50" dirty="0">
                <a:solidFill>
                  <a:srgbClr val="FF0000"/>
                </a:solidFill>
                <a:latin typeface="Century Gothic" panose="020B0502020202020204" pitchFamily="34" charset="0"/>
              </a:rPr>
              <a:t>2018 рік: </a:t>
            </a:r>
            <a:r>
              <a:rPr lang="uk-UA" sz="1300" spc="-50" dirty="0">
                <a:solidFill>
                  <a:srgbClr val="002060"/>
                </a:solidFill>
                <a:latin typeface="Century Gothic" panose="020B0502020202020204" pitchFamily="34" charset="0"/>
              </a:rPr>
              <a:t>укладено</a:t>
            </a:r>
            <a:r>
              <a:rPr lang="uk-UA" sz="1300" b="1" spc="-5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uk-UA" sz="1300" b="1" spc="-50" dirty="0">
                <a:solidFill>
                  <a:srgbClr val="ED7D31">
                    <a:lumMod val="75000"/>
                  </a:srgbClr>
                </a:solidFill>
                <a:latin typeface="Century Gothic" panose="020B0502020202020204" pitchFamily="34" charset="0"/>
              </a:rPr>
              <a:t>210</a:t>
            </a:r>
            <a:r>
              <a:rPr lang="uk-UA" sz="1300" b="1" spc="-50" dirty="0">
                <a:solidFill>
                  <a:srgbClr val="002060"/>
                </a:solidFill>
                <a:latin typeface="Century Gothic" panose="020B0502020202020204" pitchFamily="34" charset="0"/>
              </a:rPr>
              <a:t> ЕСКО-договорів </a:t>
            </a:r>
            <a:r>
              <a:rPr lang="uk-UA" sz="1300" spc="-50" dirty="0">
                <a:solidFill>
                  <a:srgbClr val="002060"/>
                </a:solidFill>
                <a:latin typeface="Century Gothic" panose="020B0502020202020204" pitchFamily="34" charset="0"/>
              </a:rPr>
              <a:t>на суму </a:t>
            </a:r>
            <a:r>
              <a:rPr lang="uk-UA" sz="1300" b="1" spc="-50" dirty="0">
                <a:solidFill>
                  <a:srgbClr val="002060"/>
                </a:solidFill>
                <a:latin typeface="Century Gothic" panose="020B0502020202020204" pitchFamily="34" charset="0"/>
              </a:rPr>
              <a:t>218 млн грн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uk-UA" sz="1300" b="1" spc="-50" dirty="0">
                <a:solidFill>
                  <a:srgbClr val="FF0000"/>
                </a:solidFill>
                <a:latin typeface="Century Gothic" panose="020B0502020202020204" pitchFamily="34" charset="0"/>
              </a:rPr>
              <a:t>2019 рік</a:t>
            </a:r>
            <a:r>
              <a:rPr lang="uk-UA" sz="1300" b="1" i="1" spc="-50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uk-UA" sz="1300" spc="-50" dirty="0">
                <a:solidFill>
                  <a:srgbClr val="002060"/>
                </a:solidFill>
                <a:latin typeface="Century Gothic" panose="020B0502020202020204" pitchFamily="34" charset="0"/>
              </a:rPr>
              <a:t>укладено</a:t>
            </a:r>
            <a:r>
              <a:rPr lang="uk-UA" sz="1300" b="1" spc="-5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uk-UA" sz="1300" b="1" spc="-50" dirty="0">
                <a:solidFill>
                  <a:srgbClr val="ED7D31">
                    <a:lumMod val="75000"/>
                  </a:srgbClr>
                </a:solidFill>
                <a:latin typeface="Century Gothic" panose="020B0502020202020204" pitchFamily="34" charset="0"/>
              </a:rPr>
              <a:t>200</a:t>
            </a:r>
            <a:r>
              <a:rPr lang="uk-UA" sz="1300" b="1" spc="-50" dirty="0">
                <a:solidFill>
                  <a:srgbClr val="002060"/>
                </a:solidFill>
                <a:latin typeface="Century Gothic" panose="020B0502020202020204" pitchFamily="34" charset="0"/>
              </a:rPr>
              <a:t> ЕСКО-договорів </a:t>
            </a:r>
            <a:r>
              <a:rPr lang="uk-UA" sz="1300" spc="-50" dirty="0">
                <a:solidFill>
                  <a:srgbClr val="002060"/>
                </a:solidFill>
                <a:latin typeface="Century Gothic" panose="020B0502020202020204" pitchFamily="34" charset="0"/>
              </a:rPr>
              <a:t>на суму </a:t>
            </a:r>
            <a:r>
              <a:rPr lang="uk-UA" sz="1300" b="1" spc="-50" dirty="0">
                <a:solidFill>
                  <a:srgbClr val="002060"/>
                </a:solidFill>
                <a:latin typeface="Century Gothic" panose="020B0502020202020204" pitchFamily="34" charset="0"/>
              </a:rPr>
              <a:t>641,5 млн грн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844226" y="6076606"/>
            <a:ext cx="1755828" cy="451217"/>
            <a:chOff x="5211496" y="5951441"/>
            <a:chExt cx="1755828" cy="45121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5630382" y="5951441"/>
              <a:ext cx="750157" cy="116200"/>
              <a:chOff x="4524753" y="5969385"/>
              <a:chExt cx="750157" cy="116200"/>
            </a:xfrm>
          </p:grpSpPr>
          <p:cxnSp>
            <p:nvCxnSpPr>
              <p:cNvPr id="54" name="Прямая со стрелкой 53"/>
              <p:cNvCxnSpPr/>
              <p:nvPr/>
            </p:nvCxnSpPr>
            <p:spPr>
              <a:xfrm>
                <a:off x="4524753" y="6027485"/>
                <a:ext cx="750157" cy="0"/>
              </a:xfrm>
              <a:prstGeom prst="straightConnector1">
                <a:avLst/>
              </a:prstGeom>
              <a:ln w="15875">
                <a:solidFill>
                  <a:schemeClr val="accent2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Прямоугольник 55"/>
              <p:cNvSpPr/>
              <p:nvPr/>
            </p:nvSpPr>
            <p:spPr>
              <a:xfrm>
                <a:off x="4652165" y="5969385"/>
                <a:ext cx="495332" cy="1162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>
                  <a:defRPr/>
                </a:pPr>
                <a:r>
                  <a:rPr lang="uk-UA" sz="1000" b="1" dirty="0">
                    <a:solidFill>
                      <a:prstClr val="black"/>
                    </a:solidFill>
                  </a:rPr>
                  <a:t>2016</a:t>
                </a:r>
                <a:endParaRPr lang="ru-RU" sz="105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2" name="Прямоугольник 61"/>
            <p:cNvSpPr/>
            <p:nvPr/>
          </p:nvSpPr>
          <p:spPr>
            <a:xfrm>
              <a:off x="5211496" y="6077788"/>
              <a:ext cx="1755828" cy="32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uk-UA" sz="8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ЕСКО – комунальна власність, укладені у 2016 до ПРОЗОРРО</a:t>
              </a:r>
              <a:endParaRPr lang="ru-RU" sz="8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185120" y="6086616"/>
            <a:ext cx="2457330" cy="486037"/>
            <a:chOff x="2742407" y="5950265"/>
            <a:chExt cx="2457329" cy="486037"/>
          </a:xfrm>
        </p:grpSpPr>
        <p:cxnSp>
          <p:nvCxnSpPr>
            <p:cNvPr id="10" name="Прямая со стрелкой 9"/>
            <p:cNvCxnSpPr/>
            <p:nvPr/>
          </p:nvCxnSpPr>
          <p:spPr>
            <a:xfrm>
              <a:off x="3502085" y="6021582"/>
              <a:ext cx="750157" cy="0"/>
            </a:xfrm>
            <a:prstGeom prst="straightConnector1">
              <a:avLst/>
            </a:prstGeom>
            <a:ln w="15875"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Прямоугольник 62"/>
            <p:cNvSpPr/>
            <p:nvPr/>
          </p:nvSpPr>
          <p:spPr>
            <a:xfrm>
              <a:off x="2742407" y="5950265"/>
              <a:ext cx="2457329" cy="48603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uk-UA" sz="8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ЕСКО – комунальна власність, </a:t>
              </a:r>
            </a:p>
            <a:p>
              <a:pPr algn="ctr">
                <a:defRPr/>
              </a:pPr>
              <a:r>
                <a:rPr lang="uk-UA" sz="8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укладені у 2017/18/19 рр. через ПРОЗОРРО</a:t>
              </a:r>
              <a:endParaRPr lang="ru-RU" sz="8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767035" y="6086594"/>
            <a:ext cx="1678192" cy="359908"/>
            <a:chOff x="7448629" y="5951441"/>
            <a:chExt cx="1678192" cy="359908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884741" y="5951441"/>
              <a:ext cx="750157" cy="106910"/>
              <a:chOff x="5977962" y="5978675"/>
              <a:chExt cx="750157" cy="106910"/>
            </a:xfrm>
          </p:grpSpPr>
          <p:cxnSp>
            <p:nvCxnSpPr>
              <p:cNvPr id="55" name="Прямая со стрелкой 54"/>
              <p:cNvCxnSpPr/>
              <p:nvPr/>
            </p:nvCxnSpPr>
            <p:spPr>
              <a:xfrm>
                <a:off x="5977962" y="6030306"/>
                <a:ext cx="750157" cy="0"/>
              </a:xfrm>
              <a:prstGeom prst="straightConnector1">
                <a:avLst/>
              </a:prstGeom>
              <a:ln w="15875">
                <a:solidFill>
                  <a:srgbClr val="385723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Прямоугольник 56"/>
              <p:cNvSpPr/>
              <p:nvPr/>
            </p:nvSpPr>
            <p:spPr>
              <a:xfrm>
                <a:off x="6077746" y="5978675"/>
                <a:ext cx="511314" cy="1069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>
                  <a:defRPr/>
                </a:pPr>
                <a:r>
                  <a:rPr lang="uk-UA" sz="1000" b="1" dirty="0">
                    <a:solidFill>
                      <a:prstClr val="black"/>
                    </a:solidFill>
                  </a:rPr>
                  <a:t>ЦОВВ</a:t>
                </a:r>
                <a:endParaRPr lang="ru-RU" sz="105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5" name="Прямоугольник 64"/>
            <p:cNvSpPr/>
            <p:nvPr/>
          </p:nvSpPr>
          <p:spPr>
            <a:xfrm>
              <a:off x="7448629" y="6049615"/>
              <a:ext cx="1678192" cy="26173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uk-UA" sz="8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ЕСКО - державна власність</a:t>
              </a:r>
              <a:endParaRPr lang="ru-RU" sz="800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9" name="Овал 68"/>
          <p:cNvSpPr/>
          <p:nvPr/>
        </p:nvSpPr>
        <p:spPr bwMode="auto">
          <a:xfrm>
            <a:off x="839665" y="4765497"/>
            <a:ext cx="265355" cy="2624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70" name="TextBox 195"/>
          <p:cNvSpPr txBox="1">
            <a:spLocks noChangeArrowheads="1"/>
          </p:cNvSpPr>
          <p:nvPr/>
        </p:nvSpPr>
        <p:spPr bwMode="auto">
          <a:xfrm>
            <a:off x="813337" y="4761710"/>
            <a:ext cx="3289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altLang="ru-RU" sz="1100" b="1" dirty="0">
                <a:solidFill>
                  <a:prstClr val="white"/>
                </a:solidFill>
              </a:rPr>
              <a:t>20</a:t>
            </a:r>
            <a:endParaRPr lang="ru-RU" altLang="ru-RU" sz="1000" b="1" dirty="0">
              <a:solidFill>
                <a:prstClr val="white"/>
              </a:solidFill>
            </a:endParaRPr>
          </a:p>
        </p:txBody>
      </p:sp>
      <p:sp>
        <p:nvSpPr>
          <p:cNvPr id="71" name="TextBox 75"/>
          <p:cNvSpPr txBox="1">
            <a:spLocks noChangeArrowheads="1"/>
          </p:cNvSpPr>
          <p:nvPr/>
        </p:nvSpPr>
        <p:spPr bwMode="auto">
          <a:xfrm>
            <a:off x="1102641" y="4814709"/>
            <a:ext cx="18876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ЕСКО-договорів</a:t>
            </a:r>
            <a:r>
              <a:rPr lang="uk-UA" altLang="ru-RU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 у </a:t>
            </a:r>
            <a:r>
              <a:rPr lang="uk-UA" altLang="ru-RU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2016</a:t>
            </a:r>
            <a:r>
              <a:rPr lang="uk-UA" altLang="ru-RU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 р.</a:t>
            </a:r>
            <a:endParaRPr lang="ru-RU" altLang="ru-RU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2" name="Соединительная линия уступом 71"/>
          <p:cNvCxnSpPr>
            <a:stCxn id="346" idx="4"/>
            <a:endCxn id="69" idx="2"/>
          </p:cNvCxnSpPr>
          <p:nvPr/>
        </p:nvCxnSpPr>
        <p:spPr>
          <a:xfrm rot="16200000" flipH="1">
            <a:off x="560157" y="4617220"/>
            <a:ext cx="420782" cy="138209"/>
          </a:xfrm>
          <a:prstGeom prst="bentConnector2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" y="28346"/>
            <a:ext cx="2415940" cy="33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96006" y="5739130"/>
            <a:ext cx="426695" cy="26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270" name="Прямоугольник 269"/>
          <p:cNvSpPr/>
          <p:nvPr/>
        </p:nvSpPr>
        <p:spPr bwMode="auto">
          <a:xfrm>
            <a:off x="296985" y="5807111"/>
            <a:ext cx="2925431" cy="3556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 </a:t>
            </a:r>
            <a:r>
              <a:rPr lang="uk-UA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552 </a:t>
            </a:r>
            <a:r>
              <a:rPr lang="uk-UA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Скасованих та неуспішних тендерів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800" i="1" dirty="0">
                <a:solidFill>
                  <a:prstClr val="black"/>
                </a:solidFill>
              </a:rPr>
              <a:t>                (</a:t>
            </a:r>
            <a:r>
              <a:rPr lang="ru-RU" altLang="ru-RU" sz="800" i="1" dirty="0" err="1">
                <a:solidFill>
                  <a:prstClr val="black"/>
                </a:solidFill>
              </a:rPr>
              <a:t>тендери</a:t>
            </a:r>
            <a:r>
              <a:rPr lang="ru-RU" altLang="ru-RU" sz="800" i="1" dirty="0">
                <a:solidFill>
                  <a:prstClr val="black"/>
                </a:solidFill>
              </a:rPr>
              <a:t> </a:t>
            </a:r>
            <a:r>
              <a:rPr lang="ru-RU" altLang="ru-RU" sz="800" i="1" dirty="0" err="1">
                <a:solidFill>
                  <a:prstClr val="black"/>
                </a:solidFill>
              </a:rPr>
              <a:t>які</a:t>
            </a:r>
            <a:r>
              <a:rPr lang="ru-RU" altLang="ru-RU" sz="800" i="1" dirty="0">
                <a:solidFill>
                  <a:prstClr val="black"/>
                </a:solidFill>
              </a:rPr>
              <a:t> не </a:t>
            </a:r>
            <a:r>
              <a:rPr lang="ru-RU" altLang="ru-RU" sz="800" i="1" dirty="0" err="1">
                <a:solidFill>
                  <a:prstClr val="black"/>
                </a:solidFill>
              </a:rPr>
              <a:t>відбулись</a:t>
            </a:r>
            <a:r>
              <a:rPr lang="ru-RU" altLang="ru-RU" sz="800" i="1" dirty="0">
                <a:solidFill>
                  <a:prstClr val="black"/>
                </a:solidFill>
              </a:rPr>
              <a:t> (з 1 </a:t>
            </a:r>
            <a:r>
              <a:rPr lang="ru-RU" altLang="ru-RU" sz="800" i="1" dirty="0" err="1">
                <a:solidFill>
                  <a:prstClr val="black"/>
                </a:solidFill>
              </a:rPr>
              <a:t>або</a:t>
            </a:r>
            <a:r>
              <a:rPr lang="ru-RU" altLang="ru-RU" sz="800" i="1" dirty="0">
                <a:solidFill>
                  <a:prstClr val="black"/>
                </a:solidFill>
              </a:rPr>
              <a:t> &lt; </a:t>
            </a:r>
            <a:r>
              <a:rPr lang="ru-RU" altLang="ru-RU" sz="800" i="1" dirty="0" err="1">
                <a:solidFill>
                  <a:prstClr val="black"/>
                </a:solidFill>
              </a:rPr>
              <a:t>учасників</a:t>
            </a:r>
            <a:r>
              <a:rPr lang="ru-RU" altLang="ru-RU" sz="800" i="1" dirty="0">
                <a:solidFill>
                  <a:prstClr val="black"/>
                </a:solidFill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" y="6470270"/>
            <a:ext cx="1383206" cy="33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341157"/>
              </p:ext>
            </p:extLst>
          </p:nvPr>
        </p:nvGraphicFramePr>
        <p:xfrm>
          <a:off x="9622517" y="672960"/>
          <a:ext cx="2548287" cy="4542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283">
                  <a:extLst>
                    <a:ext uri="{9D8B030D-6E8A-4147-A177-3AD203B41FA5}">
                      <a16:colId xmlns:a16="http://schemas.microsoft.com/office/drawing/2014/main" val="2308629226"/>
                    </a:ext>
                  </a:extLst>
                </a:gridCol>
                <a:gridCol w="1230086">
                  <a:extLst>
                    <a:ext uri="{9D8B030D-6E8A-4147-A177-3AD203B41FA5}">
                      <a16:colId xmlns:a16="http://schemas.microsoft.com/office/drawing/2014/main" val="1101639837"/>
                    </a:ext>
                  </a:extLst>
                </a:gridCol>
                <a:gridCol w="476169">
                  <a:extLst>
                    <a:ext uri="{9D8B030D-6E8A-4147-A177-3AD203B41FA5}">
                      <a16:colId xmlns:a16="http://schemas.microsoft.com/office/drawing/2014/main" val="2174278736"/>
                    </a:ext>
                  </a:extLst>
                </a:gridCol>
                <a:gridCol w="634749">
                  <a:extLst>
                    <a:ext uri="{9D8B030D-6E8A-4147-A177-3AD203B41FA5}">
                      <a16:colId xmlns:a16="http://schemas.microsoft.com/office/drawing/2014/main" val="319321685"/>
                    </a:ext>
                  </a:extLst>
                </a:gridCol>
              </a:tblGrid>
              <a:tr h="4204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spc="-3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3988" marR="3988" marT="3988" marB="0" anchor="ctr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spc="-3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3988" marR="3988" marT="3988" marB="0" anchor="ctr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spc="-3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К-</a:t>
                      </a:r>
                      <a:r>
                        <a:rPr lang="ru-RU" sz="1000" b="1" u="none" strike="noStrike" kern="1200" spc="-30" baseline="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ть</a:t>
                      </a:r>
                      <a:r>
                        <a:rPr lang="ru-RU" sz="1000" b="1" u="none" strike="noStrike" kern="1200" spc="-3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u="none" strike="noStrike" kern="1200" spc="-30" baseline="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договорів</a:t>
                      </a:r>
                      <a:endParaRPr lang="ru-RU" sz="1000" b="1" u="none" strike="noStrike" kern="1200" spc="-3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spc="-3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Сума </a:t>
                      </a:r>
                      <a:r>
                        <a:rPr lang="ru-RU" sz="1000" b="1" u="none" strike="noStrike" kern="1200" spc="-30" baseline="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договорів</a:t>
                      </a:r>
                      <a:endParaRPr lang="ru-RU" sz="1000" b="0" i="1" u="none" strike="noStrike" kern="1200" spc="-3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737850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м. КИЇВ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125,4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37432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ОДЕСЬКА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48,4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630127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КІРОВОГРАДСЬКА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147,5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28680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КИЇВСЬКА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54,5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833682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МИКОЛАЇВСЬКА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15,8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622607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ЛЬВІВСЬКА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52,8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037089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ДОНЕЦЬКА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11,8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498077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ХАРКІВСЬКА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11,6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765262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ПОЛТАВСЬКА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14,3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278524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СУМСЬКА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17,5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852381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ЛУГАНСЬКА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686556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ДНІПРОПЕТРОВСЬКА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10,9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40933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ВОЛИНСЬКА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13,6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202875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РІВНЕНСЬКА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795423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ЧЕРНІГІВСЬКА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921271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ХЕРСОНСЬКА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270186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ХМЕЛЬНИЦЬКА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63379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ЗАПОРІЗЬКА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332175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ЖИТОМИРСЬКА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127569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ВІННИЦЬКА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528864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ІВ-ФРАНКІВСЬКА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38660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ЧЕРКАСЬКА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0,08</a:t>
                      </a:r>
                    </a:p>
                  </a:txBody>
                  <a:tcPr marL="3988" marR="3988" marT="3988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719978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Закарпатська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5*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657884914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Тернопільська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3141993888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Чернівецька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3458724656"/>
                  </a:ext>
                </a:extLst>
              </a:tr>
              <a:tr h="15648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2F8ACB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ВСЬОГО</a:t>
                      </a: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2F8ACB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398</a:t>
                      </a: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2F8ACB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563</a:t>
                      </a:r>
                    </a:p>
                  </a:txBody>
                  <a:tcPr marL="3988" marR="3988" marT="3988" marB="0" anchor="ctr"/>
                </a:tc>
                <a:extLst>
                  <a:ext uri="{0D108BD9-81ED-4DB2-BD59-A6C34878D82A}">
                    <a16:rowId xmlns:a16="http://schemas.microsoft.com/office/drawing/2014/main" val="3013669488"/>
                  </a:ext>
                </a:extLst>
              </a:tr>
            </a:tbl>
          </a:graphicData>
        </a:graphic>
      </p:graphicFrame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9619927" y="5337233"/>
          <a:ext cx="2548288" cy="1498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856">
                  <a:extLst>
                    <a:ext uri="{9D8B030D-6E8A-4147-A177-3AD203B41FA5}">
                      <a16:colId xmlns:a16="http://schemas.microsoft.com/office/drawing/2014/main" val="2308629226"/>
                    </a:ext>
                  </a:extLst>
                </a:gridCol>
                <a:gridCol w="1062977">
                  <a:extLst>
                    <a:ext uri="{9D8B030D-6E8A-4147-A177-3AD203B41FA5}">
                      <a16:colId xmlns:a16="http://schemas.microsoft.com/office/drawing/2014/main" val="110163983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174278736"/>
                    </a:ext>
                  </a:extLst>
                </a:gridCol>
                <a:gridCol w="632755">
                  <a:extLst>
                    <a:ext uri="{9D8B030D-6E8A-4147-A177-3AD203B41FA5}">
                      <a16:colId xmlns:a16="http://schemas.microsoft.com/office/drawing/2014/main" val="3193216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spc="-3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3988" marR="3988" marT="39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spc="-3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ЦОВВ</a:t>
                      </a:r>
                    </a:p>
                  </a:txBody>
                  <a:tcPr marL="3988" marR="3988" marT="39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spc="-3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К-</a:t>
                      </a:r>
                      <a:r>
                        <a:rPr lang="ru-RU" sz="1000" b="1" u="none" strike="noStrike" kern="1200" spc="-30" baseline="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ть</a:t>
                      </a:r>
                      <a:r>
                        <a:rPr lang="ru-RU" sz="1000" b="1" u="none" strike="noStrike" kern="1200" spc="-3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u="none" strike="noStrike" kern="1200" spc="-30" baseline="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договорів</a:t>
                      </a:r>
                      <a:endParaRPr lang="ru-RU" sz="1000" b="1" u="none" strike="noStrike" kern="1200" spc="-3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spc="-3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Сума </a:t>
                      </a:r>
                      <a:r>
                        <a:rPr lang="ru-RU" sz="1000" b="1" u="none" strike="noStrike" kern="1200" spc="-30" baseline="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договорів</a:t>
                      </a:r>
                      <a:endParaRPr lang="ru-RU" sz="1000" b="0" i="1" u="none" strike="noStrike" kern="1200" spc="-3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737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5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Держводагентство</a:t>
                      </a:r>
                      <a:endParaRPr lang="ru-RU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285,5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37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uk-UA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МВС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14,6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322703"/>
                  </a:ext>
                </a:extLst>
              </a:tr>
              <a:tr h="861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Держстат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630127"/>
                  </a:ext>
                </a:extLst>
              </a:tr>
              <a:tr h="10123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Міносвіти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6,3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28680"/>
                  </a:ext>
                </a:extLst>
              </a:tr>
              <a:tr h="1747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52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</a:t>
                      </a:r>
                      <a:r>
                        <a:rPr lang="uk-UA" sz="852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ацкомфінпослуг</a:t>
                      </a:r>
                      <a:endParaRPr lang="ru-RU" sz="852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1,1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622607"/>
                  </a:ext>
                </a:extLst>
              </a:tr>
              <a:tr h="941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ВСЬОГО</a:t>
                      </a: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314,5</a:t>
                      </a:r>
                      <a:endParaRPr lang="ru-RU" sz="1100" b="1" i="0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669488"/>
                  </a:ext>
                </a:extLst>
              </a:tr>
              <a:tr h="941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0" i="0" u="none" strike="noStrike" kern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ЗАГАЛОМ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430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877,5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88" marR="3988" marT="3988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67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15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0" y="204357"/>
            <a:ext cx="1201679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3200" b="1" dirty="0">
                <a:solidFill>
                  <a:srgbClr val="2A767A"/>
                </a:solidFill>
                <a:cs typeface="Times New Roman" pitchFamily="18" charset="0"/>
              </a:rPr>
              <a:t>Впроваджені енергоефективні заходи* за </a:t>
            </a:r>
            <a:r>
              <a:rPr lang="uk-UA" altLang="uk-UA" sz="3200" b="1" dirty="0" err="1">
                <a:solidFill>
                  <a:srgbClr val="2A767A"/>
                </a:solidFill>
                <a:cs typeface="Times New Roman" pitchFamily="18" charset="0"/>
              </a:rPr>
              <a:t>енергосервісними</a:t>
            </a:r>
            <a:r>
              <a:rPr lang="uk-UA" altLang="uk-UA" sz="3200" b="1" dirty="0">
                <a:solidFill>
                  <a:srgbClr val="2A767A"/>
                </a:solidFill>
                <a:cs typeface="Times New Roman" pitchFamily="18" charset="0"/>
              </a:rPr>
              <a:t> договорами</a:t>
            </a:r>
          </a:p>
        </p:txBody>
      </p:sp>
      <p:sp>
        <p:nvSpPr>
          <p:cNvPr id="3277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5294313" y="648017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411D9E2-78A4-4D84-B2F5-61DF56DFD9F3}" type="slidenum">
              <a:rPr lang="ru-RU" altLang="ru-RU" sz="1100">
                <a:solidFill>
                  <a:srgbClr val="898989"/>
                </a:solidFill>
                <a:latin typeface="Century Gothic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100">
              <a:solidFill>
                <a:srgbClr val="898989"/>
              </a:solidFill>
              <a:latin typeface="Century Gothic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1012428"/>
            <a:ext cx="12192000" cy="425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4000" b="1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uk-UA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Загальноосвітні навчальні заклади Сєвєродонецької</a:t>
            </a:r>
            <a:r>
              <a:rPr lang="ru-RU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мі</a:t>
            </a:r>
            <a:r>
              <a:rPr lang="uk-UA" sz="1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ської</a:t>
            </a:r>
            <a:r>
              <a:rPr lang="uk-UA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 ради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887" y="6233121"/>
            <a:ext cx="48245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4000" b="1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uk-UA" sz="1200" dirty="0">
                <a:solidFill>
                  <a:srgbClr val="002060"/>
                </a:solidFill>
                <a:latin typeface="Trebuchet MS" panose="020B0603020202020204" pitchFamily="34" charset="0"/>
              </a:rPr>
              <a:t>Замінено 9 вузлів обліку теплової енергії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2818" y="3975973"/>
            <a:ext cx="5364189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4000" b="1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uk-UA" sz="1200" dirty="0">
                <a:solidFill>
                  <a:srgbClr val="002060"/>
                </a:solidFill>
                <a:latin typeface="Trebuchet MS" panose="020B0603020202020204" pitchFamily="34" charset="0"/>
              </a:rPr>
              <a:t>Встановлено диспетчеризацію та онлайн </a:t>
            </a:r>
            <a:r>
              <a:rPr lang="uk-UA" sz="12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енергомоніторинг</a:t>
            </a:r>
            <a:r>
              <a:rPr lang="uk-UA" sz="1200" dirty="0">
                <a:solidFill>
                  <a:srgbClr val="002060"/>
                </a:solidFill>
                <a:latin typeface="Trebuchet MS" panose="020B0603020202020204" pitchFamily="34" charset="0"/>
              </a:rPr>
              <a:t> на 10 закладах </a:t>
            </a:r>
          </a:p>
        </p:txBody>
      </p:sp>
      <p:pic>
        <p:nvPicPr>
          <p:cNvPr id="3074" name="Рисунок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1" y="1598631"/>
            <a:ext cx="4825196" cy="240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4581128"/>
            <a:ext cx="2808312" cy="14891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1B64C23-974C-42C7-85AD-E76F691DD0E0}"/>
              </a:ext>
            </a:extLst>
          </p:cNvPr>
          <p:cNvSpPr txBox="1"/>
          <p:nvPr/>
        </p:nvSpPr>
        <p:spPr>
          <a:xfrm>
            <a:off x="6096000" y="3975973"/>
            <a:ext cx="5364189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4000" b="1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uk-UA" sz="1200" dirty="0">
                <a:solidFill>
                  <a:srgbClr val="002060"/>
                </a:solidFill>
                <a:latin typeface="Trebuchet MS" panose="020B0603020202020204" pitchFamily="34" charset="0"/>
              </a:rPr>
              <a:t>Встановлено індивідуальні теплові пункти по 7 закладах управління освіти</a:t>
            </a:r>
          </a:p>
        </p:txBody>
      </p:sp>
      <p:pic>
        <p:nvPicPr>
          <p:cNvPr id="11" name="Picture 2" descr="Пов’язане зображення">
            <a:extLst>
              <a:ext uri="{FF2B5EF4-FFF2-40B4-BE49-F238E27FC236}">
                <a16:creationId xmlns:a16="http://schemas.microsoft.com/office/drawing/2014/main" id="{E8EC5D5B-3FB6-4BF5-AD9D-A29B1BF35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1714693"/>
            <a:ext cx="3084004" cy="19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859314-A78C-4E1C-8682-A5E69DC65D5D}"/>
              </a:ext>
            </a:extLst>
          </p:cNvPr>
          <p:cNvSpPr txBox="1"/>
          <p:nvPr/>
        </p:nvSpPr>
        <p:spPr>
          <a:xfrm>
            <a:off x="6635653" y="6233121"/>
            <a:ext cx="48245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4000" b="1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uk-UA" sz="1200" dirty="0">
                <a:solidFill>
                  <a:srgbClr val="002060"/>
                </a:solidFill>
                <a:latin typeface="Trebuchet MS" panose="020B0603020202020204" pitchFamily="34" charset="0"/>
              </a:rPr>
              <a:t>Управління об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</a:rPr>
              <a:t>’</a:t>
            </a:r>
            <a:r>
              <a:rPr lang="uk-UA" sz="12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єктами</a:t>
            </a:r>
            <a:r>
              <a:rPr lang="uk-UA" sz="1200" dirty="0">
                <a:solidFill>
                  <a:srgbClr val="002060"/>
                </a:solidFill>
                <a:latin typeface="Trebuchet MS" panose="020B0603020202020204" pitchFamily="34" charset="0"/>
              </a:rPr>
              <a:t> (ЕСКО-моніторинг)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E3D1B3-463E-49C3-881B-8A979646B9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83" y="4581128"/>
            <a:ext cx="3107433" cy="17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5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0" y="204357"/>
            <a:ext cx="1219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uk-UA" altLang="uk-UA" sz="3200" b="1" dirty="0">
                <a:solidFill>
                  <a:srgbClr val="2A767A"/>
                </a:solidFill>
                <a:cs typeface="Times New Roman" pitchFamily="18" charset="0"/>
              </a:rPr>
              <a:t>Середньозважена економія на 4% вища за планову </a:t>
            </a:r>
          </a:p>
        </p:txBody>
      </p:sp>
      <p:sp>
        <p:nvSpPr>
          <p:cNvPr id="3277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5294313" y="648017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411D9E2-78A4-4D84-B2F5-61DF56DFD9F3}" type="slidenum">
              <a:rPr lang="ru-RU" altLang="ru-RU" sz="1100">
                <a:solidFill>
                  <a:srgbClr val="898989"/>
                </a:solidFill>
                <a:latin typeface="Century Gothic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100">
              <a:solidFill>
                <a:srgbClr val="898989"/>
              </a:solidFill>
              <a:latin typeface="Century Gothic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1DF7FF76-0BD9-4E13-85D8-6405E90E5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12147"/>
              </p:ext>
            </p:extLst>
          </p:nvPr>
        </p:nvGraphicFramePr>
        <p:xfrm>
          <a:off x="263352" y="204357"/>
          <a:ext cx="11665296" cy="610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51807D0-C8F1-4CC4-8C93-85E622AAEAA1}"/>
              </a:ext>
            </a:extLst>
          </p:cNvPr>
          <p:cNvCxnSpPr>
            <a:cxnSpLocks/>
          </p:cNvCxnSpPr>
          <p:nvPr/>
        </p:nvCxnSpPr>
        <p:spPr>
          <a:xfrm>
            <a:off x="1271464" y="3140968"/>
            <a:ext cx="10369152" cy="0"/>
          </a:xfrm>
          <a:prstGeom prst="line">
            <a:avLst/>
          </a:prstGeom>
          <a:ln w="28575">
            <a:solidFill>
              <a:srgbClr val="16A1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290E189-47FF-4948-97FF-92E99E05F947}"/>
              </a:ext>
            </a:extLst>
          </p:cNvPr>
          <p:cNvSpPr txBox="1"/>
          <p:nvPr/>
        </p:nvSpPr>
        <p:spPr>
          <a:xfrm>
            <a:off x="9768408" y="2861191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25%-планова економія</a:t>
            </a:r>
          </a:p>
        </p:txBody>
      </p:sp>
    </p:spTree>
    <p:extLst>
      <p:ext uri="{BB962C8B-B14F-4D97-AF65-F5344CB8AC3E}">
        <p14:creationId xmlns:p14="http://schemas.microsoft.com/office/powerpoint/2010/main" val="766966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67680" y="152822"/>
            <a:ext cx="1201679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uk-UA" altLang="uk-UA" sz="3200" b="1" dirty="0">
                <a:solidFill>
                  <a:srgbClr val="2A767A"/>
                </a:solidFill>
                <a:cs typeface="Times New Roman" pitchFamily="18" charset="0"/>
              </a:rPr>
              <a:t>За три місяці Бюджет зекономив 2,08 млн. грн на опалення</a:t>
            </a:r>
          </a:p>
        </p:txBody>
      </p:sp>
      <p:sp>
        <p:nvSpPr>
          <p:cNvPr id="3277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5294313" y="648017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411D9E2-78A4-4D84-B2F5-61DF56DFD9F3}" type="slidenum">
              <a:rPr lang="ru-RU" altLang="ru-RU" sz="1100">
                <a:solidFill>
                  <a:srgbClr val="898989"/>
                </a:solidFill>
                <a:latin typeface="Century Gothic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100">
              <a:solidFill>
                <a:srgbClr val="898989"/>
              </a:solidFill>
              <a:latin typeface="Century Gothic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C9362-96EF-4FBC-8508-92EE30D19552}"/>
              </a:ext>
            </a:extLst>
          </p:cNvPr>
          <p:cNvSpPr txBox="1"/>
          <p:nvPr/>
        </p:nvSpPr>
        <p:spPr>
          <a:xfrm>
            <a:off x="167680" y="6116793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Всього зменшення витрат на оплату теплової енергії склало 2079,3 тис. грн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89F3ACB-7EA2-4D3D-91E0-EEB750ADE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464121"/>
              </p:ext>
            </p:extLst>
          </p:nvPr>
        </p:nvGraphicFramePr>
        <p:xfrm>
          <a:off x="7526" y="800522"/>
          <a:ext cx="12184473" cy="5316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133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9C5875-768F-4652-9EE4-80631D7E67BF}"/>
              </a:ext>
            </a:extLst>
          </p:cNvPr>
          <p:cNvSpPr txBox="1"/>
          <p:nvPr/>
        </p:nvSpPr>
        <p:spPr>
          <a:xfrm>
            <a:off x="167680" y="6116793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Всього фактична економія бюджетних коштів склала 257,5 тис. грн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439F458C-71A9-45E7-972C-FA4C50A1C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80" y="152822"/>
            <a:ext cx="1201679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uk-UA" altLang="uk-UA" sz="3200" b="1" dirty="0">
                <a:solidFill>
                  <a:srgbClr val="2A767A"/>
                </a:solidFill>
                <a:cs typeface="Times New Roman" pitchFamily="18" charset="0"/>
              </a:rPr>
              <a:t>Прямі вигоди бюджету склали 0,25 млн. грн (за 3 місяці)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9F45D61-B721-4AC2-8039-FF8CA409B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12583"/>
              </p:ext>
            </p:extLst>
          </p:nvPr>
        </p:nvGraphicFramePr>
        <p:xfrm>
          <a:off x="695400" y="800521"/>
          <a:ext cx="11496600" cy="5316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7553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8335962" y="3442350"/>
            <a:ext cx="2838450" cy="6477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>
              <a:defRPr sz="2100" b="1">
                <a:solidFill>
                  <a:srgbClr val="1F585B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uk-UA" sz="1800" b="0" dirty="0">
                <a:solidFill>
                  <a:schemeClr val="accent2">
                    <a:lumMod val="50000"/>
                  </a:schemeClr>
                </a:solidFill>
              </a:rPr>
              <a:t>Дотримання</a:t>
            </a:r>
            <a:r>
              <a:rPr lang="uk-UA" sz="1800" dirty="0">
                <a:solidFill>
                  <a:schemeClr val="accent2">
                    <a:lumMod val="50000"/>
                  </a:schemeClr>
                </a:solidFill>
              </a:rPr>
              <a:t> лімітів споживання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69792" y="2086356"/>
            <a:ext cx="31178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Дотримання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санітарних вимог 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95294" y="3443471"/>
            <a:ext cx="34734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Подовження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життєвого циклу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будівель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824" name="TextBox 21"/>
          <p:cNvSpPr txBox="1">
            <a:spLocks noChangeArrowheads="1"/>
          </p:cNvSpPr>
          <p:nvPr/>
        </p:nvSpPr>
        <p:spPr bwMode="auto">
          <a:xfrm>
            <a:off x="2112963" y="161471"/>
            <a:ext cx="8412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3200" b="1" dirty="0">
                <a:solidFill>
                  <a:srgbClr val="2A767A"/>
                </a:solidFill>
                <a:cs typeface="Times New Roman" pitchFamily="18" charset="0"/>
              </a:rPr>
              <a:t>Фактичні результати інвестицій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70125" y="980729"/>
            <a:ext cx="7951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Якісні результати: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78931" y="2198342"/>
            <a:ext cx="3468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Підвищення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комфорту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перебування</a:t>
            </a:r>
          </a:p>
        </p:txBody>
      </p:sp>
      <p:sp>
        <p:nvSpPr>
          <p:cNvPr id="54" name="Овал 53"/>
          <p:cNvSpPr>
            <a:spLocks noChangeAspect="1"/>
          </p:cNvSpPr>
          <p:nvPr/>
        </p:nvSpPr>
        <p:spPr>
          <a:xfrm>
            <a:off x="1965812" y="3417552"/>
            <a:ext cx="817563" cy="815975"/>
          </a:xfrm>
          <a:prstGeom prst="ellips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5" name="Овал 54"/>
          <p:cNvSpPr>
            <a:spLocks noChangeAspect="1"/>
          </p:cNvSpPr>
          <p:nvPr/>
        </p:nvSpPr>
        <p:spPr>
          <a:xfrm>
            <a:off x="7296150" y="3355435"/>
            <a:ext cx="815975" cy="8159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grpSp>
        <p:nvGrpSpPr>
          <p:cNvPr id="34830" name="Группа 1"/>
          <p:cNvGrpSpPr>
            <a:grpSpLocks/>
          </p:cNvGrpSpPr>
          <p:nvPr/>
        </p:nvGrpSpPr>
        <p:grpSpPr bwMode="auto">
          <a:xfrm>
            <a:off x="7381876" y="3095666"/>
            <a:ext cx="802025" cy="969237"/>
            <a:chOff x="5412602" y="3521116"/>
            <a:chExt cx="801393" cy="969007"/>
          </a:xfrm>
        </p:grpSpPr>
        <p:graphicFrame>
          <p:nvGraphicFramePr>
            <p:cNvPr id="34892" name="Диаграмма 5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39292465"/>
                </p:ext>
              </p:extLst>
            </p:nvPr>
          </p:nvGraphicFramePr>
          <p:xfrm>
            <a:off x="5412602" y="3521116"/>
            <a:ext cx="801393" cy="9690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4" name="Диаграмма" r:id="rId3" imgW="810838" imgH="975445" progId="Excel.Chart.8">
                    <p:embed/>
                  </p:oleObj>
                </mc:Choice>
                <mc:Fallback>
                  <p:oleObj name="Диаграмма" r:id="rId3" imgW="810838" imgH="975445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2602" y="3521116"/>
                          <a:ext cx="801393" cy="9690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Прямая соединительная линия 4"/>
            <p:cNvCxnSpPr/>
            <p:nvPr/>
          </p:nvCxnSpPr>
          <p:spPr>
            <a:xfrm>
              <a:off x="5441451" y="4482926"/>
              <a:ext cx="720157" cy="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31" name="Группа 7"/>
          <p:cNvGrpSpPr>
            <a:grpSpLocks/>
          </p:cNvGrpSpPr>
          <p:nvPr/>
        </p:nvGrpSpPr>
        <p:grpSpPr bwMode="auto">
          <a:xfrm>
            <a:off x="2067694" y="3582883"/>
            <a:ext cx="576262" cy="454025"/>
            <a:chOff x="633562" y="4365104"/>
            <a:chExt cx="576000" cy="453479"/>
          </a:xfrm>
        </p:grpSpPr>
        <p:grpSp>
          <p:nvGrpSpPr>
            <p:cNvPr id="34880" name="Группа 12"/>
            <p:cNvGrpSpPr>
              <a:grpSpLocks/>
            </p:cNvGrpSpPr>
            <p:nvPr/>
          </p:nvGrpSpPr>
          <p:grpSpPr bwMode="auto">
            <a:xfrm>
              <a:off x="638343" y="4391089"/>
              <a:ext cx="346366" cy="395246"/>
              <a:chOff x="811150" y="4374059"/>
              <a:chExt cx="346366" cy="395246"/>
            </a:xfrm>
          </p:grpSpPr>
          <p:pic>
            <p:nvPicPr>
              <p:cNvPr id="34883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902" y="4458444"/>
                <a:ext cx="310861" cy="310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Равнобедренный треугольник 67"/>
              <p:cNvSpPr/>
              <p:nvPr/>
            </p:nvSpPr>
            <p:spPr>
              <a:xfrm>
                <a:off x="811129" y="4373444"/>
                <a:ext cx="345917" cy="87208"/>
              </a:xfrm>
              <a:prstGeom prst="triangl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/>
              </a:p>
            </p:txBody>
          </p:sp>
          <p:sp>
            <p:nvSpPr>
              <p:cNvPr id="72" name="Блок-схема: ссылка на другую страницу 71"/>
              <p:cNvSpPr/>
              <p:nvPr/>
            </p:nvSpPr>
            <p:spPr>
              <a:xfrm>
                <a:off x="960286" y="4409913"/>
                <a:ext cx="44430" cy="45982"/>
              </a:xfrm>
              <a:prstGeom prst="flowChartOffpageConnector">
                <a:avLst/>
              </a:prstGeom>
              <a:solidFill>
                <a:srgbClr val="FBE5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/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926964" y="4492364"/>
                <a:ext cx="36495" cy="36468"/>
              </a:xfrm>
              <a:prstGeom prst="rect">
                <a:avLst/>
              </a:prstGeom>
              <a:solidFill>
                <a:srgbClr val="FBE5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863493" y="4495535"/>
                <a:ext cx="36495" cy="34883"/>
              </a:xfrm>
              <a:prstGeom prst="rect">
                <a:avLst/>
              </a:prstGeom>
              <a:solidFill>
                <a:srgbClr val="FBE5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926964" y="4557372"/>
                <a:ext cx="36495" cy="34883"/>
              </a:xfrm>
              <a:prstGeom prst="rect">
                <a:avLst/>
              </a:prstGeom>
              <a:solidFill>
                <a:srgbClr val="FBE5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863493" y="4558958"/>
                <a:ext cx="36495" cy="36468"/>
              </a:xfrm>
              <a:prstGeom prst="rect">
                <a:avLst/>
              </a:prstGeom>
              <a:solidFill>
                <a:srgbClr val="FBE5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/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926964" y="4619211"/>
                <a:ext cx="36495" cy="36468"/>
              </a:xfrm>
              <a:prstGeom prst="rect">
                <a:avLst/>
              </a:prstGeom>
              <a:solidFill>
                <a:srgbClr val="FBE5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863493" y="4622382"/>
                <a:ext cx="36495" cy="34883"/>
              </a:xfrm>
              <a:prstGeom prst="rect">
                <a:avLst/>
              </a:prstGeom>
              <a:solidFill>
                <a:srgbClr val="FBE5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/>
              </a:p>
            </p:txBody>
          </p:sp>
        </p:grpSp>
        <p:cxnSp>
          <p:nvCxnSpPr>
            <p:cNvPr id="82" name="Прямая соединительная линия 81"/>
            <p:cNvCxnSpPr/>
            <p:nvPr/>
          </p:nvCxnSpPr>
          <p:spPr>
            <a:xfrm>
              <a:off x="633562" y="4818583"/>
              <a:ext cx="576000" cy="0"/>
            </a:xfrm>
            <a:prstGeom prst="line">
              <a:avLst/>
            </a:prstGeom>
            <a:ln w="9525">
              <a:solidFill>
                <a:srgbClr val="ED7D31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/>
            <p:cNvSpPr/>
            <p:nvPr/>
          </p:nvSpPr>
          <p:spPr>
            <a:xfrm>
              <a:off x="1071513" y="4365104"/>
              <a:ext cx="99967" cy="95135"/>
            </a:xfrm>
            <a:prstGeom prst="ellipse">
              <a:avLst/>
            </a:prstGeom>
            <a:solidFill>
              <a:srgbClr val="FBE5D6"/>
            </a:solidFill>
            <a:ln>
              <a:solidFill>
                <a:srgbClr val="FBE5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grpSp>
        <p:nvGrpSpPr>
          <p:cNvPr id="34832" name="Группа 18"/>
          <p:cNvGrpSpPr>
            <a:grpSpLocks/>
          </p:cNvGrpSpPr>
          <p:nvPr/>
        </p:nvGrpSpPr>
        <p:grpSpPr bwMode="auto">
          <a:xfrm>
            <a:off x="2411083" y="3524383"/>
            <a:ext cx="269875" cy="269875"/>
            <a:chOff x="1071952" y="3885774"/>
            <a:chExt cx="270236" cy="270236"/>
          </a:xfrm>
        </p:grpSpPr>
        <p:pic>
          <p:nvPicPr>
            <p:cNvPr id="34878" name="Рисунок 1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301" y="3954062"/>
              <a:ext cx="129783" cy="1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79" name="Рисунок 1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952" y="3885774"/>
              <a:ext cx="270236" cy="270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33" name="Группа 2"/>
          <p:cNvGrpSpPr>
            <a:grpSpLocks/>
          </p:cNvGrpSpPr>
          <p:nvPr/>
        </p:nvGrpSpPr>
        <p:grpSpPr bwMode="auto">
          <a:xfrm>
            <a:off x="7313624" y="2055360"/>
            <a:ext cx="823912" cy="815975"/>
            <a:chOff x="5392029" y="2584183"/>
            <a:chExt cx="823567" cy="816214"/>
          </a:xfrm>
        </p:grpSpPr>
        <p:sp>
          <p:nvSpPr>
            <p:cNvPr id="53" name="Овал 52"/>
            <p:cNvSpPr>
              <a:spLocks noChangeAspect="1"/>
            </p:cNvSpPr>
            <p:nvPr/>
          </p:nvSpPr>
          <p:spPr>
            <a:xfrm>
              <a:off x="5392029" y="2584183"/>
              <a:ext cx="815633" cy="8162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pic>
          <p:nvPicPr>
            <p:cNvPr id="34872" name="Рисунок 9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554" y="3191368"/>
              <a:ext cx="158516" cy="158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73" name="Рисунок 95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009" y="2839377"/>
              <a:ext cx="215587" cy="21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74" name="Рисунок 96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946" y="3214448"/>
              <a:ext cx="159062" cy="15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75" name="Рисунок 97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807" y="3156197"/>
              <a:ext cx="119653" cy="11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76" name="Рисунок 98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6484" y="3100837"/>
              <a:ext cx="83549" cy="8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77" name="Рисунок 109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BE5D6"/>
                </a:clrFrom>
                <a:clrTo>
                  <a:srgbClr val="FBE5D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607" y="2695241"/>
              <a:ext cx="487906" cy="48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34" name="Группа 5"/>
          <p:cNvGrpSpPr>
            <a:grpSpLocks/>
          </p:cNvGrpSpPr>
          <p:nvPr/>
        </p:nvGrpSpPr>
        <p:grpSpPr bwMode="auto">
          <a:xfrm>
            <a:off x="1867551" y="2086356"/>
            <a:ext cx="815975" cy="815975"/>
            <a:chOff x="516394" y="2589850"/>
            <a:chExt cx="816214" cy="816214"/>
          </a:xfrm>
        </p:grpSpPr>
        <p:sp>
          <p:nvSpPr>
            <p:cNvPr id="51" name="Овал 50"/>
            <p:cNvSpPr>
              <a:spLocks noChangeAspect="1"/>
            </p:cNvSpPr>
            <p:nvPr/>
          </p:nvSpPr>
          <p:spPr>
            <a:xfrm>
              <a:off x="516394" y="2589850"/>
              <a:ext cx="816214" cy="8162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pic>
          <p:nvPicPr>
            <p:cNvPr id="34865" name="Рисунок 110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21" y="2657773"/>
              <a:ext cx="521444" cy="52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6" name="Рисунок 11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608" y="3191368"/>
              <a:ext cx="158516" cy="158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7" name="Рисунок 113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63" y="2839377"/>
              <a:ext cx="215587" cy="21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8" name="Рисунок 114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000" y="3214448"/>
              <a:ext cx="159062" cy="15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9" name="Рисунок 115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861" y="3156197"/>
              <a:ext cx="119653" cy="11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70" name="Рисунок 116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538" y="3100837"/>
              <a:ext cx="83549" cy="8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35" name="TextBox 63"/>
          <p:cNvSpPr txBox="1">
            <a:spLocks noChangeArrowheads="1"/>
          </p:cNvSpPr>
          <p:nvPr/>
        </p:nvSpPr>
        <p:spPr bwMode="auto">
          <a:xfrm>
            <a:off x="5466099" y="4337101"/>
            <a:ext cx="31591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err="1">
                <a:solidFill>
                  <a:srgbClr val="843C0C"/>
                </a:solidFill>
                <a:latin typeface="Century Gothic" pitchFamily="34" charset="0"/>
              </a:rPr>
              <a:t>Нові</a:t>
            </a:r>
            <a:r>
              <a:rPr lang="ru-RU" altLang="ru-RU" sz="1800" b="1" dirty="0">
                <a:solidFill>
                  <a:srgbClr val="843C0C"/>
                </a:solidFill>
                <a:latin typeface="Century Gothic" pitchFamily="34" charset="0"/>
              </a:rPr>
              <a:t> </a:t>
            </a:r>
            <a:r>
              <a:rPr lang="ru-RU" altLang="ru-RU" sz="1800" b="1" dirty="0" err="1">
                <a:solidFill>
                  <a:srgbClr val="843C0C"/>
                </a:solidFill>
                <a:latin typeface="Century Gothic" pitchFamily="34" charset="0"/>
              </a:rPr>
              <a:t>обладнання</a:t>
            </a:r>
            <a:r>
              <a:rPr lang="ru-RU" altLang="ru-RU" sz="1800" b="1" dirty="0">
                <a:solidFill>
                  <a:srgbClr val="843C0C"/>
                </a:solidFill>
                <a:latin typeface="Century Gothic" pitchFamily="34" charset="0"/>
              </a:rPr>
              <a:t> і </a:t>
            </a:r>
            <a:r>
              <a:rPr lang="ru-RU" altLang="ru-RU" sz="1800" b="1" dirty="0" err="1">
                <a:solidFill>
                  <a:srgbClr val="843C0C"/>
                </a:solidFill>
                <a:latin typeface="Century Gothic" pitchFamily="34" charset="0"/>
              </a:rPr>
              <a:t>матеріали</a:t>
            </a:r>
            <a:r>
              <a:rPr lang="ru-RU" altLang="ru-RU" sz="1800" b="1" dirty="0">
                <a:solidFill>
                  <a:srgbClr val="843C0C"/>
                </a:solidFill>
                <a:latin typeface="Century Gothic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843C0C"/>
                </a:solidFill>
                <a:latin typeface="Century Gothic" pitchFamily="34" charset="0"/>
              </a:rPr>
              <a:t>у </a:t>
            </a:r>
            <a:r>
              <a:rPr lang="uk-UA" altLang="ru-RU" sz="1800" dirty="0">
                <a:solidFill>
                  <a:srgbClr val="843C0C"/>
                </a:solidFill>
                <a:latin typeface="Century Gothic" pitchFamily="34" charset="0"/>
              </a:rPr>
              <a:t>власності громади після закінчення ЕСКО-договорів</a:t>
            </a:r>
            <a:endParaRPr lang="ru-RU" altLang="ru-RU" sz="1800" dirty="0">
              <a:solidFill>
                <a:srgbClr val="843C0C"/>
              </a:solidFill>
              <a:latin typeface="Century Gothic" pitchFamily="34" charset="0"/>
            </a:endParaRPr>
          </a:p>
        </p:txBody>
      </p:sp>
      <p:grpSp>
        <p:nvGrpSpPr>
          <p:cNvPr id="34836" name="Группа 64"/>
          <p:cNvGrpSpPr>
            <a:grpSpLocks/>
          </p:cNvGrpSpPr>
          <p:nvPr/>
        </p:nvGrpSpPr>
        <p:grpSpPr bwMode="auto">
          <a:xfrm>
            <a:off x="4184650" y="4607108"/>
            <a:ext cx="815975" cy="854075"/>
            <a:chOff x="2777330" y="5613982"/>
            <a:chExt cx="816214" cy="854426"/>
          </a:xfrm>
        </p:grpSpPr>
        <p:sp>
          <p:nvSpPr>
            <p:cNvPr id="66" name="Овал 65"/>
            <p:cNvSpPr>
              <a:spLocks noChangeAspect="1"/>
            </p:cNvSpPr>
            <p:nvPr/>
          </p:nvSpPr>
          <p:spPr>
            <a:xfrm>
              <a:off x="2777330" y="5613982"/>
              <a:ext cx="816214" cy="81631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334" y="5964474"/>
              <a:ext cx="280213" cy="280213"/>
            </a:xfrm>
            <a:prstGeom prst="rect">
              <a:avLst/>
            </a:prstGeom>
          </p:spPr>
        </p:pic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4830" y="5702985"/>
              <a:ext cx="189083" cy="189082"/>
            </a:xfrm>
            <a:prstGeom prst="rect">
              <a:avLst/>
            </a:prstGeom>
          </p:spPr>
        </p:pic>
        <p:grpSp>
          <p:nvGrpSpPr>
            <p:cNvPr id="34849" name="Группа 70"/>
            <p:cNvGrpSpPr>
              <a:grpSpLocks noChangeAspect="1"/>
            </p:cNvGrpSpPr>
            <p:nvPr/>
          </p:nvGrpSpPr>
          <p:grpSpPr bwMode="auto">
            <a:xfrm>
              <a:off x="3019562" y="6190029"/>
              <a:ext cx="260502" cy="278379"/>
              <a:chOff x="3003479" y="6157029"/>
              <a:chExt cx="292765" cy="312856"/>
            </a:xfrm>
          </p:grpSpPr>
          <p:pic>
            <p:nvPicPr>
              <p:cNvPr id="93" name="Рисунок 92"/>
              <p:cNvPicPr>
                <a:picLocks noChangeAspect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2720" y="6163421"/>
                <a:ext cx="263524" cy="263524"/>
              </a:xfrm>
              <a:prstGeom prst="rect">
                <a:avLst/>
              </a:prstGeom>
            </p:spPr>
          </p:pic>
          <p:pic>
            <p:nvPicPr>
              <p:cNvPr id="100" name="Рисунок 99"/>
              <p:cNvPicPr>
                <a:picLocks noChangeAspect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lumMod val="75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53888">
                <a:off x="3003479" y="6157029"/>
                <a:ext cx="265521" cy="312856"/>
              </a:xfrm>
              <a:prstGeom prst="rect">
                <a:avLst/>
              </a:prstGeom>
            </p:spPr>
          </p:pic>
        </p:grpSp>
        <p:sp>
          <p:nvSpPr>
            <p:cNvPr id="79" name="Равнобедренный треугольник 78"/>
            <p:cNvSpPr/>
            <p:nvPr/>
          </p:nvSpPr>
          <p:spPr>
            <a:xfrm>
              <a:off x="2859904" y="5720389"/>
              <a:ext cx="346176" cy="8576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9" cstate="print">
              <a:duotone>
                <a:prstClr val="black"/>
                <a:schemeClr val="accent2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158" y="5804642"/>
              <a:ext cx="310860" cy="310860"/>
            </a:xfrm>
            <a:prstGeom prst="rect">
              <a:avLst/>
            </a:prstGeom>
          </p:spPr>
        </p:pic>
        <p:sp>
          <p:nvSpPr>
            <p:cNvPr id="81" name="Прямоугольник 80"/>
            <p:cNvSpPr/>
            <p:nvPr/>
          </p:nvSpPr>
          <p:spPr>
            <a:xfrm>
              <a:off x="2875784" y="5801384"/>
              <a:ext cx="155621" cy="3144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83" name="Прямоугольный треугольник 82"/>
            <p:cNvSpPr/>
            <p:nvPr/>
          </p:nvSpPr>
          <p:spPr>
            <a:xfrm flipH="1">
              <a:off x="2859904" y="5717212"/>
              <a:ext cx="171500" cy="88937"/>
            </a:xfrm>
            <a:prstGeom prst="rt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84" name="Блок-схема: ссылка на другую страницу 83"/>
            <p:cNvSpPr/>
            <p:nvPr/>
          </p:nvSpPr>
          <p:spPr>
            <a:xfrm>
              <a:off x="3009173" y="5755328"/>
              <a:ext cx="46051" cy="46056"/>
            </a:xfrm>
            <a:prstGeom prst="flowChartOffpageConnector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2975826" y="5839500"/>
              <a:ext cx="36523" cy="34939"/>
            </a:xfrm>
            <a:prstGeom prst="rect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2912308" y="5841088"/>
              <a:ext cx="36523" cy="36527"/>
            </a:xfrm>
            <a:prstGeom prst="rect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2975826" y="5903026"/>
              <a:ext cx="36523" cy="36528"/>
            </a:xfrm>
            <a:prstGeom prst="rect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2912308" y="5904614"/>
              <a:ext cx="36523" cy="36527"/>
            </a:xfrm>
            <a:prstGeom prst="rect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975826" y="5964964"/>
              <a:ext cx="36523" cy="36527"/>
            </a:xfrm>
            <a:prstGeom prst="rect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2912308" y="5968140"/>
              <a:ext cx="36523" cy="34939"/>
            </a:xfrm>
            <a:prstGeom prst="rect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cxnSp>
          <p:nvCxnSpPr>
            <p:cNvPr id="91" name="Прямая соединительная линия 90"/>
            <p:cNvCxnSpPr/>
            <p:nvPr/>
          </p:nvCxnSpPr>
          <p:spPr>
            <a:xfrm>
              <a:off x="3031404" y="5679097"/>
              <a:ext cx="0" cy="46691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840" name="Рисунок 10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3858195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26" y="6067517"/>
            <a:ext cx="834675" cy="790159"/>
          </a:xfrm>
          <a:prstGeom prst="rect">
            <a:avLst/>
          </a:prstGeom>
        </p:spPr>
      </p:pic>
      <p:sp>
        <p:nvSpPr>
          <p:cNvPr id="1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00256" y="6376244"/>
            <a:ext cx="2133600" cy="365125"/>
          </a:xfrm>
        </p:spPr>
        <p:txBody>
          <a:bodyPr/>
          <a:lstStyle/>
          <a:p>
            <a:fld id="{0D191B1D-3629-446E-978D-7B7D27B3D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3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F46414-DE4A-4E37-9CA0-2B6A57D25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900" y="4598988"/>
            <a:ext cx="27066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rgbClr val="1F585B"/>
                </a:solidFill>
                <a:latin typeface="Century Gothic" pitchFamily="34" charset="0"/>
              </a:rPr>
              <a:t>понад 0,25 млн грн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dirty="0">
                <a:solidFill>
                  <a:srgbClr val="266068"/>
                </a:solidFill>
                <a:latin typeface="Century Gothic" pitchFamily="34" charset="0"/>
              </a:rPr>
              <a:t>щороку під час дії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dirty="0">
                <a:solidFill>
                  <a:srgbClr val="266068"/>
                </a:solidFill>
                <a:latin typeface="Century Gothic" pitchFamily="34" charset="0"/>
              </a:rPr>
              <a:t>ЕСКО-договорів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4DCE189-ABD1-4BA1-ADAD-6BA8CD0CA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6" y="2000251"/>
            <a:ext cx="8932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b="1" dirty="0">
                <a:solidFill>
                  <a:srgbClr val="1F585B"/>
                </a:solidFill>
                <a:latin typeface="Century Gothic" pitchFamily="34" charset="0"/>
              </a:rPr>
              <a:t>Фінансово-економічні вигоди для бюджету:</a:t>
            </a:r>
            <a:endParaRPr lang="ru-RU" altLang="ru-RU" b="1" dirty="0">
              <a:solidFill>
                <a:srgbClr val="1F585B"/>
              </a:solidFill>
              <a:latin typeface="Century Gothic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0EF39A-1D77-49C9-9BD3-0CA207C63B62}"/>
              </a:ext>
            </a:extLst>
          </p:cNvPr>
          <p:cNvSpPr/>
          <p:nvPr/>
        </p:nvSpPr>
        <p:spPr>
          <a:xfrm>
            <a:off x="1993901" y="6172201"/>
            <a:ext cx="4943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1400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! Розрахунки без врахування змін цін та тарифів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05424531-927D-4B1D-A0C8-68A2052C5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800" y="2605088"/>
            <a:ext cx="6336703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rgbClr val="1F585B"/>
                </a:solidFill>
                <a:latin typeface="Century Gothic" pitchFamily="34" charset="0"/>
              </a:rPr>
              <a:t>Економія понад 2,5 тис. </a:t>
            </a:r>
            <a:r>
              <a:rPr lang="uk-UA" altLang="ru-RU" sz="2400" b="1" dirty="0" err="1">
                <a:solidFill>
                  <a:srgbClr val="1F585B"/>
                </a:solidFill>
                <a:latin typeface="Century Gothic" pitchFamily="34" charset="0"/>
              </a:rPr>
              <a:t>Гкал</a:t>
            </a:r>
            <a:endParaRPr lang="uk-UA" altLang="ru-RU" sz="2400" b="1" dirty="0">
              <a:solidFill>
                <a:srgbClr val="1F585B"/>
              </a:solidFill>
              <a:latin typeface="Century Gothic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400" dirty="0">
                <a:solidFill>
                  <a:srgbClr val="266068"/>
                </a:solidFill>
                <a:latin typeface="Century Gothic" pitchFamily="34" charset="0"/>
              </a:rPr>
              <a:t>енергії щороку</a:t>
            </a:r>
            <a:endParaRPr lang="ru-RU" altLang="ru-RU" sz="2400" b="1" dirty="0">
              <a:solidFill>
                <a:srgbClr val="266068"/>
              </a:solidFill>
              <a:latin typeface="Century Gothic" pitchFamily="34" charset="0"/>
            </a:endParaRPr>
          </a:p>
        </p:txBody>
      </p:sp>
      <p:sp>
        <p:nvSpPr>
          <p:cNvPr id="7" name="TextBox 68">
            <a:extLst>
              <a:ext uri="{FF2B5EF4-FFF2-40B4-BE49-F238E27FC236}">
                <a16:creationId xmlns:a16="http://schemas.microsoft.com/office/drawing/2014/main" id="{386F6BF2-F502-4B07-A205-9EED02349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725" y="884238"/>
            <a:ext cx="2895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200" b="1" dirty="0">
                <a:solidFill>
                  <a:srgbClr val="7030A0"/>
                </a:solidFill>
                <a:latin typeface="Century Gothic" pitchFamily="34" charset="0"/>
              </a:rPr>
              <a:t>10 об</a:t>
            </a:r>
            <a:r>
              <a:rPr lang="en-US" altLang="ru-RU" sz="2200" b="1" dirty="0">
                <a:solidFill>
                  <a:srgbClr val="7030A0"/>
                </a:solidFill>
                <a:latin typeface="Century Gothic" pitchFamily="34" charset="0"/>
              </a:rPr>
              <a:t>’</a:t>
            </a:r>
            <a:r>
              <a:rPr lang="uk-UA" altLang="ru-RU" sz="2200" b="1" dirty="0" err="1">
                <a:solidFill>
                  <a:srgbClr val="7030A0"/>
                </a:solidFill>
                <a:latin typeface="Century Gothic" pitchFamily="34" charset="0"/>
              </a:rPr>
              <a:t>єктів</a:t>
            </a:r>
            <a:r>
              <a:rPr lang="uk-UA" altLang="ru-RU" sz="2200" b="1" dirty="0">
                <a:solidFill>
                  <a:srgbClr val="7030A0"/>
                </a:solidFill>
                <a:latin typeface="Century Gothic" pitchFamily="34" charset="0"/>
              </a:rPr>
              <a:t>     </a:t>
            </a:r>
            <a:r>
              <a:rPr lang="uk-UA" altLang="ru-RU" sz="2200" dirty="0">
                <a:solidFill>
                  <a:srgbClr val="7030A0"/>
                </a:solidFill>
                <a:latin typeface="Century Gothic" pitchFamily="34" charset="0"/>
              </a:rPr>
              <a:t>бюджетної сфери</a:t>
            </a:r>
          </a:p>
        </p:txBody>
      </p:sp>
      <p:sp>
        <p:nvSpPr>
          <p:cNvPr id="8" name="TextBox 71">
            <a:extLst>
              <a:ext uri="{FF2B5EF4-FFF2-40B4-BE49-F238E27FC236}">
                <a16:creationId xmlns:a16="http://schemas.microsoft.com/office/drawing/2014/main" id="{67BC4575-71D1-4741-ABAF-00C4EDD4C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9" y="885825"/>
            <a:ext cx="34623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200" b="1" dirty="0">
                <a:solidFill>
                  <a:srgbClr val="7030A0"/>
                </a:solidFill>
                <a:latin typeface="Century Gothic" pitchFamily="34" charset="0"/>
              </a:rPr>
              <a:t>≈ 5 років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200" dirty="0">
                <a:solidFill>
                  <a:srgbClr val="7030A0"/>
                </a:solidFill>
                <a:latin typeface="Century Gothic" pitchFamily="34" charset="0"/>
              </a:rPr>
              <a:t>строк договорів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5B787BB-9FD6-4BE2-8EBF-28EE19946A42}"/>
              </a:ext>
            </a:extLst>
          </p:cNvPr>
          <p:cNvSpPr>
            <a:spLocks noChangeAspect="1"/>
          </p:cNvSpPr>
          <p:nvPr/>
        </p:nvSpPr>
        <p:spPr>
          <a:xfrm>
            <a:off x="2344738" y="781051"/>
            <a:ext cx="982662" cy="9826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10" name="Рисунок 96">
            <a:extLst>
              <a:ext uri="{FF2B5EF4-FFF2-40B4-BE49-F238E27FC236}">
                <a16:creationId xmlns:a16="http://schemas.microsoft.com/office/drawing/2014/main" id="{C4D77183-F8BC-414E-B447-8DBA383F7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841375"/>
            <a:ext cx="7318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13">
            <a:extLst>
              <a:ext uri="{FF2B5EF4-FFF2-40B4-BE49-F238E27FC236}">
                <a16:creationId xmlns:a16="http://schemas.microsoft.com/office/drawing/2014/main" id="{FA3D428C-DA95-44C6-B7E3-6CE18D2B3E38}"/>
              </a:ext>
            </a:extLst>
          </p:cNvPr>
          <p:cNvGrpSpPr>
            <a:grpSpLocks/>
          </p:cNvGrpSpPr>
          <p:nvPr/>
        </p:nvGrpSpPr>
        <p:grpSpPr bwMode="auto">
          <a:xfrm>
            <a:off x="6588126" y="765176"/>
            <a:ext cx="1046163" cy="1044575"/>
            <a:chOff x="4759325" y="901699"/>
            <a:chExt cx="1045866" cy="104576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E441BE3F-044B-483F-B6E2-E83E3C12A0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59325" y="935075"/>
              <a:ext cx="980796" cy="982188"/>
            </a:xfrm>
            <a:prstGeom prst="ellipse">
              <a:avLst/>
            </a:prstGeom>
            <a:solidFill>
              <a:srgbClr val="FFE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pic>
          <p:nvPicPr>
            <p:cNvPr id="13" name="Рисунок 111">
              <a:extLst>
                <a:ext uri="{FF2B5EF4-FFF2-40B4-BE49-F238E27FC236}">
                  <a16:creationId xmlns:a16="http://schemas.microsoft.com/office/drawing/2014/main" id="{842764AB-489B-4388-967D-1D9DE47FC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433" y="901699"/>
              <a:ext cx="1045758" cy="104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Рисунок 112">
              <a:extLst>
                <a:ext uri="{FF2B5EF4-FFF2-40B4-BE49-F238E27FC236}">
                  <a16:creationId xmlns:a16="http://schemas.microsoft.com/office/drawing/2014/main" id="{78BE2C73-BFF1-48B8-A265-C45424133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053" y="1445810"/>
              <a:ext cx="327683" cy="327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BE654C0-9C2B-4511-9DED-BD19E8A54FA5}"/>
              </a:ext>
            </a:extLst>
          </p:cNvPr>
          <p:cNvSpPr/>
          <p:nvPr/>
        </p:nvSpPr>
        <p:spPr>
          <a:xfrm rot="10800000">
            <a:off x="2843214" y="889001"/>
            <a:ext cx="128587" cy="98425"/>
          </a:xfrm>
          <a:prstGeom prst="rect">
            <a:avLst/>
          </a:prstGeom>
          <a:gradFill>
            <a:gsLst>
              <a:gs pos="50000">
                <a:schemeClr val="accent4"/>
              </a:gs>
              <a:gs pos="51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grpSp>
        <p:nvGrpSpPr>
          <p:cNvPr id="16" name="Группа 119">
            <a:extLst>
              <a:ext uri="{FF2B5EF4-FFF2-40B4-BE49-F238E27FC236}">
                <a16:creationId xmlns:a16="http://schemas.microsoft.com/office/drawing/2014/main" id="{CFEFA0AB-9C7A-484F-9B4C-840CA28D46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71664" y="2608015"/>
            <a:ext cx="817563" cy="815975"/>
            <a:chOff x="732345" y="2951606"/>
            <a:chExt cx="983116" cy="981513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3546B1DC-CED2-480B-91BD-BFD25301E4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2345" y="2951606"/>
              <a:ext cx="981206" cy="981513"/>
            </a:xfrm>
            <a:prstGeom prst="ellipse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graphicFrame>
          <p:nvGraphicFramePr>
            <p:cNvPr id="18" name="Диаграмма 56">
              <a:extLst>
                <a:ext uri="{FF2B5EF4-FFF2-40B4-BE49-F238E27FC236}">
                  <a16:creationId xmlns:a16="http://schemas.microsoft.com/office/drawing/2014/main" id="{E29818C5-BA00-4E4C-B700-60EB566BE00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57962" y="2901088"/>
            <a:ext cx="1018687" cy="96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Диаграмма" r:id="rId6" imgW="853514" imgH="804742" progId="Excel.Chart.8">
                    <p:embed/>
                  </p:oleObj>
                </mc:Choice>
                <mc:Fallback>
                  <p:oleObj name="Диаграмма" r:id="rId6" imgW="853514" imgH="804742" progId="Excel.Chart.8">
                    <p:embed/>
                    <p:pic>
                      <p:nvPicPr>
                        <p:cNvPr id="32795" name="Диаграмма 5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962" y="2901088"/>
                          <a:ext cx="1018687" cy="96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Группа 127">
            <a:extLst>
              <a:ext uri="{FF2B5EF4-FFF2-40B4-BE49-F238E27FC236}">
                <a16:creationId xmlns:a16="http://schemas.microsoft.com/office/drawing/2014/main" id="{756E77C9-4BE0-424C-81E7-F4A1B399672E}"/>
              </a:ext>
            </a:extLst>
          </p:cNvPr>
          <p:cNvGrpSpPr>
            <a:grpSpLocks/>
          </p:cNvGrpSpPr>
          <p:nvPr/>
        </p:nvGrpSpPr>
        <p:grpSpPr bwMode="auto">
          <a:xfrm>
            <a:off x="2425701" y="4598989"/>
            <a:ext cx="815975" cy="815975"/>
            <a:chOff x="1206712" y="4099652"/>
            <a:chExt cx="816214" cy="81621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E456525-93AD-4E5C-A6A6-E64D20D108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6712" y="4099652"/>
              <a:ext cx="816214" cy="816214"/>
            </a:xfrm>
            <a:prstGeom prst="ellipse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pic>
          <p:nvPicPr>
            <p:cNvPr id="21" name="Рисунок 123">
              <a:extLst>
                <a:ext uri="{FF2B5EF4-FFF2-40B4-BE49-F238E27FC236}">
                  <a16:creationId xmlns:a16="http://schemas.microsoft.com/office/drawing/2014/main" id="{1425B727-3286-4D4B-BD1D-DF7559ACC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515" y="4192052"/>
              <a:ext cx="589221" cy="589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128">
            <a:extLst>
              <a:ext uri="{FF2B5EF4-FFF2-40B4-BE49-F238E27FC236}">
                <a16:creationId xmlns:a16="http://schemas.microsoft.com/office/drawing/2014/main" id="{DDA6271A-5872-42E9-B069-4FC3C181A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9" y="3933826"/>
            <a:ext cx="8931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400" b="1">
                <a:solidFill>
                  <a:srgbClr val="1F585B"/>
                </a:solidFill>
                <a:latin typeface="Century Gothic" pitchFamily="34" charset="0"/>
              </a:rPr>
              <a:t>Економія бюджетних коштів щороку: </a:t>
            </a:r>
          </a:p>
        </p:txBody>
      </p:sp>
      <p:sp>
        <p:nvSpPr>
          <p:cNvPr id="23" name="TextBox 129">
            <a:extLst>
              <a:ext uri="{FF2B5EF4-FFF2-40B4-BE49-F238E27FC236}">
                <a16:creationId xmlns:a16="http://schemas.microsoft.com/office/drawing/2014/main" id="{C8C6A283-3E52-487E-9132-CA01C75FB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3" y="4598989"/>
            <a:ext cx="35138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altLang="ru-RU" sz="2400" b="1" dirty="0">
                <a:solidFill>
                  <a:srgbClr val="1F585B"/>
                </a:solidFill>
                <a:latin typeface="Century Gothic" pitchFamily="34" charset="0"/>
              </a:rPr>
              <a:t>Понад 2,5 млн грн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dirty="0">
                <a:solidFill>
                  <a:srgbClr val="266068"/>
                </a:solidFill>
                <a:latin typeface="Century Gothic" pitchFamily="34" charset="0"/>
              </a:rPr>
              <a:t>щороку після завершення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dirty="0">
                <a:solidFill>
                  <a:srgbClr val="266068"/>
                </a:solidFill>
                <a:latin typeface="Century Gothic" pitchFamily="34" charset="0"/>
              </a:rPr>
              <a:t>ЕСКО-договорів</a:t>
            </a:r>
          </a:p>
        </p:txBody>
      </p:sp>
      <p:grpSp>
        <p:nvGrpSpPr>
          <p:cNvPr id="24" name="Группа 130">
            <a:extLst>
              <a:ext uri="{FF2B5EF4-FFF2-40B4-BE49-F238E27FC236}">
                <a16:creationId xmlns:a16="http://schemas.microsoft.com/office/drawing/2014/main" id="{C58137FF-1873-414D-9DE3-CF599A1EBC89}"/>
              </a:ext>
            </a:extLst>
          </p:cNvPr>
          <p:cNvGrpSpPr>
            <a:grpSpLocks/>
          </p:cNvGrpSpPr>
          <p:nvPr/>
        </p:nvGrpSpPr>
        <p:grpSpPr bwMode="auto">
          <a:xfrm>
            <a:off x="6529388" y="4592639"/>
            <a:ext cx="815975" cy="822325"/>
            <a:chOff x="1206712" y="4099652"/>
            <a:chExt cx="816214" cy="816214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1268471A-978B-4B0C-BEA8-802234AE61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6712" y="4099652"/>
              <a:ext cx="816214" cy="816214"/>
            </a:xfrm>
            <a:prstGeom prst="ellipse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pic>
          <p:nvPicPr>
            <p:cNvPr id="26" name="Рисунок 132">
              <a:extLst>
                <a:ext uri="{FF2B5EF4-FFF2-40B4-BE49-F238E27FC236}">
                  <a16:creationId xmlns:a16="http://schemas.microsoft.com/office/drawing/2014/main" id="{2D322AED-0BE9-4732-9217-EF877A76F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515" y="4192052"/>
              <a:ext cx="589221" cy="589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7FF422A2-216C-4AB7-BC4C-587FCF9B4093}"/>
              </a:ext>
            </a:extLst>
          </p:cNvPr>
          <p:cNvCxnSpPr/>
          <p:nvPr/>
        </p:nvCxnSpPr>
        <p:spPr>
          <a:xfrm flipH="1">
            <a:off x="6261100" y="4597401"/>
            <a:ext cx="0" cy="6826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трелка вниз 9">
            <a:extLst>
              <a:ext uri="{FF2B5EF4-FFF2-40B4-BE49-F238E27FC236}">
                <a16:creationId xmlns:a16="http://schemas.microsoft.com/office/drawing/2014/main" id="{F0CDD2E7-FC96-4248-B91E-480DE19296D6}"/>
              </a:ext>
            </a:extLst>
          </p:cNvPr>
          <p:cNvSpPr/>
          <p:nvPr/>
        </p:nvSpPr>
        <p:spPr>
          <a:xfrm>
            <a:off x="5937251" y="3509963"/>
            <a:ext cx="657225" cy="423862"/>
          </a:xfrm>
          <a:prstGeom prst="downArrow">
            <a:avLst/>
          </a:prstGeom>
          <a:solidFill>
            <a:srgbClr val="41A7B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8A569A19-5FB9-4A34-9428-1BE7D5F25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76" y="15875"/>
            <a:ext cx="8412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3200" b="1" dirty="0">
                <a:solidFill>
                  <a:srgbClr val="2A767A"/>
                </a:solidFill>
                <a:cs typeface="Times New Roman" pitchFamily="18" charset="0"/>
              </a:rPr>
              <a:t>Результати інвестицій</a:t>
            </a:r>
            <a:r>
              <a:rPr lang="en-US" altLang="uk-UA" sz="3200" b="1" dirty="0">
                <a:solidFill>
                  <a:srgbClr val="2A767A"/>
                </a:solidFill>
                <a:cs typeface="Times New Roman" pitchFamily="18" charset="0"/>
              </a:rPr>
              <a:t> </a:t>
            </a:r>
            <a:endParaRPr lang="uk-UA" altLang="uk-UA" sz="3200" b="1" dirty="0">
              <a:solidFill>
                <a:srgbClr val="2A767A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64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858E9A-A748-4FDC-AAD9-97ABBBA27535}"/>
              </a:ext>
            </a:extLst>
          </p:cNvPr>
          <p:cNvSpPr txBox="1"/>
          <p:nvPr/>
        </p:nvSpPr>
        <p:spPr>
          <a:xfrm>
            <a:off x="5015880" y="2792907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293C4B"/>
                </a:solidFill>
                <a:latin typeface="Trebuchet MS" panose="020B0603020202020204" pitchFamily="34" charset="0"/>
              </a:rPr>
              <a:t>Дякую за увагу!</a:t>
            </a:r>
            <a:endParaRPr lang="ru-RU" sz="4000" b="1" dirty="0">
              <a:solidFill>
                <a:srgbClr val="293C4B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95073E-5B7E-4EC2-8C38-ABE9224797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3"/>
          <a:stretch/>
        </p:blipFill>
        <p:spPr>
          <a:xfrm>
            <a:off x="1597166" y="1697676"/>
            <a:ext cx="3426249" cy="289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65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_Frame">
  <a:themeElements>
    <a:clrScheme name="Custom 4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00552D"/>
      </a:accent2>
      <a:accent3>
        <a:srgbClr val="A7B789"/>
      </a:accent3>
      <a:accent4>
        <a:srgbClr val="343437"/>
      </a:accent4>
      <a:accent5>
        <a:srgbClr val="872D2D"/>
      </a:accent5>
      <a:accent6>
        <a:srgbClr val="C00000"/>
      </a:accent6>
      <a:hlink>
        <a:srgbClr val="67AABF"/>
      </a:hlink>
      <a:folHlink>
        <a:srgbClr val="ABAFA5"/>
      </a:folHlink>
    </a:clrScheme>
    <a:fontScheme name="KyivESCO">
      <a:majorFont>
        <a:latin typeface="Myriad Pro Cond"/>
        <a:ea typeface=""/>
        <a:cs typeface=""/>
      </a:majorFont>
      <a:minorFont>
        <a:latin typeface="Myriad Pro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pFill/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1_Green_Frame">
  <a:themeElements>
    <a:clrScheme name="Custom 4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00552D"/>
      </a:accent2>
      <a:accent3>
        <a:srgbClr val="A7B789"/>
      </a:accent3>
      <a:accent4>
        <a:srgbClr val="343437"/>
      </a:accent4>
      <a:accent5>
        <a:srgbClr val="872D2D"/>
      </a:accent5>
      <a:accent6>
        <a:srgbClr val="C00000"/>
      </a:accent6>
      <a:hlink>
        <a:srgbClr val="67AABF"/>
      </a:hlink>
      <a:folHlink>
        <a:srgbClr val="ABAFA5"/>
      </a:folHlink>
    </a:clrScheme>
    <a:fontScheme name="KyivESCO">
      <a:majorFont>
        <a:latin typeface="Myriad Pro Cond"/>
        <a:ea typeface=""/>
        <a:cs typeface=""/>
      </a:majorFont>
      <a:minorFont>
        <a:latin typeface="Myriad Pro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pFill/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550</Words>
  <Application>Microsoft Office PowerPoint</Application>
  <PresentationFormat>Широкоэкранный</PresentationFormat>
  <Paragraphs>227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Calibri</vt:lpstr>
      <vt:lpstr>Century Gothic</vt:lpstr>
      <vt:lpstr>Myriad Pro</vt:lpstr>
      <vt:lpstr>Myriad Pro Cond</vt:lpstr>
      <vt:lpstr>Trebuchet MS</vt:lpstr>
      <vt:lpstr>Wingdings 2</vt:lpstr>
      <vt:lpstr>Тема Office</vt:lpstr>
      <vt:lpstr>Green_Frame</vt:lpstr>
      <vt:lpstr>1_Green_Frame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Ігор Горових</dc:creator>
  <cp:lastModifiedBy>Илья Ярошевский</cp:lastModifiedBy>
  <cp:revision>326</cp:revision>
  <dcterms:created xsi:type="dcterms:W3CDTF">2017-03-29T07:23:32Z</dcterms:created>
  <dcterms:modified xsi:type="dcterms:W3CDTF">2020-02-26T15:17:59Z</dcterms:modified>
</cp:coreProperties>
</file>