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76" r:id="rId3"/>
    <p:sldId id="277" r:id="rId4"/>
    <p:sldId id="279" r:id="rId5"/>
    <p:sldId id="272" r:id="rId6"/>
    <p:sldId id="273" r:id="rId7"/>
    <p:sldId id="258" r:id="rId8"/>
    <p:sldId id="278" r:id="rId9"/>
    <p:sldId id="280" r:id="rId10"/>
    <p:sldId id="263" r:id="rId11"/>
    <p:sldId id="265" r:id="rId12"/>
    <p:sldId id="266" r:id="rId13"/>
    <p:sldId id="267" r:id="rId14"/>
    <p:sldId id="268" r:id="rId15"/>
    <p:sldId id="270" r:id="rId16"/>
    <p:sldId id="271" r:id="rId17"/>
    <p:sldId id="261" r:id="rId18"/>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8" autoAdjust="0"/>
    <p:restoredTop sz="94660"/>
  </p:normalViewPr>
  <p:slideViewPr>
    <p:cSldViewPr snapToGrid="0">
      <p:cViewPr varScale="1">
        <p:scale>
          <a:sx n="115" d="100"/>
          <a:sy n="115" d="100"/>
        </p:scale>
        <p:origin x="240" y="4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5C3321-A0E7-AF44-BC12-5020BA9E5CF1}" type="datetimeFigureOut">
              <a:rPr lang="ru-RU" smtClean="0"/>
              <a:t>14.11.17</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CCA9D7-C4B4-8C4A-B5D5-CA2B0B1D5A46}" type="slidenum">
              <a:rPr lang="ru-RU" smtClean="0"/>
              <a:t>‹#›</a:t>
            </a:fld>
            <a:endParaRPr lang="ru-RU"/>
          </a:p>
        </p:txBody>
      </p:sp>
    </p:spTree>
    <p:extLst>
      <p:ext uri="{BB962C8B-B14F-4D97-AF65-F5344CB8AC3E}">
        <p14:creationId xmlns:p14="http://schemas.microsoft.com/office/powerpoint/2010/main" val="7014360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uk-UA"/>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uk-UA"/>
          </a:p>
        </p:txBody>
      </p:sp>
      <p:sp>
        <p:nvSpPr>
          <p:cNvPr id="4" name="Дата 3"/>
          <p:cNvSpPr>
            <a:spLocks noGrp="1"/>
          </p:cNvSpPr>
          <p:nvPr>
            <p:ph type="dt" sz="half" idx="10"/>
          </p:nvPr>
        </p:nvSpPr>
        <p:spPr/>
        <p:txBody>
          <a:bodyPr/>
          <a:lstStyle/>
          <a:p>
            <a:fld id="{47115FBD-D7CB-4551-9185-B71D74BCD1A1}" type="datetimeFigureOut">
              <a:rPr lang="uk-UA" smtClean="0"/>
              <a:t>14.11.17</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188D0D72-F413-4F44-ADDB-97FA9ADF321E}" type="slidenum">
              <a:rPr lang="uk-UA" smtClean="0"/>
              <a:t>‹#›</a:t>
            </a:fld>
            <a:endParaRPr lang="uk-UA"/>
          </a:p>
        </p:txBody>
      </p:sp>
    </p:spTree>
    <p:extLst>
      <p:ext uri="{BB962C8B-B14F-4D97-AF65-F5344CB8AC3E}">
        <p14:creationId xmlns:p14="http://schemas.microsoft.com/office/powerpoint/2010/main" val="38190893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47115FBD-D7CB-4551-9185-B71D74BCD1A1}" type="datetimeFigureOut">
              <a:rPr lang="uk-UA" smtClean="0"/>
              <a:t>14.11.17</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188D0D72-F413-4F44-ADDB-97FA9ADF321E}" type="slidenum">
              <a:rPr lang="uk-UA" smtClean="0"/>
              <a:t>‹#›</a:t>
            </a:fld>
            <a:endParaRPr lang="uk-UA"/>
          </a:p>
        </p:txBody>
      </p:sp>
    </p:spTree>
    <p:extLst>
      <p:ext uri="{BB962C8B-B14F-4D97-AF65-F5344CB8AC3E}">
        <p14:creationId xmlns:p14="http://schemas.microsoft.com/office/powerpoint/2010/main" val="4199193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47115FBD-D7CB-4551-9185-B71D74BCD1A1}" type="datetimeFigureOut">
              <a:rPr lang="uk-UA" smtClean="0"/>
              <a:t>14.11.17</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188D0D72-F413-4F44-ADDB-97FA9ADF321E}" type="slidenum">
              <a:rPr lang="uk-UA" smtClean="0"/>
              <a:t>‹#›</a:t>
            </a:fld>
            <a:endParaRPr lang="uk-UA"/>
          </a:p>
        </p:txBody>
      </p:sp>
    </p:spTree>
    <p:extLst>
      <p:ext uri="{BB962C8B-B14F-4D97-AF65-F5344CB8AC3E}">
        <p14:creationId xmlns:p14="http://schemas.microsoft.com/office/powerpoint/2010/main" val="2481369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47115FBD-D7CB-4551-9185-B71D74BCD1A1}" type="datetimeFigureOut">
              <a:rPr lang="uk-UA" smtClean="0"/>
              <a:t>14.11.17</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188D0D72-F413-4F44-ADDB-97FA9ADF321E}" type="slidenum">
              <a:rPr lang="uk-UA" smtClean="0"/>
              <a:t>‹#›</a:t>
            </a:fld>
            <a:endParaRPr lang="uk-UA"/>
          </a:p>
        </p:txBody>
      </p:sp>
    </p:spTree>
    <p:extLst>
      <p:ext uri="{BB962C8B-B14F-4D97-AF65-F5344CB8AC3E}">
        <p14:creationId xmlns:p14="http://schemas.microsoft.com/office/powerpoint/2010/main" val="998559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uk-UA"/>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47115FBD-D7CB-4551-9185-B71D74BCD1A1}" type="datetimeFigureOut">
              <a:rPr lang="uk-UA" smtClean="0"/>
              <a:t>14.11.17</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188D0D72-F413-4F44-ADDB-97FA9ADF321E}" type="slidenum">
              <a:rPr lang="uk-UA" smtClean="0"/>
              <a:t>‹#›</a:t>
            </a:fld>
            <a:endParaRPr lang="uk-UA"/>
          </a:p>
        </p:txBody>
      </p:sp>
    </p:spTree>
    <p:extLst>
      <p:ext uri="{BB962C8B-B14F-4D97-AF65-F5344CB8AC3E}">
        <p14:creationId xmlns:p14="http://schemas.microsoft.com/office/powerpoint/2010/main" val="21189420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Дата 4"/>
          <p:cNvSpPr>
            <a:spLocks noGrp="1"/>
          </p:cNvSpPr>
          <p:nvPr>
            <p:ph type="dt" sz="half" idx="10"/>
          </p:nvPr>
        </p:nvSpPr>
        <p:spPr/>
        <p:txBody>
          <a:bodyPr/>
          <a:lstStyle/>
          <a:p>
            <a:fld id="{47115FBD-D7CB-4551-9185-B71D74BCD1A1}" type="datetimeFigureOut">
              <a:rPr lang="uk-UA" smtClean="0"/>
              <a:t>14.11.17</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188D0D72-F413-4F44-ADDB-97FA9ADF321E}" type="slidenum">
              <a:rPr lang="uk-UA" smtClean="0"/>
              <a:t>‹#›</a:t>
            </a:fld>
            <a:endParaRPr lang="uk-UA"/>
          </a:p>
        </p:txBody>
      </p:sp>
    </p:spTree>
    <p:extLst>
      <p:ext uri="{BB962C8B-B14F-4D97-AF65-F5344CB8AC3E}">
        <p14:creationId xmlns:p14="http://schemas.microsoft.com/office/powerpoint/2010/main" val="9610886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uk-UA"/>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Дата 6"/>
          <p:cNvSpPr>
            <a:spLocks noGrp="1"/>
          </p:cNvSpPr>
          <p:nvPr>
            <p:ph type="dt" sz="half" idx="10"/>
          </p:nvPr>
        </p:nvSpPr>
        <p:spPr/>
        <p:txBody>
          <a:bodyPr/>
          <a:lstStyle/>
          <a:p>
            <a:fld id="{47115FBD-D7CB-4551-9185-B71D74BCD1A1}" type="datetimeFigureOut">
              <a:rPr lang="uk-UA" smtClean="0"/>
              <a:t>14.11.17</a:t>
            </a:fld>
            <a:endParaRPr lang="uk-UA"/>
          </a:p>
        </p:txBody>
      </p:sp>
      <p:sp>
        <p:nvSpPr>
          <p:cNvPr id="8" name="Нижний колонтитул 7"/>
          <p:cNvSpPr>
            <a:spLocks noGrp="1"/>
          </p:cNvSpPr>
          <p:nvPr>
            <p:ph type="ftr" sz="quarter" idx="11"/>
          </p:nvPr>
        </p:nvSpPr>
        <p:spPr/>
        <p:txBody>
          <a:bodyPr/>
          <a:lstStyle/>
          <a:p>
            <a:endParaRPr lang="uk-UA"/>
          </a:p>
        </p:txBody>
      </p:sp>
      <p:sp>
        <p:nvSpPr>
          <p:cNvPr id="9" name="Номер слайда 8"/>
          <p:cNvSpPr>
            <a:spLocks noGrp="1"/>
          </p:cNvSpPr>
          <p:nvPr>
            <p:ph type="sldNum" sz="quarter" idx="12"/>
          </p:nvPr>
        </p:nvSpPr>
        <p:spPr/>
        <p:txBody>
          <a:bodyPr/>
          <a:lstStyle/>
          <a:p>
            <a:fld id="{188D0D72-F413-4F44-ADDB-97FA9ADF321E}" type="slidenum">
              <a:rPr lang="uk-UA" smtClean="0"/>
              <a:t>‹#›</a:t>
            </a:fld>
            <a:endParaRPr lang="uk-UA"/>
          </a:p>
        </p:txBody>
      </p:sp>
    </p:spTree>
    <p:extLst>
      <p:ext uri="{BB962C8B-B14F-4D97-AF65-F5344CB8AC3E}">
        <p14:creationId xmlns:p14="http://schemas.microsoft.com/office/powerpoint/2010/main" val="4851234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Дата 2"/>
          <p:cNvSpPr>
            <a:spLocks noGrp="1"/>
          </p:cNvSpPr>
          <p:nvPr>
            <p:ph type="dt" sz="half" idx="10"/>
          </p:nvPr>
        </p:nvSpPr>
        <p:spPr/>
        <p:txBody>
          <a:bodyPr/>
          <a:lstStyle/>
          <a:p>
            <a:fld id="{47115FBD-D7CB-4551-9185-B71D74BCD1A1}" type="datetimeFigureOut">
              <a:rPr lang="uk-UA" smtClean="0"/>
              <a:t>14.11.17</a:t>
            </a:fld>
            <a:endParaRPr lang="uk-UA"/>
          </a:p>
        </p:txBody>
      </p:sp>
      <p:sp>
        <p:nvSpPr>
          <p:cNvPr id="4" name="Нижний колонтитул 3"/>
          <p:cNvSpPr>
            <a:spLocks noGrp="1"/>
          </p:cNvSpPr>
          <p:nvPr>
            <p:ph type="ftr" sz="quarter" idx="11"/>
          </p:nvPr>
        </p:nvSpPr>
        <p:spPr/>
        <p:txBody>
          <a:bodyPr/>
          <a:lstStyle/>
          <a:p>
            <a:endParaRPr lang="uk-UA"/>
          </a:p>
        </p:txBody>
      </p:sp>
      <p:sp>
        <p:nvSpPr>
          <p:cNvPr id="5" name="Номер слайда 4"/>
          <p:cNvSpPr>
            <a:spLocks noGrp="1"/>
          </p:cNvSpPr>
          <p:nvPr>
            <p:ph type="sldNum" sz="quarter" idx="12"/>
          </p:nvPr>
        </p:nvSpPr>
        <p:spPr/>
        <p:txBody>
          <a:bodyPr/>
          <a:lstStyle/>
          <a:p>
            <a:fld id="{188D0D72-F413-4F44-ADDB-97FA9ADF321E}" type="slidenum">
              <a:rPr lang="uk-UA" smtClean="0"/>
              <a:t>‹#›</a:t>
            </a:fld>
            <a:endParaRPr lang="uk-UA"/>
          </a:p>
        </p:txBody>
      </p:sp>
    </p:spTree>
    <p:extLst>
      <p:ext uri="{BB962C8B-B14F-4D97-AF65-F5344CB8AC3E}">
        <p14:creationId xmlns:p14="http://schemas.microsoft.com/office/powerpoint/2010/main" val="24258934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7115FBD-D7CB-4551-9185-B71D74BCD1A1}" type="datetimeFigureOut">
              <a:rPr lang="uk-UA" smtClean="0"/>
              <a:t>14.11.17</a:t>
            </a:fld>
            <a:endParaRPr lang="uk-UA"/>
          </a:p>
        </p:txBody>
      </p:sp>
      <p:sp>
        <p:nvSpPr>
          <p:cNvPr id="3" name="Нижний колонтитул 2"/>
          <p:cNvSpPr>
            <a:spLocks noGrp="1"/>
          </p:cNvSpPr>
          <p:nvPr>
            <p:ph type="ftr" sz="quarter" idx="11"/>
          </p:nvPr>
        </p:nvSpPr>
        <p:spPr/>
        <p:txBody>
          <a:bodyPr/>
          <a:lstStyle/>
          <a:p>
            <a:endParaRPr lang="uk-UA"/>
          </a:p>
        </p:txBody>
      </p:sp>
      <p:sp>
        <p:nvSpPr>
          <p:cNvPr id="4" name="Номер слайда 3"/>
          <p:cNvSpPr>
            <a:spLocks noGrp="1"/>
          </p:cNvSpPr>
          <p:nvPr>
            <p:ph type="sldNum" sz="quarter" idx="12"/>
          </p:nvPr>
        </p:nvSpPr>
        <p:spPr/>
        <p:txBody>
          <a:bodyPr/>
          <a:lstStyle/>
          <a:p>
            <a:fld id="{188D0D72-F413-4F44-ADDB-97FA9ADF321E}" type="slidenum">
              <a:rPr lang="uk-UA" smtClean="0"/>
              <a:t>‹#›</a:t>
            </a:fld>
            <a:endParaRPr lang="uk-UA"/>
          </a:p>
        </p:txBody>
      </p:sp>
    </p:spTree>
    <p:extLst>
      <p:ext uri="{BB962C8B-B14F-4D97-AF65-F5344CB8AC3E}">
        <p14:creationId xmlns:p14="http://schemas.microsoft.com/office/powerpoint/2010/main" val="22562803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uk-UA"/>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47115FBD-D7CB-4551-9185-B71D74BCD1A1}" type="datetimeFigureOut">
              <a:rPr lang="uk-UA" smtClean="0"/>
              <a:t>14.11.17</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188D0D72-F413-4F44-ADDB-97FA9ADF321E}" type="slidenum">
              <a:rPr lang="uk-UA" smtClean="0"/>
              <a:t>‹#›</a:t>
            </a:fld>
            <a:endParaRPr lang="uk-UA"/>
          </a:p>
        </p:txBody>
      </p:sp>
    </p:spTree>
    <p:extLst>
      <p:ext uri="{BB962C8B-B14F-4D97-AF65-F5344CB8AC3E}">
        <p14:creationId xmlns:p14="http://schemas.microsoft.com/office/powerpoint/2010/main" val="4040449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uk-UA"/>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47115FBD-D7CB-4551-9185-B71D74BCD1A1}" type="datetimeFigureOut">
              <a:rPr lang="uk-UA" smtClean="0"/>
              <a:t>14.11.17</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188D0D72-F413-4F44-ADDB-97FA9ADF321E}" type="slidenum">
              <a:rPr lang="uk-UA" smtClean="0"/>
              <a:t>‹#›</a:t>
            </a:fld>
            <a:endParaRPr lang="uk-UA"/>
          </a:p>
        </p:txBody>
      </p:sp>
    </p:spTree>
    <p:extLst>
      <p:ext uri="{BB962C8B-B14F-4D97-AF65-F5344CB8AC3E}">
        <p14:creationId xmlns:p14="http://schemas.microsoft.com/office/powerpoint/2010/main" val="350630782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uk-UA"/>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115FBD-D7CB-4551-9185-B71D74BCD1A1}" type="datetimeFigureOut">
              <a:rPr lang="uk-UA" smtClean="0"/>
              <a:t>14.11.17</a:t>
            </a:fld>
            <a:endParaRPr lang="uk-UA"/>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8D0D72-F413-4F44-ADDB-97FA9ADF321E}" type="slidenum">
              <a:rPr lang="uk-UA" smtClean="0"/>
              <a:t>‹#›</a:t>
            </a:fld>
            <a:endParaRPr lang="uk-UA"/>
          </a:p>
        </p:txBody>
      </p:sp>
    </p:spTree>
    <p:extLst>
      <p:ext uri="{BB962C8B-B14F-4D97-AF65-F5344CB8AC3E}">
        <p14:creationId xmlns:p14="http://schemas.microsoft.com/office/powerpoint/2010/main" val="29346918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9.png"/><Relationship Id="rId5" Type="http://schemas.openxmlformats.org/officeDocument/2006/relationships/image" Target="../media/image10.jpg"/><Relationship Id="rId6"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2.png"/><Relationship Id="rId5" Type="http://schemas.openxmlformats.org/officeDocument/2006/relationships/image" Target="../media/image13.jpeg"/><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4" Type="http://schemas.openxmlformats.org/officeDocument/2006/relationships/image" Target="../media/image4.png"/><Relationship Id="rId5" Type="http://schemas.openxmlformats.org/officeDocument/2006/relationships/image" Target="../media/image15.png"/><Relationship Id="rId6" Type="http://schemas.openxmlformats.org/officeDocument/2006/relationships/image" Target="../media/image16.jpg"/><Relationship Id="rId1" Type="http://schemas.openxmlformats.org/officeDocument/2006/relationships/slideLayout" Target="../slideLayouts/slideLayout2.xml"/><Relationship Id="rId2"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7.png"/><Relationship Id="rId5" Type="http://schemas.openxmlformats.org/officeDocument/2006/relationships/image" Target="../media/image18.gif"/><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9.png"/><Relationship Id="rId5" Type="http://schemas.openxmlformats.org/officeDocument/2006/relationships/image" Target="../media/image20.jpg"/><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21.png"/><Relationship Id="rId5" Type="http://schemas.openxmlformats.org/officeDocument/2006/relationships/image" Target="../media/image22.jpg"/><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23.jpg"/><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arena.ua/" TargetMode="Externa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uk-UA"/>
          </a:p>
        </p:txBody>
      </p:sp>
      <p:sp>
        <p:nvSpPr>
          <p:cNvPr id="3" name="Подзаголовок 2"/>
          <p:cNvSpPr>
            <a:spLocks noGrp="1"/>
          </p:cNvSpPr>
          <p:nvPr>
            <p:ph type="subTitle" idx="1"/>
          </p:nvPr>
        </p:nvSpPr>
        <p:spPr/>
        <p:txBody>
          <a:bodyPr/>
          <a:lstStyle/>
          <a:p>
            <a:endParaRPr lang="uk-UA"/>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0963"/>
            <a:ext cx="12192000" cy="6858000"/>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5396" y="283494"/>
            <a:ext cx="3020574" cy="1170434"/>
          </a:xfrm>
          <a:prstGeom prst="rect">
            <a:avLst/>
          </a:prstGeom>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15970" y="180462"/>
            <a:ext cx="1812039" cy="1118934"/>
          </a:xfrm>
          <a:prstGeom prst="rect">
            <a:avLst/>
          </a:prstGeom>
        </p:spPr>
      </p:pic>
      <p:pic>
        <p:nvPicPr>
          <p:cNvPr id="7" name="Рисунок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07175" y="147743"/>
            <a:ext cx="3022651" cy="1390420"/>
          </a:xfrm>
          <a:prstGeom prst="rect">
            <a:avLst/>
          </a:prstGeom>
        </p:spPr>
      </p:pic>
      <p:sp>
        <p:nvSpPr>
          <p:cNvPr id="8" name="Прямоугольник 7"/>
          <p:cNvSpPr/>
          <p:nvPr/>
        </p:nvSpPr>
        <p:spPr>
          <a:xfrm>
            <a:off x="716924" y="1647785"/>
            <a:ext cx="5619482" cy="1908215"/>
          </a:xfrm>
          <a:prstGeom prst="rect">
            <a:avLst/>
          </a:prstGeom>
        </p:spPr>
        <p:txBody>
          <a:bodyPr wrap="square">
            <a:spAutoFit/>
          </a:bodyPr>
          <a:lstStyle/>
          <a:p>
            <a:r>
              <a:rPr lang="uk-UA" sz="2000" dirty="0"/>
              <a:t>Аналітичне </a:t>
            </a:r>
            <a:r>
              <a:rPr lang="uk-UA" sz="2000" dirty="0" smtClean="0"/>
              <a:t>дослідження в </a:t>
            </a:r>
            <a:r>
              <a:rPr lang="uk-UA" sz="2000" dirty="0"/>
              <a:t>рамках Проекту «Економічні </a:t>
            </a:r>
            <a:r>
              <a:rPr lang="uk-UA" sz="2000" dirty="0" smtClean="0"/>
              <a:t>можливості </a:t>
            </a:r>
            <a:r>
              <a:rPr lang="uk-UA" sz="2000" dirty="0"/>
              <a:t>постраждалим від </a:t>
            </a:r>
            <a:r>
              <a:rPr lang="uk-UA" sz="2000" dirty="0" smtClean="0"/>
              <a:t>конфлікту</a:t>
            </a:r>
            <a:r>
              <a:rPr lang="uk-UA" sz="2000" dirty="0"/>
              <a:t>», що </a:t>
            </a:r>
            <a:r>
              <a:rPr lang="uk-UA" sz="2000" dirty="0" smtClean="0"/>
              <a:t>впроваджується Українським </a:t>
            </a:r>
          </a:p>
          <a:p>
            <a:r>
              <a:rPr lang="uk-UA" sz="2000" dirty="0" smtClean="0"/>
              <a:t>Жіночим </a:t>
            </a:r>
            <a:r>
              <a:rPr lang="uk-UA" sz="2000" dirty="0"/>
              <a:t>Фондом, за </a:t>
            </a:r>
            <a:r>
              <a:rPr lang="uk-UA" sz="2000" dirty="0" smtClean="0"/>
              <a:t>підтримки </a:t>
            </a:r>
            <a:r>
              <a:rPr lang="uk-UA" sz="2000" dirty="0"/>
              <a:t>Агентства США </a:t>
            </a:r>
            <a:endParaRPr lang="uk-UA" sz="2000" dirty="0" smtClean="0"/>
          </a:p>
          <a:p>
            <a:r>
              <a:rPr lang="uk-UA" sz="2000" dirty="0" smtClean="0"/>
              <a:t>з міжнародного </a:t>
            </a:r>
            <a:r>
              <a:rPr lang="uk-UA" sz="2000" dirty="0"/>
              <a:t>розвитку </a:t>
            </a:r>
            <a:r>
              <a:rPr lang="uk-UA" sz="2000" dirty="0" smtClean="0"/>
              <a:t>(</a:t>
            </a:r>
            <a:r>
              <a:rPr lang="uk-UA" sz="2000" dirty="0"/>
              <a:t>USAID)</a:t>
            </a:r>
          </a:p>
          <a:p>
            <a:endParaRPr lang="uk-UA" dirty="0"/>
          </a:p>
        </p:txBody>
      </p:sp>
      <p:sp>
        <p:nvSpPr>
          <p:cNvPr id="9" name="Прямоугольник 8"/>
          <p:cNvSpPr/>
          <p:nvPr/>
        </p:nvSpPr>
        <p:spPr>
          <a:xfrm>
            <a:off x="4687910" y="4429919"/>
            <a:ext cx="8266090" cy="954107"/>
          </a:xfrm>
          <a:prstGeom prst="rect">
            <a:avLst/>
          </a:prstGeom>
        </p:spPr>
        <p:txBody>
          <a:bodyPr wrap="square">
            <a:spAutoFit/>
          </a:bodyPr>
          <a:lstStyle/>
          <a:p>
            <a:r>
              <a:rPr lang="uk-UA" sz="2800" dirty="0"/>
              <a:t>Розвиток та підтримка малого та середнього</a:t>
            </a:r>
          </a:p>
          <a:p>
            <a:r>
              <a:rPr lang="uk-UA" sz="2800" dirty="0"/>
              <a:t> бізнесу в Луганській та Донецькій областях</a:t>
            </a:r>
          </a:p>
        </p:txBody>
      </p:sp>
    </p:spTree>
    <p:extLst>
      <p:ext uri="{BB962C8B-B14F-4D97-AF65-F5344CB8AC3E}">
        <p14:creationId xmlns:p14="http://schemas.microsoft.com/office/powerpoint/2010/main" val="13212295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879" y="0"/>
            <a:ext cx="12192000" cy="6858000"/>
          </a:xfr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83655" y="355500"/>
            <a:ext cx="1942937" cy="893751"/>
          </a:xfrm>
          <a:prstGeom prst="rect">
            <a:avLst/>
          </a:prstGeom>
        </p:spPr>
      </p:pic>
      <p:sp>
        <p:nvSpPr>
          <p:cNvPr id="3" name="Прямоугольник 2"/>
          <p:cNvSpPr/>
          <p:nvPr/>
        </p:nvSpPr>
        <p:spPr>
          <a:xfrm>
            <a:off x="1057170" y="629306"/>
            <a:ext cx="3424678" cy="383823"/>
          </a:xfrm>
          <a:prstGeom prst="rect">
            <a:avLst/>
          </a:prstGeom>
        </p:spPr>
        <p:txBody>
          <a:bodyPr wrap="square">
            <a:spAutoFit/>
          </a:bodyPr>
          <a:lstStyle/>
          <a:p>
            <a:pPr>
              <a:lnSpc>
                <a:spcPct val="115000"/>
              </a:lnSpc>
              <a:spcAft>
                <a:spcPts val="0"/>
              </a:spcAft>
            </a:pPr>
            <a:r>
              <a:rPr lang="uk-UA" b="1" dirty="0">
                <a:solidFill>
                  <a:srgbClr val="000000"/>
                </a:solidFill>
                <a:latin typeface="Arial" panose="020B0604020202020204" pitchFamily="34" charset="0"/>
                <a:ea typeface="Arial" panose="020B0604020202020204" pitchFamily="34" charset="0"/>
              </a:rPr>
              <a:t>Ринок побутових послуг </a:t>
            </a:r>
            <a:endParaRPr lang="uk-UA" b="1" dirty="0">
              <a:solidFill>
                <a:srgbClr val="000000"/>
              </a:solidFill>
              <a:effectLst/>
              <a:latin typeface="Arial" panose="020B0604020202020204" pitchFamily="34" charset="0"/>
              <a:ea typeface="Arial" panose="020B0604020202020204" pitchFamily="34" charset="0"/>
            </a:endParaRPr>
          </a:p>
        </p:txBody>
      </p:sp>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29577" y="1907598"/>
            <a:ext cx="6874748" cy="4466644"/>
          </a:xfrm>
          <a:prstGeom prst="rect">
            <a:avLst/>
          </a:prstGeom>
        </p:spPr>
      </p:pic>
      <p:sp>
        <p:nvSpPr>
          <p:cNvPr id="7" name="Прямоугольник 6"/>
          <p:cNvSpPr/>
          <p:nvPr/>
        </p:nvSpPr>
        <p:spPr>
          <a:xfrm>
            <a:off x="459897" y="1676654"/>
            <a:ext cx="4294413" cy="2428357"/>
          </a:xfrm>
          <a:prstGeom prst="rect">
            <a:avLst/>
          </a:prstGeom>
        </p:spPr>
        <p:txBody>
          <a:bodyPr wrap="square">
            <a:spAutoFit/>
          </a:bodyPr>
          <a:lstStyle/>
          <a:p>
            <a:pPr algn="just">
              <a:lnSpc>
                <a:spcPct val="115000"/>
              </a:lnSpc>
              <a:spcAft>
                <a:spcPts val="0"/>
              </a:spcAft>
            </a:pPr>
            <a:r>
              <a:rPr lang="uk-UA" sz="1200" b="1" dirty="0">
                <a:solidFill>
                  <a:schemeClr val="bg1">
                    <a:lumMod val="50000"/>
                  </a:schemeClr>
                </a:solidFill>
                <a:latin typeface="Arial" panose="020B0604020202020204" pitchFamily="34" charset="0"/>
                <a:ea typeface="Arial" panose="020B0604020202020204" pitchFamily="34" charset="0"/>
              </a:rPr>
              <a:t> </a:t>
            </a:r>
          </a:p>
          <a:p>
            <a:pPr algn="just">
              <a:lnSpc>
                <a:spcPct val="115000"/>
              </a:lnSpc>
              <a:spcAft>
                <a:spcPts val="0"/>
              </a:spcAft>
            </a:pPr>
            <a:r>
              <a:rPr lang="uk-UA" sz="1200" b="1" dirty="0" smtClean="0">
                <a:solidFill>
                  <a:schemeClr val="bg1">
                    <a:lumMod val="50000"/>
                  </a:schemeClr>
                </a:solidFill>
                <a:latin typeface="Arial" panose="020B0604020202020204" pitchFamily="34" charset="0"/>
                <a:ea typeface="Arial" panose="020B0604020202020204" pitchFamily="34" charset="0"/>
              </a:rPr>
              <a:t>Загрози: </a:t>
            </a:r>
            <a:r>
              <a:rPr lang="uk-UA" sz="1200" dirty="0" smtClean="0">
                <a:solidFill>
                  <a:schemeClr val="bg1">
                    <a:lumMod val="50000"/>
                  </a:schemeClr>
                </a:solidFill>
                <a:latin typeface="Arial" panose="020B0604020202020204" pitchFamily="34" charset="0"/>
                <a:ea typeface="Arial" panose="020B0604020202020204" pitchFamily="34" charset="0"/>
              </a:rPr>
              <a:t>невисока рентабельність</a:t>
            </a:r>
            <a:r>
              <a:rPr lang="uk-UA" sz="1200" dirty="0">
                <a:solidFill>
                  <a:schemeClr val="bg1">
                    <a:lumMod val="50000"/>
                  </a:schemeClr>
                </a:solidFill>
                <a:latin typeface="Arial" panose="020B0604020202020204" pitchFamily="34" charset="0"/>
                <a:ea typeface="Arial" panose="020B0604020202020204" pitchFamily="34" charset="0"/>
              </a:rPr>
              <a:t>, яка </a:t>
            </a:r>
            <a:r>
              <a:rPr lang="uk-UA" sz="1200" dirty="0" smtClean="0">
                <a:solidFill>
                  <a:schemeClr val="bg1">
                    <a:lumMod val="50000"/>
                  </a:schemeClr>
                </a:solidFill>
                <a:latin typeface="Arial" panose="020B0604020202020204" pitchFamily="34" charset="0"/>
                <a:ea typeface="Arial" panose="020B0604020202020204" pitchFamily="34" charset="0"/>
              </a:rPr>
              <a:t>компенсується </a:t>
            </a:r>
            <a:r>
              <a:rPr lang="uk-UA" sz="1200" dirty="0">
                <a:solidFill>
                  <a:schemeClr val="bg1">
                    <a:lumMod val="50000"/>
                  </a:schemeClr>
                </a:solidFill>
                <a:latin typeface="Arial" panose="020B0604020202020204" pitchFamily="34" charset="0"/>
                <a:ea typeface="Arial" panose="020B0604020202020204" pitchFamily="34" charset="0"/>
              </a:rPr>
              <a:t>відносно </a:t>
            </a:r>
            <a:r>
              <a:rPr lang="uk-UA" sz="1200" b="1" dirty="0">
                <a:solidFill>
                  <a:schemeClr val="accent1">
                    <a:lumMod val="50000"/>
                  </a:schemeClr>
                </a:solidFill>
                <a:latin typeface="Arial" panose="020B0604020202020204" pitchFamily="34" charset="0"/>
                <a:ea typeface="Arial" panose="020B0604020202020204" pitchFamily="34" charset="0"/>
              </a:rPr>
              <a:t>невеликим </a:t>
            </a:r>
            <a:r>
              <a:rPr lang="uk-UA" sz="1200" b="1" dirty="0" smtClean="0">
                <a:solidFill>
                  <a:schemeClr val="accent1">
                    <a:lumMod val="50000"/>
                  </a:schemeClr>
                </a:solidFill>
                <a:latin typeface="Arial" panose="020B0604020202020204" pitchFamily="34" charset="0"/>
                <a:ea typeface="Arial" panose="020B0604020202020204" pitchFamily="34" charset="0"/>
              </a:rPr>
              <a:t>порогом входження </a:t>
            </a:r>
            <a:r>
              <a:rPr lang="uk-UA" sz="1200" dirty="0">
                <a:solidFill>
                  <a:schemeClr val="bg1">
                    <a:lumMod val="50000"/>
                  </a:schemeClr>
                </a:solidFill>
                <a:latin typeface="Arial" panose="020B0604020202020204" pitchFamily="34" charset="0"/>
                <a:ea typeface="Arial" panose="020B0604020202020204" pitchFamily="34" charset="0"/>
              </a:rPr>
              <a:t>(стартових інвестицій</a:t>
            </a:r>
            <a:r>
              <a:rPr lang="uk-UA" sz="1200" dirty="0" smtClean="0">
                <a:solidFill>
                  <a:schemeClr val="bg1">
                    <a:lumMod val="50000"/>
                  </a:schemeClr>
                </a:solidFill>
                <a:latin typeface="Arial" panose="020B0604020202020204" pitchFamily="34" charset="0"/>
                <a:ea typeface="Arial" panose="020B0604020202020204" pitchFamily="34" charset="0"/>
              </a:rPr>
              <a:t>). </a:t>
            </a:r>
            <a:r>
              <a:rPr lang="uk-UA" sz="1200" dirty="0">
                <a:solidFill>
                  <a:schemeClr val="bg1">
                    <a:lumMod val="50000"/>
                  </a:schemeClr>
                </a:solidFill>
                <a:latin typeface="Arial" panose="020B0604020202020204" pitchFamily="34" charset="0"/>
                <a:ea typeface="Arial" panose="020B0604020202020204" pitchFamily="34" charset="0"/>
              </a:rPr>
              <a:t> </a:t>
            </a:r>
          </a:p>
          <a:p>
            <a:pPr algn="just">
              <a:lnSpc>
                <a:spcPct val="115000"/>
              </a:lnSpc>
              <a:spcAft>
                <a:spcPts val="0"/>
              </a:spcAft>
            </a:pPr>
            <a:endParaRPr lang="uk-UA" sz="1200" b="1" dirty="0" smtClean="0">
              <a:solidFill>
                <a:schemeClr val="bg1">
                  <a:lumMod val="50000"/>
                </a:schemeClr>
              </a:solidFill>
              <a:latin typeface="Arial" panose="020B0604020202020204" pitchFamily="34" charset="0"/>
              <a:ea typeface="Arial" panose="020B0604020202020204" pitchFamily="34" charset="0"/>
            </a:endParaRPr>
          </a:p>
          <a:p>
            <a:pPr algn="just">
              <a:lnSpc>
                <a:spcPct val="115000"/>
              </a:lnSpc>
              <a:spcAft>
                <a:spcPts val="0"/>
              </a:spcAft>
            </a:pPr>
            <a:r>
              <a:rPr lang="uk-UA" sz="1200" b="1" dirty="0" smtClean="0">
                <a:solidFill>
                  <a:schemeClr val="bg1">
                    <a:lumMod val="50000"/>
                  </a:schemeClr>
                </a:solidFill>
                <a:latin typeface="Arial" panose="020B0604020202020204" pitchFamily="34" charset="0"/>
                <a:ea typeface="Arial" panose="020B0604020202020204" pitchFamily="34" charset="0"/>
              </a:rPr>
              <a:t>Можливості: </a:t>
            </a:r>
            <a:r>
              <a:rPr lang="uk-UA" sz="1200" dirty="0" smtClean="0">
                <a:solidFill>
                  <a:schemeClr val="bg1">
                    <a:lumMod val="50000"/>
                  </a:schemeClr>
                </a:solidFill>
                <a:latin typeface="Arial" panose="020B0604020202020204" pitchFamily="34" charset="0"/>
                <a:ea typeface="Arial" panose="020B0604020202020204" pitchFamily="34" charset="0"/>
              </a:rPr>
              <a:t>запровадження </a:t>
            </a:r>
            <a:r>
              <a:rPr lang="uk-UA" sz="1200" dirty="0">
                <a:solidFill>
                  <a:schemeClr val="bg1">
                    <a:lumMod val="50000"/>
                  </a:schemeClr>
                </a:solidFill>
                <a:latin typeface="Arial" panose="020B0604020202020204" pitchFamily="34" charset="0"/>
                <a:ea typeface="Arial" panose="020B0604020202020204" pitchFamily="34" charset="0"/>
              </a:rPr>
              <a:t>мораторію на експорт лісу-кругляка </a:t>
            </a:r>
            <a:r>
              <a:rPr lang="uk-UA" sz="1200" b="1" dirty="0">
                <a:solidFill>
                  <a:schemeClr val="accent1">
                    <a:lumMod val="50000"/>
                  </a:schemeClr>
                </a:solidFill>
                <a:latin typeface="Arial" panose="020B0604020202020204" pitchFamily="34" charset="0"/>
                <a:ea typeface="Arial" panose="020B0604020202020204" pitchFamily="34" charset="0"/>
              </a:rPr>
              <a:t>призвело до росту деревообробки в країні</a:t>
            </a:r>
            <a:r>
              <a:rPr lang="uk-UA" sz="1200" dirty="0">
                <a:solidFill>
                  <a:schemeClr val="bg1">
                    <a:lumMod val="50000"/>
                  </a:schemeClr>
                </a:solidFill>
                <a:latin typeface="Arial" panose="020B0604020202020204" pitchFamily="34" charset="0"/>
                <a:ea typeface="Arial" panose="020B0604020202020204" pitchFamily="34" charset="0"/>
              </a:rPr>
              <a:t>, що позначилось на виробництві. Так, на 27% зросла меблева промисловість, на 17% деревообробно, на 7% паперова (в доларах США). </a:t>
            </a:r>
          </a:p>
          <a:p>
            <a:pPr algn="just">
              <a:lnSpc>
                <a:spcPct val="115000"/>
              </a:lnSpc>
              <a:spcAft>
                <a:spcPts val="0"/>
              </a:spcAft>
            </a:pPr>
            <a:r>
              <a:rPr lang="uk-UA" sz="1200" dirty="0">
                <a:solidFill>
                  <a:schemeClr val="bg1">
                    <a:lumMod val="50000"/>
                  </a:schemeClr>
                </a:solidFill>
                <a:latin typeface="Arial" panose="020B0604020202020204" pitchFamily="34" charset="0"/>
                <a:ea typeface="Arial" panose="020B0604020202020204" pitchFamily="34" charset="0"/>
              </a:rPr>
              <a:t> </a:t>
            </a:r>
          </a:p>
        </p:txBody>
      </p:sp>
      <p:sp>
        <p:nvSpPr>
          <p:cNvPr id="8" name="Прямоугольник 7"/>
          <p:cNvSpPr/>
          <p:nvPr/>
        </p:nvSpPr>
        <p:spPr>
          <a:xfrm>
            <a:off x="459897" y="1178751"/>
            <a:ext cx="11319695" cy="729430"/>
          </a:xfrm>
          <a:prstGeom prst="rect">
            <a:avLst/>
          </a:prstGeom>
        </p:spPr>
        <p:txBody>
          <a:bodyPr wrap="square">
            <a:spAutoFit/>
          </a:bodyPr>
          <a:lstStyle/>
          <a:p>
            <a:pPr algn="just">
              <a:lnSpc>
                <a:spcPct val="115000"/>
              </a:lnSpc>
              <a:spcAft>
                <a:spcPts val="0"/>
              </a:spcAft>
            </a:pPr>
            <a:r>
              <a:rPr lang="uk-UA" sz="1200" b="1" dirty="0">
                <a:solidFill>
                  <a:schemeClr val="bg1">
                    <a:lumMod val="50000"/>
                  </a:schemeClr>
                </a:solidFill>
                <a:latin typeface="Arial" panose="020B0604020202020204" pitchFamily="34" charset="0"/>
                <a:ea typeface="Arial" panose="020B0604020202020204" pitchFamily="34" charset="0"/>
              </a:rPr>
              <a:t>Тенденції: </a:t>
            </a:r>
            <a:r>
              <a:rPr lang="uk-UA" sz="1200" dirty="0">
                <a:solidFill>
                  <a:schemeClr val="bg1">
                    <a:lumMod val="50000"/>
                  </a:schemeClr>
                </a:solidFill>
                <a:latin typeface="Arial" panose="020B0604020202020204" pitchFamily="34" charset="0"/>
                <a:ea typeface="Arial" panose="020B0604020202020204" pitchFamily="34" charset="0"/>
              </a:rPr>
              <a:t>ринок побутових послуг в </a:t>
            </a:r>
            <a:r>
              <a:rPr lang="uk-UA" sz="1200" dirty="0" smtClean="0">
                <a:solidFill>
                  <a:schemeClr val="bg1">
                    <a:lumMod val="50000"/>
                  </a:schemeClr>
                </a:solidFill>
                <a:latin typeface="Arial" panose="020B0604020202020204" pitchFamily="34" charset="0"/>
                <a:ea typeface="Arial" panose="020B0604020202020204" pitchFamily="34" charset="0"/>
              </a:rPr>
              <a:t>Донецькій </a:t>
            </a:r>
            <a:r>
              <a:rPr lang="uk-UA" sz="1200" dirty="0">
                <a:solidFill>
                  <a:schemeClr val="bg1">
                    <a:lumMod val="50000"/>
                  </a:schemeClr>
                </a:solidFill>
                <a:latin typeface="Arial" panose="020B0604020202020204" pitchFamily="34" charset="0"/>
                <a:ea typeface="Arial" panose="020B0604020202020204" pitchFamily="34" charset="0"/>
              </a:rPr>
              <a:t>області вважається несформованим та </a:t>
            </a:r>
            <a:r>
              <a:rPr lang="uk-UA" sz="1200" dirty="0" smtClean="0">
                <a:solidFill>
                  <a:schemeClr val="bg1">
                    <a:lumMod val="50000"/>
                  </a:schemeClr>
                </a:solidFill>
                <a:latin typeface="Arial" panose="020B0604020202020204" pitchFamily="34" charset="0"/>
                <a:ea typeface="Arial" panose="020B0604020202020204" pitchFamily="34" charset="0"/>
              </a:rPr>
              <a:t>неструктурованим. Незважаючи </a:t>
            </a:r>
            <a:r>
              <a:rPr lang="uk-UA" sz="1200" dirty="0">
                <a:solidFill>
                  <a:schemeClr val="bg1">
                    <a:lumMod val="50000"/>
                  </a:schemeClr>
                </a:solidFill>
                <a:latin typeface="Arial" panose="020B0604020202020204" pitchFamily="34" charset="0"/>
                <a:ea typeface="Arial" panose="020B0604020202020204" pitchFamily="34" charset="0"/>
              </a:rPr>
              <a:t>на падіння платоспроможності населення та скорочення ринку після 2014 року, </a:t>
            </a:r>
            <a:r>
              <a:rPr lang="uk-UA" sz="1200" b="1" dirty="0">
                <a:solidFill>
                  <a:schemeClr val="accent1">
                    <a:lumMod val="50000"/>
                  </a:schemeClr>
                </a:solidFill>
                <a:latin typeface="Arial" panose="020B0604020202020204" pitchFamily="34" charset="0"/>
                <a:ea typeface="Arial" panose="020B0604020202020204" pitchFamily="34" charset="0"/>
              </a:rPr>
              <a:t>спостерігається повільне зростання</a:t>
            </a:r>
            <a:r>
              <a:rPr lang="uk-UA" sz="1200" dirty="0">
                <a:solidFill>
                  <a:schemeClr val="bg1">
                    <a:lumMod val="50000"/>
                  </a:schemeClr>
                </a:solidFill>
                <a:latin typeface="Arial" panose="020B0604020202020204" pitchFamily="34" charset="0"/>
                <a:ea typeface="Arial" panose="020B0604020202020204" pitchFamily="34" charset="0"/>
              </a:rPr>
              <a:t>. Перспектива входження в ринок залишається високою через великий відсоток наданих послуг незадовільної якості та низького технічного рівня надавачів послуг. </a:t>
            </a:r>
          </a:p>
        </p:txBody>
      </p:sp>
      <p:pic>
        <p:nvPicPr>
          <p:cNvPr id="9" name="Рисунок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45684" y="3992992"/>
            <a:ext cx="2667000" cy="2381250"/>
          </a:xfrm>
          <a:prstGeom prst="rect">
            <a:avLst/>
          </a:prstGeom>
        </p:spPr>
      </p:pic>
      <p:pic>
        <p:nvPicPr>
          <p:cNvPr id="10" name="Рисунок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06246" y="3902707"/>
            <a:ext cx="3176358" cy="2589422"/>
          </a:xfrm>
          <a:prstGeom prst="rect">
            <a:avLst/>
          </a:prstGeom>
        </p:spPr>
      </p:pic>
    </p:spTree>
    <p:extLst>
      <p:ext uri="{BB962C8B-B14F-4D97-AF65-F5344CB8AC3E}">
        <p14:creationId xmlns:p14="http://schemas.microsoft.com/office/powerpoint/2010/main" val="27009415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2879"/>
            <a:ext cx="12192000" cy="6858000"/>
          </a:xfr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83655" y="355500"/>
            <a:ext cx="1942937" cy="893751"/>
          </a:xfrm>
          <a:prstGeom prst="rect">
            <a:avLst/>
          </a:prstGeom>
        </p:spPr>
      </p:pic>
      <p:sp>
        <p:nvSpPr>
          <p:cNvPr id="3" name="Прямоугольник 2"/>
          <p:cNvSpPr/>
          <p:nvPr/>
        </p:nvSpPr>
        <p:spPr>
          <a:xfrm>
            <a:off x="1057170" y="629306"/>
            <a:ext cx="4905748" cy="369332"/>
          </a:xfrm>
          <a:prstGeom prst="rect">
            <a:avLst/>
          </a:prstGeom>
        </p:spPr>
        <p:txBody>
          <a:bodyPr wrap="square">
            <a:spAutoFit/>
          </a:bodyPr>
          <a:lstStyle/>
          <a:p>
            <a:r>
              <a:rPr lang="uk-UA" b="1" dirty="0">
                <a:latin typeface="Arial" panose="020B0604020202020204" pitchFamily="34" charset="0"/>
                <a:cs typeface="Arial" panose="020B0604020202020204" pitchFamily="34" charset="0"/>
              </a:rPr>
              <a:t>Ринок місцевих продуктів харчування</a:t>
            </a:r>
            <a:endParaRPr lang="uk-UA" dirty="0">
              <a:latin typeface="Arial" panose="020B0604020202020204" pitchFamily="34" charset="0"/>
              <a:cs typeface="Arial" panose="020B0604020202020204" pitchFamily="34" charset="0"/>
            </a:endParaRPr>
          </a:p>
        </p:txBody>
      </p:sp>
      <p:sp>
        <p:nvSpPr>
          <p:cNvPr id="7" name="Прямоугольник 6"/>
          <p:cNvSpPr/>
          <p:nvPr/>
        </p:nvSpPr>
        <p:spPr>
          <a:xfrm>
            <a:off x="598434" y="1138884"/>
            <a:ext cx="4628971" cy="3600986"/>
          </a:xfrm>
          <a:prstGeom prst="rect">
            <a:avLst/>
          </a:prstGeom>
        </p:spPr>
        <p:txBody>
          <a:bodyPr wrap="square">
            <a:spAutoFit/>
          </a:bodyPr>
          <a:lstStyle/>
          <a:p>
            <a:pPr algn="just"/>
            <a:r>
              <a:rPr lang="uk-UA" sz="1200" b="1" dirty="0" smtClean="0">
                <a:solidFill>
                  <a:schemeClr val="bg1">
                    <a:lumMod val="50000"/>
                  </a:schemeClr>
                </a:solidFill>
                <a:latin typeface="Arial" panose="020B0604020202020204" pitchFamily="34" charset="0"/>
                <a:cs typeface="Arial" panose="020B0604020202020204" pitchFamily="34" charset="0"/>
              </a:rPr>
              <a:t>Тенденції: </a:t>
            </a:r>
            <a:r>
              <a:rPr lang="uk-UA" sz="1200" dirty="0">
                <a:solidFill>
                  <a:schemeClr val="bg1">
                    <a:lumMod val="50000"/>
                  </a:schemeClr>
                </a:solidFill>
                <a:latin typeface="Arial" panose="020B0604020202020204" pitchFamily="34" charset="0"/>
                <a:cs typeface="Arial" panose="020B0604020202020204" pitchFamily="34" charset="0"/>
              </a:rPr>
              <a:t>в Україні споживачі щороку все більше надають перевагу придбанню продуктів харчування на «базарах» у прямих поставників, ніж у супермаркетах. Падіння рівня достатку населення робить актуальним виробництво продуктів харчування за найменшої ціни за рахунок </a:t>
            </a:r>
            <a:r>
              <a:rPr lang="uk-UA" sz="1200" b="1" dirty="0">
                <a:solidFill>
                  <a:schemeClr val="accent1">
                    <a:lumMod val="50000"/>
                  </a:schemeClr>
                </a:solidFill>
                <a:latin typeface="Arial" panose="020B0604020202020204" pitchFamily="34" charset="0"/>
                <a:cs typeface="Arial" panose="020B0604020202020204" pitchFamily="34" charset="0"/>
              </a:rPr>
              <a:t>виготування неподалік від місць споживання.</a:t>
            </a:r>
          </a:p>
          <a:p>
            <a:pPr algn="just"/>
            <a:endParaRPr lang="uk-UA" sz="1200" b="1" dirty="0">
              <a:solidFill>
                <a:schemeClr val="bg1">
                  <a:lumMod val="50000"/>
                </a:schemeClr>
              </a:solidFill>
              <a:latin typeface="Arial" panose="020B0604020202020204" pitchFamily="34" charset="0"/>
              <a:cs typeface="Arial" panose="020B0604020202020204" pitchFamily="34" charset="0"/>
            </a:endParaRPr>
          </a:p>
          <a:p>
            <a:pPr algn="just"/>
            <a:r>
              <a:rPr lang="uk-UA" sz="1200" b="1" dirty="0" smtClean="0">
                <a:solidFill>
                  <a:schemeClr val="bg1">
                    <a:lumMod val="50000"/>
                  </a:schemeClr>
                </a:solidFill>
                <a:latin typeface="Arial" panose="020B0604020202020204" pitchFamily="34" charset="0"/>
                <a:cs typeface="Arial" panose="020B0604020202020204" pitchFamily="34" charset="0"/>
              </a:rPr>
              <a:t>Можливості</a:t>
            </a:r>
            <a:r>
              <a:rPr lang="uk-UA" sz="1200" b="1" dirty="0">
                <a:solidFill>
                  <a:schemeClr val="bg1">
                    <a:lumMod val="50000"/>
                  </a:schemeClr>
                </a:solidFill>
                <a:latin typeface="Arial" panose="020B0604020202020204" pitchFamily="34" charset="0"/>
                <a:cs typeface="Arial" panose="020B0604020202020204" pitchFamily="34" charset="0"/>
              </a:rPr>
              <a:t>: </a:t>
            </a:r>
            <a:r>
              <a:rPr lang="uk-UA" sz="1200" dirty="0">
                <a:solidFill>
                  <a:schemeClr val="bg1">
                    <a:lumMod val="50000"/>
                  </a:schemeClr>
                </a:solidFill>
                <a:latin typeface="Arial" panose="020B0604020202020204" pitchFamily="34" charset="0"/>
                <a:cs typeface="Arial" panose="020B0604020202020204" pitchFamily="34" charset="0"/>
              </a:rPr>
              <a:t>згідно зі звітом американської консалтингової компанії </a:t>
            </a:r>
            <a:r>
              <a:rPr lang="uk-UA" sz="1200" dirty="0" err="1">
                <a:solidFill>
                  <a:schemeClr val="bg1">
                    <a:lumMod val="50000"/>
                  </a:schemeClr>
                </a:solidFill>
                <a:latin typeface="Arial" panose="020B0604020202020204" pitchFamily="34" charset="0"/>
                <a:cs typeface="Arial" panose="020B0604020202020204" pitchFamily="34" charset="0"/>
              </a:rPr>
              <a:t>Zion</a:t>
            </a:r>
            <a:r>
              <a:rPr lang="uk-UA" sz="1200" dirty="0">
                <a:solidFill>
                  <a:schemeClr val="bg1">
                    <a:lumMod val="50000"/>
                  </a:schemeClr>
                </a:solidFill>
                <a:latin typeface="Arial" panose="020B0604020202020204" pitchFamily="34" charset="0"/>
                <a:cs typeface="Arial" panose="020B0604020202020204" pitchFamily="34" charset="0"/>
              </a:rPr>
              <a:t> </a:t>
            </a:r>
            <a:r>
              <a:rPr lang="uk-UA" sz="1200" dirty="0" err="1">
                <a:solidFill>
                  <a:schemeClr val="bg1">
                    <a:lumMod val="50000"/>
                  </a:schemeClr>
                </a:solidFill>
                <a:latin typeface="Arial" panose="020B0604020202020204" pitchFamily="34" charset="0"/>
                <a:cs typeface="Arial" panose="020B0604020202020204" pitchFamily="34" charset="0"/>
              </a:rPr>
              <a:t>Market</a:t>
            </a:r>
            <a:r>
              <a:rPr lang="uk-UA" sz="1200" dirty="0">
                <a:solidFill>
                  <a:schemeClr val="bg1">
                    <a:lumMod val="50000"/>
                  </a:schemeClr>
                </a:solidFill>
                <a:latin typeface="Arial" panose="020B0604020202020204" pitchFamily="34" charset="0"/>
                <a:cs typeface="Arial" panose="020B0604020202020204" pitchFamily="34" charset="0"/>
              </a:rPr>
              <a:t> </a:t>
            </a:r>
            <a:r>
              <a:rPr lang="uk-UA" sz="1200" dirty="0" err="1">
                <a:solidFill>
                  <a:schemeClr val="bg1">
                    <a:lumMod val="50000"/>
                  </a:schemeClr>
                </a:solidFill>
                <a:latin typeface="Arial" panose="020B0604020202020204" pitchFamily="34" charset="0"/>
                <a:cs typeface="Arial" panose="020B0604020202020204" pitchFamily="34" charset="0"/>
              </a:rPr>
              <a:t>Research</a:t>
            </a:r>
            <a:r>
              <a:rPr lang="uk-UA" sz="1200" dirty="0">
                <a:solidFill>
                  <a:schemeClr val="bg1">
                    <a:lumMod val="50000"/>
                  </a:schemeClr>
                </a:solidFill>
                <a:latin typeface="Arial" panose="020B0604020202020204" pitchFamily="34" charset="0"/>
                <a:cs typeface="Arial" panose="020B0604020202020204" pitchFamily="34" charset="0"/>
              </a:rPr>
              <a:t>, світовий ринок все більше потребує фруктів та овочів, які </a:t>
            </a:r>
            <a:r>
              <a:rPr lang="uk-UA" sz="1200" b="1" dirty="0">
                <a:solidFill>
                  <a:schemeClr val="accent1">
                    <a:lumMod val="50000"/>
                  </a:schemeClr>
                </a:solidFill>
                <a:latin typeface="Arial" panose="020B0604020202020204" pitchFamily="34" charset="0"/>
                <a:cs typeface="Arial" panose="020B0604020202020204" pitchFamily="34" charset="0"/>
              </a:rPr>
              <a:t>пройшли глибоку переробку. </a:t>
            </a:r>
            <a:r>
              <a:rPr lang="uk-UA" sz="1200" dirty="0">
                <a:solidFill>
                  <a:schemeClr val="bg1">
                    <a:lumMod val="50000"/>
                  </a:schemeClr>
                </a:solidFill>
                <a:latin typeface="Arial" panose="020B0604020202020204" pitchFamily="34" charset="0"/>
                <a:cs typeface="Arial" panose="020B0604020202020204" pitchFamily="34" charset="0"/>
              </a:rPr>
              <a:t>У 2014 році ця галузь сягнула 203,3 млрд USD, а у 2020 році очікують росту до 319,9 млрд USD, а це 7,9% росту з 2016 до 2020.</a:t>
            </a:r>
          </a:p>
          <a:p>
            <a:pPr algn="just"/>
            <a:r>
              <a:rPr lang="uk-UA" sz="1200" dirty="0">
                <a:solidFill>
                  <a:schemeClr val="bg1">
                    <a:lumMod val="50000"/>
                  </a:schemeClr>
                </a:solidFill>
                <a:latin typeface="Arial" panose="020B0604020202020204" pitchFamily="34" charset="0"/>
                <a:cs typeface="Arial" panose="020B0604020202020204" pitchFamily="34" charset="0"/>
              </a:rPr>
              <a:t> </a:t>
            </a:r>
          </a:p>
          <a:p>
            <a:pPr algn="just"/>
            <a:r>
              <a:rPr lang="uk-UA" sz="1200" b="1" dirty="0" smtClean="0">
                <a:solidFill>
                  <a:schemeClr val="bg1">
                    <a:lumMod val="50000"/>
                  </a:schemeClr>
                </a:solidFill>
                <a:latin typeface="Arial" panose="020B0604020202020204" pitchFamily="34" charset="0"/>
                <a:cs typeface="Arial" panose="020B0604020202020204" pitchFamily="34" charset="0"/>
              </a:rPr>
              <a:t>Загрози</a:t>
            </a:r>
            <a:r>
              <a:rPr lang="uk-UA" sz="1200" b="1" dirty="0">
                <a:solidFill>
                  <a:schemeClr val="bg1">
                    <a:lumMod val="50000"/>
                  </a:schemeClr>
                </a:solidFill>
                <a:latin typeface="Arial" panose="020B0604020202020204" pitchFamily="34" charset="0"/>
                <a:cs typeface="Arial" panose="020B0604020202020204" pitchFamily="34" charset="0"/>
              </a:rPr>
              <a:t>: </a:t>
            </a:r>
            <a:r>
              <a:rPr lang="uk-UA" sz="1200" dirty="0" smtClean="0">
                <a:solidFill>
                  <a:schemeClr val="bg1">
                    <a:lumMod val="50000"/>
                  </a:schemeClr>
                </a:solidFill>
                <a:latin typeface="Arial" panose="020B0604020202020204" pitchFamily="34" charset="0"/>
                <a:cs typeface="Arial" panose="020B0604020202020204" pitchFamily="34" charset="0"/>
              </a:rPr>
              <a:t>необхідність </a:t>
            </a:r>
            <a:r>
              <a:rPr lang="uk-UA" sz="1200" dirty="0">
                <a:solidFill>
                  <a:schemeClr val="bg1">
                    <a:lumMod val="50000"/>
                  </a:schemeClr>
                </a:solidFill>
                <a:latin typeface="Arial" panose="020B0604020202020204" pitchFamily="34" charset="0"/>
                <a:cs typeface="Arial" panose="020B0604020202020204" pitchFamily="34" charset="0"/>
              </a:rPr>
              <a:t>у наявності спеціальних знань, навичок та вмінь виробництва. </a:t>
            </a:r>
            <a:r>
              <a:rPr lang="uk-UA" sz="1200" dirty="0" smtClean="0">
                <a:solidFill>
                  <a:schemeClr val="bg1">
                    <a:lumMod val="50000"/>
                  </a:schemeClr>
                </a:solidFill>
                <a:latin typeface="Arial" panose="020B0604020202020204" pitchFamily="34" charset="0"/>
                <a:cs typeface="Arial" panose="020B0604020202020204" pitchFamily="34" charset="0"/>
              </a:rPr>
              <a:t>Вирощування </a:t>
            </a:r>
            <a:r>
              <a:rPr lang="uk-UA" sz="1200" dirty="0">
                <a:solidFill>
                  <a:schemeClr val="bg1">
                    <a:lumMod val="50000"/>
                  </a:schemeClr>
                </a:solidFill>
                <a:latin typeface="Arial" panose="020B0604020202020204" pitchFamily="34" charset="0"/>
                <a:cs typeface="Arial" panose="020B0604020202020204" pitchFamily="34" charset="0"/>
              </a:rPr>
              <a:t>потребує земельні ділянки, доступ до яких ускладнюють існуючи бюрократичні перепони. </a:t>
            </a:r>
            <a:endParaRPr lang="uk-UA" sz="1200" dirty="0" smtClean="0">
              <a:solidFill>
                <a:schemeClr val="bg1">
                  <a:lumMod val="50000"/>
                </a:schemeClr>
              </a:solidFill>
              <a:latin typeface="Arial" panose="020B0604020202020204" pitchFamily="34" charset="0"/>
              <a:cs typeface="Arial" panose="020B0604020202020204" pitchFamily="34" charset="0"/>
            </a:endParaRPr>
          </a:p>
          <a:p>
            <a:pPr algn="just"/>
            <a:r>
              <a:rPr lang="uk-UA" sz="1200" dirty="0">
                <a:solidFill>
                  <a:schemeClr val="bg1">
                    <a:lumMod val="50000"/>
                  </a:schemeClr>
                </a:solidFill>
              </a:rPr>
              <a:t> </a:t>
            </a:r>
          </a:p>
        </p:txBody>
      </p:sp>
      <p:pic>
        <p:nvPicPr>
          <p:cNvPr id="9" name="Рисунок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74368" y="1151027"/>
            <a:ext cx="6335009" cy="5334744"/>
          </a:xfrm>
          <a:prstGeom prst="rect">
            <a:avLst/>
          </a:prstGeom>
        </p:spPr>
      </p:pic>
      <p:pic>
        <p:nvPicPr>
          <p:cNvPr id="6" name="Рисунок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71221" y="4485778"/>
            <a:ext cx="2761269" cy="1982644"/>
          </a:xfrm>
          <a:prstGeom prst="rect">
            <a:avLst/>
          </a:prstGeom>
        </p:spPr>
      </p:pic>
    </p:spTree>
    <p:extLst>
      <p:ext uri="{BB962C8B-B14F-4D97-AF65-F5344CB8AC3E}">
        <p14:creationId xmlns:p14="http://schemas.microsoft.com/office/powerpoint/2010/main" val="2838161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8864" y="4239067"/>
            <a:ext cx="3193106" cy="2173372"/>
          </a:xfrm>
          <a:prstGeom prst="rect">
            <a:avLst/>
          </a:prstGeom>
        </p:spPr>
      </p:pic>
      <p:sp>
        <p:nvSpPr>
          <p:cNvPr id="2" name="Заголовок 1"/>
          <p:cNvSpPr>
            <a:spLocks noGrp="1"/>
          </p:cNvSpPr>
          <p:nvPr>
            <p:ph type="title"/>
          </p:nvPr>
        </p:nvSpPr>
        <p:spPr/>
        <p:txBody>
          <a:bodyPr/>
          <a:lstStyle/>
          <a:p>
            <a:endParaRPr lang="uk-UA"/>
          </a:p>
        </p:txBody>
      </p:sp>
      <p:pic>
        <p:nvPicPr>
          <p:cNvPr id="4" name="Объект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192000" cy="6858000"/>
          </a:xfrm>
        </p:spPr>
      </p:pic>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83655" y="355500"/>
            <a:ext cx="1942937" cy="893751"/>
          </a:xfrm>
          <a:prstGeom prst="rect">
            <a:avLst/>
          </a:prstGeom>
        </p:spPr>
      </p:pic>
      <p:sp>
        <p:nvSpPr>
          <p:cNvPr id="3" name="Прямоугольник 2"/>
          <p:cNvSpPr/>
          <p:nvPr/>
        </p:nvSpPr>
        <p:spPr>
          <a:xfrm>
            <a:off x="1057170" y="629306"/>
            <a:ext cx="4905748" cy="369332"/>
          </a:xfrm>
          <a:prstGeom prst="rect">
            <a:avLst/>
          </a:prstGeom>
        </p:spPr>
        <p:txBody>
          <a:bodyPr wrap="square">
            <a:spAutoFit/>
          </a:bodyPr>
          <a:lstStyle/>
          <a:p>
            <a:r>
              <a:rPr lang="uk-UA" b="1" dirty="0">
                <a:latin typeface="Arial" panose="020B0604020202020204" pitchFamily="34" charset="0"/>
                <a:cs typeface="Arial" panose="020B0604020202020204" pitchFamily="34" charset="0"/>
              </a:rPr>
              <a:t>Ринок </a:t>
            </a:r>
            <a:r>
              <a:rPr lang="uk-UA" b="1" dirty="0" smtClean="0">
                <a:latin typeface="Arial" panose="020B0604020202020204" pitchFamily="34" charset="0"/>
                <a:cs typeface="Arial" panose="020B0604020202020204" pitchFamily="34" charset="0"/>
              </a:rPr>
              <a:t>швидкого харчування</a:t>
            </a:r>
            <a:endParaRPr lang="uk-UA" dirty="0">
              <a:latin typeface="Arial" panose="020B0604020202020204" pitchFamily="34" charset="0"/>
              <a:cs typeface="Arial" panose="020B0604020202020204" pitchFamily="34" charset="0"/>
            </a:endParaRPr>
          </a:p>
        </p:txBody>
      </p:sp>
      <p:sp>
        <p:nvSpPr>
          <p:cNvPr id="7" name="Прямоугольник 6"/>
          <p:cNvSpPr/>
          <p:nvPr/>
        </p:nvSpPr>
        <p:spPr>
          <a:xfrm>
            <a:off x="477375" y="2459865"/>
            <a:ext cx="3308818" cy="1551194"/>
          </a:xfrm>
          <a:prstGeom prst="rect">
            <a:avLst/>
          </a:prstGeom>
        </p:spPr>
        <p:txBody>
          <a:bodyPr wrap="square">
            <a:spAutoFit/>
          </a:bodyPr>
          <a:lstStyle/>
          <a:p>
            <a:pPr algn="just">
              <a:lnSpc>
                <a:spcPct val="115000"/>
              </a:lnSpc>
              <a:spcAft>
                <a:spcPts val="0"/>
              </a:spcAft>
            </a:pPr>
            <a:r>
              <a:rPr lang="uk-UA" sz="1200" b="1" dirty="0" smtClean="0">
                <a:solidFill>
                  <a:schemeClr val="bg1">
                    <a:lumMod val="50000"/>
                  </a:schemeClr>
                </a:solidFill>
                <a:latin typeface="Arial" panose="020B0604020202020204" pitchFamily="34" charset="0"/>
                <a:ea typeface="Arial" panose="020B0604020202020204" pitchFamily="34" charset="0"/>
              </a:rPr>
              <a:t>Ключові </a:t>
            </a:r>
            <a:r>
              <a:rPr lang="uk-UA" sz="1200" b="1" dirty="0">
                <a:solidFill>
                  <a:schemeClr val="bg1">
                    <a:lumMod val="50000"/>
                  </a:schemeClr>
                </a:solidFill>
                <a:latin typeface="Arial" panose="020B0604020202020204" pitchFamily="34" charset="0"/>
                <a:ea typeface="Arial" panose="020B0604020202020204" pitchFamily="34" charset="0"/>
              </a:rPr>
              <a:t>фактор успіху: </a:t>
            </a:r>
            <a:r>
              <a:rPr lang="uk-UA" sz="1200" dirty="0">
                <a:solidFill>
                  <a:schemeClr val="bg1">
                    <a:lumMod val="50000"/>
                  </a:schemeClr>
                </a:solidFill>
                <a:latin typeface="Arial" panose="020B0604020202020204" pitchFamily="34" charset="0"/>
                <a:ea typeface="Arial" panose="020B0604020202020204" pitchFamily="34" charset="0"/>
              </a:rPr>
              <a:t>розуміння цільової аудиторії та попиту з метою визначення відповідного </a:t>
            </a:r>
            <a:r>
              <a:rPr lang="uk-UA" sz="1200" dirty="0" smtClean="0">
                <a:solidFill>
                  <a:schemeClr val="bg1">
                    <a:lumMod val="50000"/>
                  </a:schemeClr>
                </a:solidFill>
                <a:latin typeface="Arial" panose="020B0604020202020204" pitchFamily="34" charset="0"/>
                <a:ea typeface="Arial" panose="020B0604020202020204" pitchFamily="34" charset="0"/>
              </a:rPr>
              <a:t>формату; </a:t>
            </a:r>
            <a:r>
              <a:rPr lang="uk-UA" sz="1200" dirty="0">
                <a:solidFill>
                  <a:schemeClr val="bg1">
                    <a:lumMod val="50000"/>
                  </a:schemeClr>
                </a:solidFill>
                <a:latin typeface="Arial" panose="020B0604020202020204" pitchFamily="34" charset="0"/>
                <a:ea typeface="Arial" panose="020B0604020202020204" pitchFamily="34" charset="0"/>
              </a:rPr>
              <a:t>якість наданих послуг: свіжі продукти, умови зберігання, чистота, відповідальний та </a:t>
            </a:r>
            <a:r>
              <a:rPr lang="uk-UA" sz="1200" dirty="0" err="1">
                <a:solidFill>
                  <a:schemeClr val="bg1">
                    <a:lumMod val="50000"/>
                  </a:schemeClr>
                </a:solidFill>
                <a:latin typeface="Arial" panose="020B0604020202020204" pitchFamily="34" charset="0"/>
                <a:ea typeface="Arial" panose="020B0604020202020204" pitchFamily="34" charset="0"/>
              </a:rPr>
              <a:t>клієнторієнтований</a:t>
            </a:r>
            <a:r>
              <a:rPr lang="uk-UA" sz="1200" dirty="0">
                <a:solidFill>
                  <a:schemeClr val="bg1">
                    <a:lumMod val="50000"/>
                  </a:schemeClr>
                </a:solidFill>
                <a:latin typeface="Arial" panose="020B0604020202020204" pitchFamily="34" charset="0"/>
                <a:ea typeface="Arial" panose="020B0604020202020204" pitchFamily="34" charset="0"/>
              </a:rPr>
              <a:t> персонал. </a:t>
            </a:r>
          </a:p>
          <a:p>
            <a:pPr algn="just"/>
            <a:r>
              <a:rPr lang="uk-UA" sz="1200" dirty="0">
                <a:solidFill>
                  <a:schemeClr val="bg1">
                    <a:lumMod val="50000"/>
                  </a:schemeClr>
                </a:solidFill>
              </a:rPr>
              <a:t> </a:t>
            </a:r>
          </a:p>
        </p:txBody>
      </p:sp>
      <p:pic>
        <p:nvPicPr>
          <p:cNvPr id="6" name="Рисунок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54492" y="2498502"/>
            <a:ext cx="7928433" cy="3931043"/>
          </a:xfrm>
          <a:prstGeom prst="rect">
            <a:avLst/>
          </a:prstGeom>
        </p:spPr>
      </p:pic>
      <p:sp>
        <p:nvSpPr>
          <p:cNvPr id="8" name="Прямоугольник 7"/>
          <p:cNvSpPr/>
          <p:nvPr/>
        </p:nvSpPr>
        <p:spPr>
          <a:xfrm>
            <a:off x="477374" y="1171977"/>
            <a:ext cx="11237251" cy="1366528"/>
          </a:xfrm>
          <a:prstGeom prst="rect">
            <a:avLst/>
          </a:prstGeom>
        </p:spPr>
        <p:txBody>
          <a:bodyPr wrap="square">
            <a:spAutoFit/>
          </a:bodyPr>
          <a:lstStyle/>
          <a:p>
            <a:pPr algn="just">
              <a:lnSpc>
                <a:spcPct val="115000"/>
              </a:lnSpc>
              <a:spcAft>
                <a:spcPts val="0"/>
              </a:spcAft>
            </a:pPr>
            <a:r>
              <a:rPr lang="uk-UA" sz="1200" b="1" dirty="0">
                <a:solidFill>
                  <a:schemeClr val="bg1">
                    <a:lumMod val="50000"/>
                  </a:schemeClr>
                </a:solidFill>
                <a:latin typeface="Arial" panose="020B0604020202020204" pitchFamily="34" charset="0"/>
                <a:ea typeface="Arial" panose="020B0604020202020204" pitchFamily="34" charset="0"/>
              </a:rPr>
              <a:t>Тенденції: </a:t>
            </a:r>
            <a:r>
              <a:rPr lang="uk-UA" sz="1200" dirty="0">
                <a:solidFill>
                  <a:schemeClr val="bg1">
                    <a:lumMod val="50000"/>
                  </a:schemeClr>
                </a:solidFill>
                <a:latin typeface="Arial" panose="020B0604020202020204" pitchFamily="34" charset="0"/>
                <a:ea typeface="Arial" panose="020B0604020202020204" pitchFamily="34" charset="0"/>
              </a:rPr>
              <a:t>п</a:t>
            </a:r>
            <a:r>
              <a:rPr lang="uk-UA" sz="1200" dirty="0" smtClean="0">
                <a:solidFill>
                  <a:schemeClr val="bg1">
                    <a:lumMod val="50000"/>
                  </a:schemeClr>
                </a:solidFill>
                <a:latin typeface="Arial" panose="020B0604020202020204" pitchFamily="34" charset="0"/>
                <a:ea typeface="Arial" panose="020B0604020202020204" pitchFamily="34" charset="0"/>
              </a:rPr>
              <a:t>очинаючи </a:t>
            </a:r>
            <a:r>
              <a:rPr lang="uk-UA" sz="1200" dirty="0">
                <a:solidFill>
                  <a:schemeClr val="bg1">
                    <a:lumMod val="50000"/>
                  </a:schemeClr>
                </a:solidFill>
                <a:latin typeface="Arial" panose="020B0604020202020204" pitchFamily="34" charset="0"/>
                <a:ea typeface="Arial" panose="020B0604020202020204" pitchFamily="34" charset="0"/>
              </a:rPr>
              <a:t>з 2016 року ринок </a:t>
            </a:r>
            <a:r>
              <a:rPr lang="uk-UA" sz="1200" dirty="0" smtClean="0">
                <a:solidFill>
                  <a:schemeClr val="bg1">
                    <a:lumMod val="50000"/>
                  </a:schemeClr>
                </a:solidFill>
                <a:latin typeface="Arial" panose="020B0604020202020204" pitchFamily="34" charset="0"/>
                <a:ea typeface="Arial" panose="020B0604020202020204" pitchFamily="34" charset="0"/>
              </a:rPr>
              <a:t>поступово </a:t>
            </a:r>
            <a:r>
              <a:rPr lang="uk-UA" sz="1200" dirty="0">
                <a:solidFill>
                  <a:schemeClr val="bg1">
                    <a:lumMod val="50000"/>
                  </a:schemeClr>
                </a:solidFill>
                <a:latin typeface="Arial" panose="020B0604020202020204" pitchFamily="34" charset="0"/>
                <a:ea typeface="Arial" panose="020B0604020202020204" pitchFamily="34" charset="0"/>
              </a:rPr>
              <a:t>відновлюватися. Загальна структура ринку складається з 20% продукції реалізованої з автономних точок продажу та 80% складають заклади швидкого харчування. Значно розширили ринок швидкого харчування заклади та </a:t>
            </a:r>
            <a:r>
              <a:rPr lang="uk-UA" sz="1200" dirty="0" smtClean="0">
                <a:solidFill>
                  <a:schemeClr val="bg1">
                    <a:lumMod val="50000"/>
                  </a:schemeClr>
                </a:solidFill>
                <a:latin typeface="Arial" panose="020B0604020202020204" pitchFamily="34" charset="0"/>
                <a:ea typeface="Arial" panose="020B0604020202020204" pitchFamily="34" charset="0"/>
              </a:rPr>
              <a:t>сервіси, </a:t>
            </a:r>
            <a:r>
              <a:rPr lang="uk-UA" sz="1200" dirty="0">
                <a:solidFill>
                  <a:schemeClr val="bg1">
                    <a:lumMod val="50000"/>
                  </a:schemeClr>
                </a:solidFill>
                <a:latin typeface="Arial" panose="020B0604020202020204" pitchFamily="34" charset="0"/>
                <a:ea typeface="Arial" panose="020B0604020202020204" pitchFamily="34" charset="0"/>
              </a:rPr>
              <a:t>що надають послугу </a:t>
            </a:r>
            <a:r>
              <a:rPr lang="uk-UA" sz="1200" b="1" dirty="0">
                <a:solidFill>
                  <a:schemeClr val="accent1">
                    <a:lumMod val="50000"/>
                  </a:schemeClr>
                </a:solidFill>
                <a:latin typeface="Arial" panose="020B0604020202020204" pitchFamily="34" charset="0"/>
                <a:ea typeface="Arial" panose="020B0604020202020204" pitchFamily="34" charset="0"/>
              </a:rPr>
              <a:t>доставки продуктів харчування </a:t>
            </a:r>
            <a:r>
              <a:rPr lang="uk-UA" sz="1200" dirty="0">
                <a:solidFill>
                  <a:schemeClr val="bg1">
                    <a:lumMod val="50000"/>
                  </a:schemeClr>
                </a:solidFill>
                <a:latin typeface="Arial" panose="020B0604020202020204" pitchFamily="34" charset="0"/>
                <a:ea typeface="Arial" panose="020B0604020202020204" pitchFamily="34" charset="0"/>
              </a:rPr>
              <a:t>на дім чи в офіс. </a:t>
            </a:r>
            <a:r>
              <a:rPr lang="uk-UA" sz="1200" dirty="0" smtClean="0">
                <a:solidFill>
                  <a:schemeClr val="bg1">
                    <a:lumMod val="50000"/>
                  </a:schemeClr>
                </a:solidFill>
                <a:latin typeface="Arial" panose="020B0604020202020204" pitchFamily="34" charset="0"/>
                <a:ea typeface="Arial" panose="020B0604020202020204" pitchFamily="34" charset="0"/>
              </a:rPr>
              <a:t>В найближчому майбутньому попит на швидке харчування буде зростати через активну зміну структури економіки та розвиток інформаційних технологій, які полегшують виробничі процеси та процеси комунікації із клієнтами. </a:t>
            </a:r>
          </a:p>
          <a:p>
            <a:pPr algn="just">
              <a:lnSpc>
                <a:spcPct val="115000"/>
              </a:lnSpc>
            </a:pPr>
            <a:r>
              <a:rPr lang="uk-UA" sz="1200" b="1" dirty="0" smtClean="0">
                <a:solidFill>
                  <a:schemeClr val="bg1">
                    <a:lumMod val="50000"/>
                  </a:schemeClr>
                </a:solidFill>
                <a:latin typeface="Arial" panose="020B0604020202020204" pitchFamily="34" charset="0"/>
                <a:ea typeface="Arial" panose="020B0604020202020204" pitchFamily="34" charset="0"/>
              </a:rPr>
              <a:t>Можливості</a:t>
            </a:r>
            <a:r>
              <a:rPr lang="uk-UA" sz="1200" b="1" dirty="0">
                <a:solidFill>
                  <a:schemeClr val="bg1">
                    <a:lumMod val="50000"/>
                  </a:schemeClr>
                </a:solidFill>
                <a:latin typeface="Arial" panose="020B0604020202020204" pitchFamily="34" charset="0"/>
                <a:ea typeface="Arial" panose="020B0604020202020204" pitchFamily="34" charset="0"/>
              </a:rPr>
              <a:t>: с</a:t>
            </a:r>
            <a:r>
              <a:rPr lang="uk-UA" sz="1200" dirty="0">
                <a:solidFill>
                  <a:schemeClr val="bg1">
                    <a:lumMod val="50000"/>
                  </a:schemeClr>
                </a:solidFill>
                <a:latin typeface="Arial" panose="020B0604020202020204" pitchFamily="34" charset="0"/>
                <a:ea typeface="Arial" panose="020B0604020202020204" pitchFamily="34" charset="0"/>
              </a:rPr>
              <a:t>постерігається </a:t>
            </a:r>
            <a:r>
              <a:rPr lang="uk-UA" sz="1200" dirty="0" smtClean="0">
                <a:solidFill>
                  <a:schemeClr val="bg1">
                    <a:lumMod val="50000"/>
                  </a:schemeClr>
                </a:solidFill>
                <a:latin typeface="Arial" panose="020B0604020202020204" pitchFamily="34" charset="0"/>
                <a:ea typeface="Arial" panose="020B0604020202020204" pitchFamily="34" charset="0"/>
              </a:rPr>
              <a:t>тенденція, </a:t>
            </a:r>
            <a:r>
              <a:rPr lang="uk-UA" sz="1200" dirty="0">
                <a:solidFill>
                  <a:schemeClr val="bg1">
                    <a:lumMod val="50000"/>
                  </a:schemeClr>
                </a:solidFill>
                <a:latin typeface="Arial" panose="020B0604020202020204" pitchFamily="34" charset="0"/>
                <a:ea typeface="Arial" panose="020B0604020202020204" pitchFamily="34" charset="0"/>
              </a:rPr>
              <a:t>що у кризові часи клієнти схильні економити, але не відмовлятися від фаст-фуду загалом. </a:t>
            </a:r>
          </a:p>
          <a:p>
            <a:pPr algn="just">
              <a:lnSpc>
                <a:spcPct val="115000"/>
              </a:lnSpc>
              <a:spcAft>
                <a:spcPts val="0"/>
              </a:spcAft>
            </a:pPr>
            <a:endParaRPr lang="uk-UA" sz="1200" dirty="0" smtClean="0">
              <a:solidFill>
                <a:schemeClr val="bg1">
                  <a:lumMod val="50000"/>
                </a:schemeClr>
              </a:solidFill>
              <a:latin typeface="Arial" panose="020B0604020202020204" pitchFamily="34" charset="0"/>
              <a:ea typeface="Arial" panose="020B0604020202020204" pitchFamily="34" charset="0"/>
            </a:endParaRPr>
          </a:p>
        </p:txBody>
      </p:sp>
      <p:pic>
        <p:nvPicPr>
          <p:cNvPr id="10" name="Рисунок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3131" y="3879760"/>
            <a:ext cx="3193105" cy="2520873"/>
          </a:xfrm>
          <a:prstGeom prst="rect">
            <a:avLst/>
          </a:prstGeom>
        </p:spPr>
      </p:pic>
    </p:spTree>
    <p:extLst>
      <p:ext uri="{BB962C8B-B14F-4D97-AF65-F5344CB8AC3E}">
        <p14:creationId xmlns:p14="http://schemas.microsoft.com/office/powerpoint/2010/main" val="41075859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83655" y="355500"/>
            <a:ext cx="1942937" cy="893751"/>
          </a:xfrm>
          <a:prstGeom prst="rect">
            <a:avLst/>
          </a:prstGeom>
        </p:spPr>
      </p:pic>
      <p:sp>
        <p:nvSpPr>
          <p:cNvPr id="3" name="Прямоугольник 2"/>
          <p:cNvSpPr/>
          <p:nvPr/>
        </p:nvSpPr>
        <p:spPr>
          <a:xfrm>
            <a:off x="1057170" y="629306"/>
            <a:ext cx="4905748" cy="369332"/>
          </a:xfrm>
          <a:prstGeom prst="rect">
            <a:avLst/>
          </a:prstGeom>
        </p:spPr>
        <p:txBody>
          <a:bodyPr wrap="square">
            <a:spAutoFit/>
          </a:bodyPr>
          <a:lstStyle/>
          <a:p>
            <a:r>
              <a:rPr lang="uk-UA" b="1" dirty="0">
                <a:latin typeface="Arial" panose="020B0604020202020204" pitchFamily="34" charset="0"/>
                <a:cs typeface="Arial" panose="020B0604020202020204" pitchFamily="34" charset="0"/>
              </a:rPr>
              <a:t>Ринок освітніх </a:t>
            </a:r>
            <a:r>
              <a:rPr lang="uk-UA" b="1" dirty="0" smtClean="0">
                <a:latin typeface="Arial" panose="020B0604020202020204" pitchFamily="34" charset="0"/>
                <a:cs typeface="Arial" panose="020B0604020202020204" pitchFamily="34" charset="0"/>
              </a:rPr>
              <a:t>послуг</a:t>
            </a:r>
            <a:endParaRPr lang="uk-UA" dirty="0">
              <a:latin typeface="Arial" panose="020B0604020202020204" pitchFamily="34" charset="0"/>
              <a:cs typeface="Arial" panose="020B0604020202020204" pitchFamily="34" charset="0"/>
            </a:endParaRPr>
          </a:p>
        </p:txBody>
      </p:sp>
      <p:sp>
        <p:nvSpPr>
          <p:cNvPr id="7" name="Прямоугольник 6"/>
          <p:cNvSpPr/>
          <p:nvPr/>
        </p:nvSpPr>
        <p:spPr>
          <a:xfrm>
            <a:off x="477375" y="2498502"/>
            <a:ext cx="3308818" cy="489365"/>
          </a:xfrm>
          <a:prstGeom prst="rect">
            <a:avLst/>
          </a:prstGeom>
        </p:spPr>
        <p:txBody>
          <a:bodyPr wrap="square">
            <a:spAutoFit/>
          </a:bodyPr>
          <a:lstStyle/>
          <a:p>
            <a:pPr algn="just">
              <a:lnSpc>
                <a:spcPct val="115000"/>
              </a:lnSpc>
              <a:spcAft>
                <a:spcPts val="0"/>
              </a:spcAft>
            </a:pPr>
            <a:r>
              <a:rPr lang="uk-UA" sz="1200" dirty="0" smtClean="0">
                <a:solidFill>
                  <a:schemeClr val="bg1">
                    <a:lumMod val="50000"/>
                  </a:schemeClr>
                </a:solidFill>
                <a:latin typeface="Arial" panose="020B0604020202020204" pitchFamily="34" charset="0"/>
                <a:ea typeface="Arial" panose="020B0604020202020204" pitchFamily="34" charset="0"/>
              </a:rPr>
              <a:t>. </a:t>
            </a:r>
            <a:endParaRPr lang="uk-UA" sz="1200" dirty="0">
              <a:solidFill>
                <a:schemeClr val="bg1">
                  <a:lumMod val="50000"/>
                </a:schemeClr>
              </a:solidFill>
              <a:latin typeface="Arial" panose="020B0604020202020204" pitchFamily="34" charset="0"/>
              <a:ea typeface="Arial" panose="020B0604020202020204" pitchFamily="34" charset="0"/>
            </a:endParaRPr>
          </a:p>
          <a:p>
            <a:pPr algn="just"/>
            <a:r>
              <a:rPr lang="uk-UA" sz="1200" dirty="0">
                <a:solidFill>
                  <a:schemeClr val="bg1">
                    <a:lumMod val="50000"/>
                  </a:schemeClr>
                </a:solidFill>
              </a:rPr>
              <a:t> </a:t>
            </a:r>
          </a:p>
        </p:txBody>
      </p:sp>
      <p:sp>
        <p:nvSpPr>
          <p:cNvPr id="8" name="Прямоугольник 7"/>
          <p:cNvSpPr/>
          <p:nvPr/>
        </p:nvSpPr>
        <p:spPr>
          <a:xfrm>
            <a:off x="477374" y="1249251"/>
            <a:ext cx="11237251" cy="2308324"/>
          </a:xfrm>
          <a:prstGeom prst="rect">
            <a:avLst/>
          </a:prstGeom>
        </p:spPr>
        <p:txBody>
          <a:bodyPr wrap="square">
            <a:spAutoFit/>
          </a:bodyPr>
          <a:lstStyle/>
          <a:p>
            <a:r>
              <a:rPr lang="uk-UA" sz="1200" b="1" dirty="0">
                <a:solidFill>
                  <a:schemeClr val="bg1">
                    <a:lumMod val="50000"/>
                  </a:schemeClr>
                </a:solidFill>
                <a:latin typeface="Arial" panose="020B0604020202020204" pitchFamily="34" charset="0"/>
                <a:cs typeface="Arial" panose="020B0604020202020204" pitchFamily="34" charset="0"/>
              </a:rPr>
              <a:t>Тенденції: </a:t>
            </a:r>
            <a:r>
              <a:rPr lang="uk-UA" sz="1200" dirty="0">
                <a:solidFill>
                  <a:schemeClr val="bg1">
                    <a:lumMod val="50000"/>
                  </a:schemeClr>
                </a:solidFill>
                <a:latin typeface="Arial" panose="020B0604020202020204" pitchFamily="34" charset="0"/>
                <a:cs typeface="Arial" panose="020B0604020202020204" pitchFamily="34" charset="0"/>
              </a:rPr>
              <a:t>г</a:t>
            </a:r>
            <a:r>
              <a:rPr lang="uk-UA" sz="1200" dirty="0" smtClean="0">
                <a:solidFill>
                  <a:schemeClr val="bg1">
                    <a:lumMod val="50000"/>
                  </a:schemeClr>
                </a:solidFill>
                <a:latin typeface="Arial" panose="020B0604020202020204" pitchFamily="34" charset="0"/>
                <a:cs typeface="Arial" panose="020B0604020202020204" pitchFamily="34" charset="0"/>
              </a:rPr>
              <a:t>еографічний </a:t>
            </a:r>
            <a:r>
              <a:rPr lang="uk-UA" sz="1200" dirty="0">
                <a:solidFill>
                  <a:schemeClr val="bg1">
                    <a:lumMod val="50000"/>
                  </a:schemeClr>
                </a:solidFill>
                <a:latin typeface="Arial" panose="020B0604020202020204" pitchFamily="34" charset="0"/>
                <a:cs typeface="Arial" panose="020B0604020202020204" pitchFamily="34" charset="0"/>
              </a:rPr>
              <a:t>фактор відходить на другий план, на перший план виходить рівень фахівця та якість наданих послуг. </a:t>
            </a:r>
          </a:p>
          <a:p>
            <a:r>
              <a:rPr lang="uk-UA" sz="1200" dirty="0">
                <a:solidFill>
                  <a:schemeClr val="bg1">
                    <a:lumMod val="50000"/>
                  </a:schemeClr>
                </a:solidFill>
                <a:latin typeface="Arial" panose="020B0604020202020204" pitchFamily="34" charset="0"/>
                <a:cs typeface="Arial" panose="020B0604020202020204" pitchFamily="34" charset="0"/>
              </a:rPr>
              <a:t> </a:t>
            </a:r>
          </a:p>
          <a:p>
            <a:r>
              <a:rPr lang="uk-UA" sz="1200" b="1" dirty="0">
                <a:solidFill>
                  <a:schemeClr val="bg1">
                    <a:lumMod val="50000"/>
                  </a:schemeClr>
                </a:solidFill>
                <a:latin typeface="Arial" panose="020B0604020202020204" pitchFamily="34" charset="0"/>
                <a:cs typeface="Arial" panose="020B0604020202020204" pitchFamily="34" charset="0"/>
              </a:rPr>
              <a:t>Можливості: </a:t>
            </a:r>
          </a:p>
          <a:p>
            <a:pPr marL="171450" indent="-171450">
              <a:buFont typeface="Arial" panose="020B0604020202020204" pitchFamily="34" charset="0"/>
              <a:buChar char="•"/>
            </a:pPr>
            <a:r>
              <a:rPr lang="uk-UA" sz="1200" dirty="0" smtClean="0">
                <a:solidFill>
                  <a:schemeClr val="bg1">
                    <a:lumMod val="50000"/>
                  </a:schemeClr>
                </a:solidFill>
                <a:latin typeface="Arial" panose="020B0604020202020204" pitchFamily="34" charset="0"/>
                <a:cs typeface="Arial" panose="020B0604020202020204" pitchFamily="34" charset="0"/>
              </a:rPr>
              <a:t>стабільно </a:t>
            </a:r>
            <a:r>
              <a:rPr lang="uk-UA" sz="1200" dirty="0">
                <a:solidFill>
                  <a:schemeClr val="bg1">
                    <a:lumMod val="50000"/>
                  </a:schemeClr>
                </a:solidFill>
                <a:latin typeface="Arial" panose="020B0604020202020204" pitchFamily="34" charset="0"/>
                <a:cs typeface="Arial" panose="020B0604020202020204" pitchFamily="34" charset="0"/>
              </a:rPr>
              <a:t>зростаючим та насиченим є ринок </a:t>
            </a:r>
            <a:r>
              <a:rPr lang="uk-UA" sz="1200" b="1" dirty="0">
                <a:solidFill>
                  <a:schemeClr val="accent1">
                    <a:lumMod val="50000"/>
                  </a:schemeClr>
                </a:solidFill>
                <a:latin typeface="Arial" panose="020B0604020202020204" pitchFamily="34" charset="0"/>
                <a:cs typeface="Arial" panose="020B0604020202020204" pitchFamily="34" charset="0"/>
              </a:rPr>
              <a:t>вивчення іноземних </a:t>
            </a:r>
            <a:r>
              <a:rPr lang="uk-UA" sz="1200" b="1" dirty="0" smtClean="0">
                <a:solidFill>
                  <a:schemeClr val="accent1">
                    <a:lumMod val="50000"/>
                  </a:schemeClr>
                </a:solidFill>
                <a:latin typeface="Arial" panose="020B0604020202020204" pitchFamily="34" charset="0"/>
                <a:cs typeface="Arial" panose="020B0604020202020204" pitchFamily="34" charset="0"/>
              </a:rPr>
              <a:t>мов</a:t>
            </a:r>
            <a:r>
              <a:rPr lang="uk-UA" sz="1200" dirty="0" smtClean="0">
                <a:solidFill>
                  <a:schemeClr val="bg1">
                    <a:lumMod val="50000"/>
                  </a:schemeClr>
                </a:solidFill>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uk-UA" sz="1200" dirty="0" smtClean="0">
                <a:solidFill>
                  <a:schemeClr val="bg1">
                    <a:lumMod val="50000"/>
                  </a:schemeClr>
                </a:solidFill>
                <a:latin typeface="Arial" panose="020B0604020202020204" pitchFamily="34" charset="0"/>
                <a:cs typeface="Arial" panose="020B0604020202020204" pitchFamily="34" charset="0"/>
              </a:rPr>
              <a:t>постійний </a:t>
            </a:r>
            <a:r>
              <a:rPr lang="uk-UA" sz="1200" dirty="0">
                <a:solidFill>
                  <a:schemeClr val="bg1">
                    <a:lumMod val="50000"/>
                  </a:schemeClr>
                </a:solidFill>
                <a:latin typeface="Arial" panose="020B0604020202020204" pitchFamily="34" charset="0"/>
                <a:cs typeface="Arial" panose="020B0604020202020204" pitchFamily="34" charset="0"/>
              </a:rPr>
              <a:t>попит мають курси підготовки до екзаменів, тестів, ЗНО, як з іноземних мов, так і інших </a:t>
            </a:r>
            <a:r>
              <a:rPr lang="uk-UA" sz="1200" dirty="0" smtClean="0">
                <a:solidFill>
                  <a:schemeClr val="bg1">
                    <a:lumMod val="50000"/>
                  </a:schemeClr>
                </a:solidFill>
                <a:latin typeface="Arial" panose="020B0604020202020204" pitchFamily="34" charset="0"/>
                <a:cs typeface="Arial" panose="020B0604020202020204" pitchFamily="34" charset="0"/>
              </a:rPr>
              <a:t>предметів;</a:t>
            </a:r>
          </a:p>
          <a:p>
            <a:pPr marL="171450" indent="-171450">
              <a:buFont typeface="Arial" panose="020B0604020202020204" pitchFamily="34" charset="0"/>
              <a:buChar char="•"/>
            </a:pPr>
            <a:r>
              <a:rPr lang="uk-UA" sz="1200" dirty="0" smtClean="0">
                <a:solidFill>
                  <a:schemeClr val="bg1">
                    <a:lumMod val="50000"/>
                  </a:schemeClr>
                </a:solidFill>
                <a:latin typeface="Arial" panose="020B0604020202020204" pitchFamily="34" charset="0"/>
                <a:cs typeface="Arial" panose="020B0604020202020204" pitchFamily="34" charset="0"/>
              </a:rPr>
              <a:t>основні </a:t>
            </a:r>
            <a:r>
              <a:rPr lang="uk-UA" sz="1200" dirty="0">
                <a:solidFill>
                  <a:schemeClr val="bg1">
                    <a:lumMod val="50000"/>
                  </a:schemeClr>
                </a:solidFill>
                <a:latin typeface="Arial" panose="020B0604020202020204" pitchFamily="34" charset="0"/>
                <a:cs typeface="Arial" panose="020B0604020202020204" pitchFamily="34" charset="0"/>
              </a:rPr>
              <a:t>шкільні предмети та окремі фахові напрями навчання студентів. </a:t>
            </a:r>
            <a:endParaRPr lang="uk-UA" sz="1200" dirty="0" smtClean="0">
              <a:solidFill>
                <a:schemeClr val="bg1">
                  <a:lumMod val="50000"/>
                </a:schemeClr>
              </a:solidFill>
              <a:latin typeface="Arial" panose="020B0604020202020204" pitchFamily="34" charset="0"/>
              <a:cs typeface="Arial" panose="020B0604020202020204" pitchFamily="34" charset="0"/>
            </a:endParaRPr>
          </a:p>
          <a:p>
            <a:endParaRPr lang="uk-UA" sz="1200" dirty="0">
              <a:solidFill>
                <a:schemeClr val="bg1">
                  <a:lumMod val="50000"/>
                </a:schemeClr>
              </a:solidFill>
              <a:latin typeface="Arial" panose="020B0604020202020204" pitchFamily="34" charset="0"/>
              <a:cs typeface="Arial" panose="020B0604020202020204" pitchFamily="34" charset="0"/>
            </a:endParaRPr>
          </a:p>
          <a:p>
            <a:r>
              <a:rPr lang="uk-UA" sz="1200" dirty="0" smtClean="0">
                <a:solidFill>
                  <a:schemeClr val="bg1">
                    <a:lumMod val="50000"/>
                  </a:schemeClr>
                </a:solidFill>
                <a:latin typeface="Arial" panose="020B0604020202020204" pitchFamily="34" charset="0"/>
                <a:cs typeface="Arial" panose="020B0604020202020204" pitchFamily="34" charset="0"/>
              </a:rPr>
              <a:t>Перевага </a:t>
            </a:r>
            <a:r>
              <a:rPr lang="uk-UA" sz="1200" dirty="0">
                <a:solidFill>
                  <a:schemeClr val="bg1">
                    <a:lumMod val="50000"/>
                  </a:schemeClr>
                </a:solidFill>
                <a:latin typeface="Arial" panose="020B0604020202020204" pitchFamily="34" charset="0"/>
                <a:cs typeface="Arial" panose="020B0604020202020204" pitchFamily="34" charset="0"/>
              </a:rPr>
              <a:t>онлайн навчання полягає в економії часу учнів на пересування до місця проведення навчання та економії грошей на громадський транспорт. Економічний спад, збільшення безробіття та активна зміна структури економіки України позитивно впливає на розвиток освітніх послуг через запит на здобуття нової професії, перекваліфікації, тощо. Дослідження прогнозують </a:t>
            </a:r>
            <a:r>
              <a:rPr lang="uk-UA" sz="1200" b="1" dirty="0">
                <a:solidFill>
                  <a:schemeClr val="accent1">
                    <a:lumMod val="50000"/>
                  </a:schemeClr>
                </a:solidFill>
                <a:latin typeface="Arial" panose="020B0604020202020204" pitchFamily="34" charset="0"/>
                <a:cs typeface="Arial" panose="020B0604020202020204" pitchFamily="34" charset="0"/>
              </a:rPr>
              <a:t>зростання ринку освітніх послуг на 3-7% щорічно. </a:t>
            </a:r>
          </a:p>
          <a:p>
            <a:endParaRPr lang="uk-UA" sz="1200" dirty="0">
              <a:solidFill>
                <a:schemeClr val="bg1">
                  <a:lumMod val="50000"/>
                </a:schemeClr>
              </a:solidFill>
              <a:latin typeface="Arial" panose="020B0604020202020204" pitchFamily="34" charset="0"/>
              <a:cs typeface="Arial" panose="020B0604020202020204" pitchFamily="34" charset="0"/>
            </a:endParaRPr>
          </a:p>
          <a:p>
            <a:r>
              <a:rPr lang="uk-UA" sz="1200" dirty="0">
                <a:solidFill>
                  <a:schemeClr val="bg1">
                    <a:lumMod val="50000"/>
                  </a:schemeClr>
                </a:solidFill>
                <a:latin typeface="Arial" panose="020B0604020202020204" pitchFamily="34" charset="0"/>
                <a:cs typeface="Arial" panose="020B0604020202020204" pitchFamily="34" charset="0"/>
              </a:rPr>
              <a:t> </a:t>
            </a:r>
          </a:p>
        </p:txBody>
      </p:sp>
      <p:pic>
        <p:nvPicPr>
          <p:cNvPr id="9" name="Рисунок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81914" y="3405516"/>
            <a:ext cx="7797106" cy="3011758"/>
          </a:xfrm>
          <a:prstGeom prst="rect">
            <a:avLst/>
          </a:prstGeom>
        </p:spPr>
      </p:pic>
      <p:sp>
        <p:nvSpPr>
          <p:cNvPr id="11" name="Прямоугольник 10"/>
          <p:cNvSpPr/>
          <p:nvPr/>
        </p:nvSpPr>
        <p:spPr>
          <a:xfrm>
            <a:off x="516011" y="3131547"/>
            <a:ext cx="3440146" cy="1043363"/>
          </a:xfrm>
          <a:prstGeom prst="rect">
            <a:avLst/>
          </a:prstGeom>
        </p:spPr>
        <p:txBody>
          <a:bodyPr wrap="square">
            <a:spAutoFit/>
          </a:bodyPr>
          <a:lstStyle/>
          <a:p>
            <a:pPr algn="just"/>
            <a:r>
              <a:rPr lang="uk-UA" sz="1200" dirty="0">
                <a:solidFill>
                  <a:schemeClr val="bg1">
                    <a:lumMod val="50000"/>
                  </a:schemeClr>
                </a:solidFill>
                <a:latin typeface="Arial" panose="020B0604020202020204" pitchFamily="34" charset="0"/>
                <a:cs typeface="Arial" panose="020B0604020202020204" pitchFamily="34" charset="0"/>
              </a:rPr>
              <a:t> </a:t>
            </a:r>
          </a:p>
          <a:p>
            <a:pPr algn="just"/>
            <a:r>
              <a:rPr lang="uk-UA" sz="1200" b="1" dirty="0">
                <a:solidFill>
                  <a:schemeClr val="bg1">
                    <a:lumMod val="50000"/>
                  </a:schemeClr>
                </a:solidFill>
                <a:latin typeface="Arial" panose="020B0604020202020204" pitchFamily="34" charset="0"/>
                <a:cs typeface="Arial" panose="020B0604020202020204" pitchFamily="34" charset="0"/>
              </a:rPr>
              <a:t>Загрози: </a:t>
            </a:r>
            <a:r>
              <a:rPr lang="uk-UA" sz="1200" dirty="0">
                <a:solidFill>
                  <a:schemeClr val="bg1">
                    <a:lumMod val="50000"/>
                  </a:schemeClr>
                </a:solidFill>
                <a:latin typeface="Arial" panose="020B0604020202020204" pitchFamily="34" charset="0"/>
                <a:cs typeface="Arial" panose="020B0604020202020204" pitchFamily="34" charset="0"/>
              </a:rPr>
              <a:t>головною </a:t>
            </a:r>
            <a:r>
              <a:rPr lang="uk-UA" sz="1200" dirty="0" smtClean="0">
                <a:solidFill>
                  <a:schemeClr val="bg1">
                    <a:lumMod val="50000"/>
                  </a:schemeClr>
                </a:solidFill>
                <a:latin typeface="Arial" panose="020B0604020202020204" pitchFamily="34" charset="0"/>
                <a:cs typeface="Arial" panose="020B0604020202020204" pitchFamily="34" charset="0"/>
              </a:rPr>
              <a:t>потребою </a:t>
            </a:r>
            <a:r>
              <a:rPr lang="uk-UA" sz="1200" dirty="0">
                <a:solidFill>
                  <a:schemeClr val="bg1">
                    <a:lumMod val="50000"/>
                  </a:schemeClr>
                </a:solidFill>
                <a:latin typeface="Arial" panose="020B0604020202020204" pitchFamily="34" charset="0"/>
                <a:cs typeface="Arial" panose="020B0604020202020204" pitchFamily="34" charset="0"/>
              </a:rPr>
              <a:t>на шляху організації успішного бізнесу є наявність фахових викладачів високої якості. </a:t>
            </a:r>
          </a:p>
          <a:p>
            <a:pPr algn="just">
              <a:lnSpc>
                <a:spcPct val="115000"/>
              </a:lnSpc>
              <a:spcAft>
                <a:spcPts val="0"/>
              </a:spcAft>
            </a:pPr>
            <a:endParaRPr lang="uk-UA" sz="1200" dirty="0">
              <a:solidFill>
                <a:schemeClr val="bg1">
                  <a:lumMod val="50000"/>
                </a:schemeClr>
              </a:solidFill>
              <a:latin typeface="Arial" panose="020B0604020202020204" pitchFamily="34" charset="0"/>
              <a:ea typeface="Arial" panose="020B0604020202020204" pitchFamily="34" charset="0"/>
              <a:cs typeface="Arial" panose="020B0604020202020204" pitchFamily="34" charset="0"/>
            </a:endParaRPr>
          </a:p>
        </p:txBody>
      </p:sp>
      <p:pic>
        <p:nvPicPr>
          <p:cNvPr id="6" name="Рисунок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4800" y="3933077"/>
            <a:ext cx="3117318" cy="2731755"/>
          </a:xfrm>
          <a:prstGeom prst="rect">
            <a:avLst/>
          </a:prstGeom>
        </p:spPr>
      </p:pic>
    </p:spTree>
    <p:extLst>
      <p:ext uri="{BB962C8B-B14F-4D97-AF65-F5344CB8AC3E}">
        <p14:creationId xmlns:p14="http://schemas.microsoft.com/office/powerpoint/2010/main" val="36248735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83655" y="355500"/>
            <a:ext cx="1942937" cy="893751"/>
          </a:xfrm>
          <a:prstGeom prst="rect">
            <a:avLst/>
          </a:prstGeom>
        </p:spPr>
      </p:pic>
      <p:sp>
        <p:nvSpPr>
          <p:cNvPr id="3" name="Прямоугольник 2"/>
          <p:cNvSpPr/>
          <p:nvPr/>
        </p:nvSpPr>
        <p:spPr>
          <a:xfrm>
            <a:off x="1057170" y="629306"/>
            <a:ext cx="4905748" cy="369332"/>
          </a:xfrm>
          <a:prstGeom prst="rect">
            <a:avLst/>
          </a:prstGeom>
        </p:spPr>
        <p:txBody>
          <a:bodyPr wrap="square">
            <a:spAutoFit/>
          </a:bodyPr>
          <a:lstStyle/>
          <a:p>
            <a:r>
              <a:rPr lang="uk-UA" b="1" dirty="0">
                <a:latin typeface="Arial" panose="020B0604020202020204" pitchFamily="34" charset="0"/>
                <a:cs typeface="Arial" panose="020B0604020202020204" pitchFamily="34" charset="0"/>
              </a:rPr>
              <a:t>Ринок послуг з енергоефективності</a:t>
            </a:r>
            <a:endParaRPr lang="uk-UA" dirty="0">
              <a:latin typeface="Arial" panose="020B0604020202020204" pitchFamily="34" charset="0"/>
              <a:cs typeface="Arial" panose="020B0604020202020204" pitchFamily="34" charset="0"/>
            </a:endParaRPr>
          </a:p>
        </p:txBody>
      </p:sp>
      <p:sp>
        <p:nvSpPr>
          <p:cNvPr id="7" name="Прямоугольник 6"/>
          <p:cNvSpPr/>
          <p:nvPr/>
        </p:nvSpPr>
        <p:spPr>
          <a:xfrm>
            <a:off x="477375" y="2498502"/>
            <a:ext cx="3308818" cy="489365"/>
          </a:xfrm>
          <a:prstGeom prst="rect">
            <a:avLst/>
          </a:prstGeom>
        </p:spPr>
        <p:txBody>
          <a:bodyPr wrap="square">
            <a:spAutoFit/>
          </a:bodyPr>
          <a:lstStyle/>
          <a:p>
            <a:pPr algn="just">
              <a:lnSpc>
                <a:spcPct val="115000"/>
              </a:lnSpc>
              <a:spcAft>
                <a:spcPts val="0"/>
              </a:spcAft>
            </a:pPr>
            <a:r>
              <a:rPr lang="uk-UA" sz="1200" dirty="0" smtClean="0">
                <a:solidFill>
                  <a:schemeClr val="bg1">
                    <a:lumMod val="50000"/>
                  </a:schemeClr>
                </a:solidFill>
                <a:latin typeface="Arial" panose="020B0604020202020204" pitchFamily="34" charset="0"/>
                <a:ea typeface="Arial" panose="020B0604020202020204" pitchFamily="34" charset="0"/>
              </a:rPr>
              <a:t>. </a:t>
            </a:r>
            <a:endParaRPr lang="uk-UA" sz="1200" dirty="0">
              <a:solidFill>
                <a:schemeClr val="bg1">
                  <a:lumMod val="50000"/>
                </a:schemeClr>
              </a:solidFill>
              <a:latin typeface="Arial" panose="020B0604020202020204" pitchFamily="34" charset="0"/>
              <a:ea typeface="Arial" panose="020B0604020202020204" pitchFamily="34" charset="0"/>
            </a:endParaRPr>
          </a:p>
          <a:p>
            <a:pPr algn="just"/>
            <a:r>
              <a:rPr lang="uk-UA" sz="1200" dirty="0">
                <a:solidFill>
                  <a:schemeClr val="bg1">
                    <a:lumMod val="50000"/>
                  </a:schemeClr>
                </a:solidFill>
              </a:rPr>
              <a:t> </a:t>
            </a:r>
          </a:p>
        </p:txBody>
      </p:sp>
      <p:sp>
        <p:nvSpPr>
          <p:cNvPr id="8" name="Прямоугольник 7"/>
          <p:cNvSpPr/>
          <p:nvPr/>
        </p:nvSpPr>
        <p:spPr>
          <a:xfrm>
            <a:off x="516011" y="1326525"/>
            <a:ext cx="11237251" cy="1015663"/>
          </a:xfrm>
          <a:prstGeom prst="rect">
            <a:avLst/>
          </a:prstGeom>
        </p:spPr>
        <p:txBody>
          <a:bodyPr wrap="square">
            <a:spAutoFit/>
          </a:bodyPr>
          <a:lstStyle/>
          <a:p>
            <a:pPr algn="just"/>
            <a:r>
              <a:rPr lang="uk-UA" sz="1200" b="1" dirty="0">
                <a:solidFill>
                  <a:schemeClr val="bg1">
                    <a:lumMod val="50000"/>
                  </a:schemeClr>
                </a:solidFill>
                <a:latin typeface="Arial" panose="020B0604020202020204" pitchFamily="34" charset="0"/>
                <a:cs typeface="Arial" panose="020B0604020202020204" pitchFamily="34" charset="0"/>
              </a:rPr>
              <a:t>Тенденції: </a:t>
            </a:r>
            <a:r>
              <a:rPr lang="uk-UA" sz="1200" dirty="0">
                <a:solidFill>
                  <a:schemeClr val="bg1">
                    <a:lumMod val="50000"/>
                  </a:schemeClr>
                </a:solidFill>
                <a:latin typeface="Arial" panose="020B0604020202020204" pitchFamily="34" charset="0"/>
                <a:cs typeface="Arial" panose="020B0604020202020204" pitchFamily="34" charset="0"/>
              </a:rPr>
              <a:t>ринок послуг енергоефективності один з </a:t>
            </a:r>
            <a:r>
              <a:rPr lang="uk-UA" sz="1200" dirty="0" smtClean="0">
                <a:solidFill>
                  <a:schemeClr val="bg1">
                    <a:lumMod val="50000"/>
                  </a:schemeClr>
                </a:solidFill>
                <a:latin typeface="Arial" panose="020B0604020202020204" pitchFamily="34" charset="0"/>
                <a:cs typeface="Arial" panose="020B0604020202020204" pitchFamily="34" charset="0"/>
              </a:rPr>
              <a:t>небагатьох, </a:t>
            </a:r>
            <a:r>
              <a:rPr lang="uk-UA" sz="1200" dirty="0">
                <a:solidFill>
                  <a:schemeClr val="bg1">
                    <a:lumMod val="50000"/>
                  </a:schemeClr>
                </a:solidFill>
                <a:latin typeface="Arial" panose="020B0604020202020204" pitchFamily="34" charset="0"/>
                <a:cs typeface="Arial" panose="020B0604020202020204" pitchFamily="34" charset="0"/>
              </a:rPr>
              <a:t>що буде розвиватися незалежно від економічного стану країни. </a:t>
            </a:r>
            <a:r>
              <a:rPr lang="uk-UA" sz="1200" dirty="0" smtClean="0">
                <a:solidFill>
                  <a:schemeClr val="bg1">
                    <a:lumMod val="50000"/>
                  </a:schemeClr>
                </a:solidFill>
                <a:latin typeface="Arial" panose="020B0604020202020204" pitchFamily="34" charset="0"/>
                <a:cs typeface="Arial" panose="020B0604020202020204" pitchFamily="34" charset="0"/>
              </a:rPr>
              <a:t>Підвищення </a:t>
            </a:r>
            <a:r>
              <a:rPr lang="uk-UA" sz="1200" dirty="0">
                <a:solidFill>
                  <a:schemeClr val="bg1">
                    <a:lumMod val="50000"/>
                  </a:schemeClr>
                </a:solidFill>
                <a:latin typeface="Arial" panose="020B0604020202020204" pitchFamily="34" charset="0"/>
                <a:cs typeface="Arial" panose="020B0604020202020204" pitchFamily="34" charset="0"/>
              </a:rPr>
              <a:t>енергоефективності - це шлях до енергетичної незалежності; можливість для власників квартир та будинків економити на комунальних послугах; держава щороку виділяє кошти на впровадження проектів з енергоефективності; Європейський Союз щороку вкладає сотні мільйонів євро в проекти енергоефективності України. </a:t>
            </a:r>
          </a:p>
          <a:p>
            <a:r>
              <a:rPr lang="uk-UA" sz="1200" dirty="0"/>
              <a:t> </a:t>
            </a:r>
          </a:p>
        </p:txBody>
      </p:sp>
      <p:sp>
        <p:nvSpPr>
          <p:cNvPr id="11" name="Прямоугольник 10"/>
          <p:cNvSpPr/>
          <p:nvPr/>
        </p:nvSpPr>
        <p:spPr>
          <a:xfrm>
            <a:off x="497003" y="2253827"/>
            <a:ext cx="3037456" cy="2890022"/>
          </a:xfrm>
          <a:prstGeom prst="rect">
            <a:avLst/>
          </a:prstGeom>
        </p:spPr>
        <p:txBody>
          <a:bodyPr wrap="square">
            <a:spAutoFit/>
          </a:bodyPr>
          <a:lstStyle/>
          <a:p>
            <a:pPr algn="just"/>
            <a:r>
              <a:rPr lang="uk-UA" sz="1200" b="1" dirty="0" smtClean="0">
                <a:solidFill>
                  <a:schemeClr val="bg1">
                    <a:lumMod val="50000"/>
                  </a:schemeClr>
                </a:solidFill>
                <a:latin typeface="Arial" panose="020B0604020202020204" pitchFamily="34" charset="0"/>
                <a:cs typeface="Arial" panose="020B0604020202020204" pitchFamily="34" charset="0"/>
              </a:rPr>
              <a:t>Можливості:</a:t>
            </a:r>
            <a:r>
              <a:rPr lang="uk-UA" sz="1200" dirty="0">
                <a:solidFill>
                  <a:schemeClr val="bg1">
                    <a:lumMod val="50000"/>
                  </a:schemeClr>
                </a:solidFill>
                <a:latin typeface="Arial" panose="020B0604020202020204" pitchFamily="34" charset="0"/>
                <a:cs typeface="Arial" panose="020B0604020202020204" pitchFamily="34" charset="0"/>
              </a:rPr>
              <a:t> </a:t>
            </a:r>
            <a:r>
              <a:rPr lang="uk-UA" sz="1200" b="1" dirty="0" smtClean="0">
                <a:solidFill>
                  <a:schemeClr val="accent1">
                    <a:lumMod val="50000"/>
                  </a:schemeClr>
                </a:solidFill>
                <a:latin typeface="Arial" panose="020B0604020202020204" pitchFamily="34" charset="0"/>
                <a:cs typeface="Arial" panose="020B0604020202020204" pitchFamily="34" charset="0"/>
              </a:rPr>
              <a:t>Близько </a:t>
            </a:r>
            <a:r>
              <a:rPr lang="uk-UA" sz="1200" b="1" dirty="0">
                <a:solidFill>
                  <a:schemeClr val="accent1">
                    <a:lumMod val="50000"/>
                  </a:schemeClr>
                </a:solidFill>
                <a:latin typeface="Arial" panose="020B0604020202020204" pitchFamily="34" charset="0"/>
                <a:cs typeface="Arial" panose="020B0604020202020204" pitchFamily="34" charset="0"/>
              </a:rPr>
              <a:t>70% житлового фонду України потребують </a:t>
            </a:r>
            <a:r>
              <a:rPr lang="uk-UA" sz="1200" b="1" dirty="0" err="1">
                <a:solidFill>
                  <a:schemeClr val="accent1">
                    <a:lumMod val="50000"/>
                  </a:schemeClr>
                </a:solidFill>
                <a:latin typeface="Arial" panose="020B0604020202020204" pitchFamily="34" charset="0"/>
                <a:cs typeface="Arial" panose="020B0604020202020204" pitchFamily="34" charset="0"/>
              </a:rPr>
              <a:t>термомодернізації</a:t>
            </a:r>
            <a:r>
              <a:rPr lang="uk-UA" sz="1200" dirty="0">
                <a:solidFill>
                  <a:schemeClr val="bg1">
                    <a:lumMod val="50000"/>
                  </a:schemeClr>
                </a:solidFill>
                <a:latin typeface="Arial" panose="020B0604020202020204" pitchFamily="34" charset="0"/>
                <a:cs typeface="Arial" panose="020B0604020202020204" pitchFamily="34" charset="0"/>
              </a:rPr>
              <a:t>, тобто утеплення зовнішніх стін, заміни застарілих вікон, модернізації мереж опалення та гарячого водопостачання, встановлення індивідуального опалення. </a:t>
            </a:r>
            <a:r>
              <a:rPr lang="uk-UA" sz="1200" dirty="0" smtClean="0">
                <a:solidFill>
                  <a:schemeClr val="bg1">
                    <a:lumMod val="50000"/>
                  </a:schemeClr>
                </a:solidFill>
                <a:latin typeface="Arial" panose="020B0604020202020204" pitchFamily="34" charset="0"/>
                <a:cs typeface="Arial" panose="020B0604020202020204" pitchFamily="34" charset="0"/>
              </a:rPr>
              <a:t>Активно </a:t>
            </a:r>
            <a:r>
              <a:rPr lang="uk-UA" sz="1200" dirty="0">
                <a:solidFill>
                  <a:schemeClr val="bg1">
                    <a:lumMod val="50000"/>
                  </a:schemeClr>
                </a:solidFill>
                <a:latin typeface="Arial" panose="020B0604020202020204" pitchFamily="34" charset="0"/>
                <a:cs typeface="Arial" panose="020B0604020202020204" pitchFamily="34" charset="0"/>
              </a:rPr>
              <a:t>зростає інтерес з боку побутових споживачів (населення) до установки невеликих індивідуальних сонячних електростанцій (потужністю до 30 кВт</a:t>
            </a:r>
            <a:r>
              <a:rPr lang="uk-UA" sz="1200" dirty="0" smtClean="0">
                <a:solidFill>
                  <a:schemeClr val="bg1">
                    <a:lumMod val="50000"/>
                  </a:schemeClr>
                </a:solidFill>
                <a:latin typeface="Arial" panose="020B0604020202020204" pitchFamily="34" charset="0"/>
                <a:cs typeface="Arial" panose="020B0604020202020204" pitchFamily="34" charset="0"/>
              </a:rPr>
              <a:t>). </a:t>
            </a:r>
          </a:p>
          <a:p>
            <a:pPr algn="just"/>
            <a:endParaRPr lang="uk-UA" sz="1200" dirty="0">
              <a:solidFill>
                <a:schemeClr val="bg1">
                  <a:lumMod val="50000"/>
                </a:schemeClr>
              </a:solidFill>
              <a:latin typeface="Arial" panose="020B0604020202020204" pitchFamily="34" charset="0"/>
              <a:cs typeface="Arial" panose="020B0604020202020204" pitchFamily="34" charset="0"/>
            </a:endParaRPr>
          </a:p>
          <a:p>
            <a:pPr algn="just"/>
            <a:r>
              <a:rPr lang="uk-UA" sz="1200" b="1" dirty="0" smtClean="0">
                <a:solidFill>
                  <a:schemeClr val="bg1">
                    <a:lumMod val="50000"/>
                  </a:schemeClr>
                </a:solidFill>
                <a:latin typeface="Arial" panose="020B0604020202020204" pitchFamily="34" charset="0"/>
                <a:cs typeface="Arial" panose="020B0604020202020204" pitchFamily="34" charset="0"/>
              </a:rPr>
              <a:t>Загрози</a:t>
            </a:r>
            <a:r>
              <a:rPr lang="uk-UA" sz="1200" b="1" dirty="0">
                <a:solidFill>
                  <a:schemeClr val="bg1">
                    <a:lumMod val="50000"/>
                  </a:schemeClr>
                </a:solidFill>
                <a:latin typeface="Arial" panose="020B0604020202020204" pitchFamily="34" charset="0"/>
                <a:cs typeface="Arial" panose="020B0604020202020204" pitchFamily="34" charset="0"/>
              </a:rPr>
              <a:t>: </a:t>
            </a:r>
            <a:r>
              <a:rPr lang="uk-UA" sz="1200" dirty="0" smtClean="0">
                <a:solidFill>
                  <a:schemeClr val="bg1">
                    <a:lumMod val="50000"/>
                  </a:schemeClr>
                </a:solidFill>
                <a:latin typeface="Arial" panose="020B0604020202020204" pitchFamily="34" charset="0"/>
                <a:cs typeface="Arial" panose="020B0604020202020204" pitchFamily="34" charset="0"/>
              </a:rPr>
              <a:t>необхідно </a:t>
            </a:r>
            <a:r>
              <a:rPr lang="uk-UA" sz="1200" dirty="0">
                <a:solidFill>
                  <a:schemeClr val="bg1">
                    <a:lumMod val="50000"/>
                  </a:schemeClr>
                </a:solidFill>
                <a:latin typeface="Arial" panose="020B0604020202020204" pitchFamily="34" charset="0"/>
                <a:cs typeface="Arial" panose="020B0604020202020204" pitchFamily="34" charset="0"/>
              </a:rPr>
              <a:t>мати відповідну кваліфікацію з технічних знань. </a:t>
            </a:r>
          </a:p>
          <a:p>
            <a:pPr algn="just">
              <a:lnSpc>
                <a:spcPct val="115000"/>
              </a:lnSpc>
              <a:spcAft>
                <a:spcPts val="0"/>
              </a:spcAft>
            </a:pPr>
            <a:endParaRPr lang="uk-UA" sz="1200" dirty="0">
              <a:solidFill>
                <a:schemeClr val="bg1">
                  <a:lumMod val="50000"/>
                </a:schemeClr>
              </a:solidFill>
              <a:latin typeface="Arial" panose="020B0604020202020204" pitchFamily="34" charset="0"/>
              <a:ea typeface="Arial" panose="020B0604020202020204" pitchFamily="34" charset="0"/>
              <a:cs typeface="Arial" panose="020B0604020202020204" pitchFamily="34" charset="0"/>
            </a:endParaRPr>
          </a:p>
        </p:txBody>
      </p:sp>
      <p:pic>
        <p:nvPicPr>
          <p:cNvPr id="6" name="Рисунок 5"/>
          <p:cNvPicPr>
            <a:picLocks noChangeAspect="1"/>
          </p:cNvPicPr>
          <p:nvPr/>
        </p:nvPicPr>
        <p:blipFill rotWithShape="1">
          <a:blip r:embed="rId4">
            <a:extLst>
              <a:ext uri="{28A0092B-C50C-407E-A947-70E740481C1C}">
                <a14:useLocalDpi xmlns:a14="http://schemas.microsoft.com/office/drawing/2010/main" val="0"/>
              </a:ext>
            </a:extLst>
          </a:blip>
          <a:srcRect l="2654" r="2777" b="23064"/>
          <a:stretch/>
        </p:blipFill>
        <p:spPr>
          <a:xfrm>
            <a:off x="3952957" y="2575776"/>
            <a:ext cx="7720772" cy="3369733"/>
          </a:xfrm>
          <a:prstGeom prst="rect">
            <a:avLst/>
          </a:prstGeom>
          <a:ln>
            <a:solidFill>
              <a:schemeClr val="accent1"/>
            </a:solidFill>
          </a:ln>
        </p:spPr>
      </p:pic>
      <p:pic>
        <p:nvPicPr>
          <p:cNvPr id="9" name="Рисунок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6633" y="4963407"/>
            <a:ext cx="2998197" cy="1353731"/>
          </a:xfrm>
          <a:prstGeom prst="rect">
            <a:avLst/>
          </a:prstGeom>
        </p:spPr>
      </p:pic>
    </p:spTree>
    <p:extLst>
      <p:ext uri="{BB962C8B-B14F-4D97-AF65-F5344CB8AC3E}">
        <p14:creationId xmlns:p14="http://schemas.microsoft.com/office/powerpoint/2010/main" val="35614812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83655" y="355500"/>
            <a:ext cx="1942937" cy="893751"/>
          </a:xfrm>
          <a:prstGeom prst="rect">
            <a:avLst/>
          </a:prstGeom>
        </p:spPr>
      </p:pic>
      <p:sp>
        <p:nvSpPr>
          <p:cNvPr id="3" name="Прямоугольник 2"/>
          <p:cNvSpPr/>
          <p:nvPr/>
        </p:nvSpPr>
        <p:spPr>
          <a:xfrm>
            <a:off x="1057170" y="629306"/>
            <a:ext cx="4905748" cy="369332"/>
          </a:xfrm>
          <a:prstGeom prst="rect">
            <a:avLst/>
          </a:prstGeom>
        </p:spPr>
        <p:txBody>
          <a:bodyPr wrap="square">
            <a:spAutoFit/>
          </a:bodyPr>
          <a:lstStyle/>
          <a:p>
            <a:r>
              <a:rPr lang="uk-UA" b="1" dirty="0">
                <a:latin typeface="Arial" panose="020B0604020202020204" pitchFamily="34" charset="0"/>
                <a:cs typeface="Arial" panose="020B0604020202020204" pitchFamily="34" charset="0"/>
              </a:rPr>
              <a:t>Ринок інтернет-послуг</a:t>
            </a:r>
            <a:endParaRPr lang="uk-UA" dirty="0">
              <a:latin typeface="Arial" panose="020B0604020202020204" pitchFamily="34" charset="0"/>
              <a:cs typeface="Arial" panose="020B0604020202020204" pitchFamily="34" charset="0"/>
            </a:endParaRPr>
          </a:p>
        </p:txBody>
      </p:sp>
      <p:sp>
        <p:nvSpPr>
          <p:cNvPr id="7" name="Прямоугольник 6"/>
          <p:cNvSpPr/>
          <p:nvPr/>
        </p:nvSpPr>
        <p:spPr>
          <a:xfrm>
            <a:off x="477375" y="2498502"/>
            <a:ext cx="3308818" cy="489365"/>
          </a:xfrm>
          <a:prstGeom prst="rect">
            <a:avLst/>
          </a:prstGeom>
        </p:spPr>
        <p:txBody>
          <a:bodyPr wrap="square">
            <a:spAutoFit/>
          </a:bodyPr>
          <a:lstStyle/>
          <a:p>
            <a:pPr algn="just">
              <a:lnSpc>
                <a:spcPct val="115000"/>
              </a:lnSpc>
              <a:spcAft>
                <a:spcPts val="0"/>
              </a:spcAft>
            </a:pPr>
            <a:r>
              <a:rPr lang="uk-UA" sz="1200" dirty="0" smtClean="0">
                <a:solidFill>
                  <a:schemeClr val="bg1">
                    <a:lumMod val="50000"/>
                  </a:schemeClr>
                </a:solidFill>
                <a:latin typeface="Arial" panose="020B0604020202020204" pitchFamily="34" charset="0"/>
                <a:ea typeface="Arial" panose="020B0604020202020204" pitchFamily="34" charset="0"/>
              </a:rPr>
              <a:t>. </a:t>
            </a:r>
            <a:endParaRPr lang="uk-UA" sz="1200" dirty="0">
              <a:solidFill>
                <a:schemeClr val="bg1">
                  <a:lumMod val="50000"/>
                </a:schemeClr>
              </a:solidFill>
              <a:latin typeface="Arial" panose="020B0604020202020204" pitchFamily="34" charset="0"/>
              <a:ea typeface="Arial" panose="020B0604020202020204" pitchFamily="34" charset="0"/>
            </a:endParaRPr>
          </a:p>
          <a:p>
            <a:pPr algn="just"/>
            <a:r>
              <a:rPr lang="uk-UA" sz="1200" dirty="0">
                <a:solidFill>
                  <a:schemeClr val="bg1">
                    <a:lumMod val="50000"/>
                  </a:schemeClr>
                </a:solidFill>
              </a:rPr>
              <a:t> </a:t>
            </a:r>
          </a:p>
        </p:txBody>
      </p:sp>
      <p:sp>
        <p:nvSpPr>
          <p:cNvPr id="11" name="Прямоугольник 10"/>
          <p:cNvSpPr/>
          <p:nvPr/>
        </p:nvSpPr>
        <p:spPr>
          <a:xfrm>
            <a:off x="477375" y="1690688"/>
            <a:ext cx="3308819" cy="1384995"/>
          </a:xfrm>
          <a:prstGeom prst="rect">
            <a:avLst/>
          </a:prstGeom>
        </p:spPr>
        <p:txBody>
          <a:bodyPr wrap="square">
            <a:spAutoFit/>
          </a:bodyPr>
          <a:lstStyle/>
          <a:p>
            <a:pPr algn="just"/>
            <a:r>
              <a:rPr lang="ru-RU" sz="1200" b="1" dirty="0" err="1">
                <a:solidFill>
                  <a:schemeClr val="bg1">
                    <a:lumMod val="50000"/>
                  </a:schemeClr>
                </a:solidFill>
                <a:latin typeface="Arial" panose="020B0604020202020204" pitchFamily="34" charset="0"/>
                <a:cs typeface="Arial" panose="020B0604020202020204" pitchFamily="34" charset="0"/>
              </a:rPr>
              <a:t>Тенденції</a:t>
            </a:r>
            <a:r>
              <a:rPr lang="ru-RU" sz="1200" b="1" dirty="0">
                <a:solidFill>
                  <a:schemeClr val="bg1">
                    <a:lumMod val="50000"/>
                  </a:schemeClr>
                </a:solidFill>
                <a:latin typeface="Arial" panose="020B0604020202020204" pitchFamily="34" charset="0"/>
                <a:cs typeface="Arial" panose="020B0604020202020204" pitchFamily="34" charset="0"/>
              </a:rPr>
              <a:t>: </a:t>
            </a:r>
            <a:r>
              <a:rPr lang="ru-RU" sz="1200" dirty="0" err="1">
                <a:solidFill>
                  <a:schemeClr val="bg1">
                    <a:lumMod val="50000"/>
                  </a:schemeClr>
                </a:solidFill>
                <a:latin typeface="Arial" panose="020B0604020202020204" pitchFamily="34" charset="0"/>
                <a:cs typeface="Arial" panose="020B0604020202020204" pitchFamily="34" charset="0"/>
              </a:rPr>
              <a:t>кількість</a:t>
            </a:r>
            <a:r>
              <a:rPr lang="ru-RU" sz="1200" dirty="0">
                <a:solidFill>
                  <a:schemeClr val="bg1">
                    <a:lumMod val="50000"/>
                  </a:schemeClr>
                </a:solidFill>
                <a:latin typeface="Arial" panose="020B0604020202020204" pitchFamily="34" charset="0"/>
                <a:cs typeface="Arial" panose="020B0604020202020204" pitchFamily="34" charset="0"/>
              </a:rPr>
              <a:t> онлайн-</a:t>
            </a:r>
            <a:r>
              <a:rPr lang="ru-RU" sz="1200" dirty="0" err="1">
                <a:solidFill>
                  <a:schemeClr val="bg1">
                    <a:lumMod val="50000"/>
                  </a:schemeClr>
                </a:solidFill>
                <a:latin typeface="Arial" panose="020B0604020202020204" pitchFamily="34" charset="0"/>
                <a:cs typeface="Arial" panose="020B0604020202020204" pitchFamily="34" charset="0"/>
              </a:rPr>
              <a:t>користувачів</a:t>
            </a:r>
            <a:r>
              <a:rPr lang="ru-RU" sz="1200" dirty="0">
                <a:solidFill>
                  <a:schemeClr val="bg1">
                    <a:lumMod val="50000"/>
                  </a:schemeClr>
                </a:solidFill>
                <a:latin typeface="Arial" panose="020B0604020202020204" pitchFamily="34" charset="0"/>
                <a:cs typeface="Arial" panose="020B0604020202020204" pitchFamily="34" charset="0"/>
              </a:rPr>
              <a:t> в </a:t>
            </a:r>
            <a:r>
              <a:rPr lang="ru-RU" sz="1200" dirty="0" err="1">
                <a:solidFill>
                  <a:schemeClr val="bg1">
                    <a:lumMod val="50000"/>
                  </a:schemeClr>
                </a:solidFill>
                <a:latin typeface="Arial" panose="020B0604020202020204" pitchFamily="34" charset="0"/>
                <a:cs typeface="Arial" panose="020B0604020202020204" pitchFamily="34" charset="0"/>
              </a:rPr>
              <a:t>Україні</a:t>
            </a:r>
            <a:r>
              <a:rPr lang="ru-RU" sz="1200" dirty="0">
                <a:solidFill>
                  <a:schemeClr val="bg1">
                    <a:lumMod val="50000"/>
                  </a:schemeClr>
                </a:solidFill>
                <a:latin typeface="Arial" panose="020B0604020202020204" pitchFamily="34" charset="0"/>
                <a:cs typeface="Arial" panose="020B0604020202020204" pitchFamily="34" charset="0"/>
              </a:rPr>
              <a:t> уже </a:t>
            </a:r>
            <a:r>
              <a:rPr lang="ru-RU" sz="1200" dirty="0" err="1">
                <a:solidFill>
                  <a:schemeClr val="bg1">
                    <a:lumMod val="50000"/>
                  </a:schemeClr>
                </a:solidFill>
                <a:latin typeface="Arial" panose="020B0604020202020204" pitchFamily="34" charset="0"/>
                <a:cs typeface="Arial" panose="020B0604020202020204" pitchFamily="34" charset="0"/>
              </a:rPr>
              <a:t>впритул</a:t>
            </a:r>
            <a:r>
              <a:rPr lang="ru-RU" sz="1200" dirty="0">
                <a:solidFill>
                  <a:schemeClr val="bg1">
                    <a:lumMod val="50000"/>
                  </a:schemeClr>
                </a:solidFill>
                <a:latin typeface="Arial" panose="020B0604020202020204" pitchFamily="34" charset="0"/>
                <a:cs typeface="Arial" panose="020B0604020202020204" pitchFamily="34" charset="0"/>
              </a:rPr>
              <a:t> </a:t>
            </a:r>
            <a:r>
              <a:rPr lang="ru-RU" sz="1200" dirty="0" err="1">
                <a:solidFill>
                  <a:schemeClr val="bg1">
                    <a:lumMod val="50000"/>
                  </a:schemeClr>
                </a:solidFill>
                <a:latin typeface="Arial" panose="020B0604020202020204" pitchFamily="34" charset="0"/>
                <a:cs typeface="Arial" panose="020B0604020202020204" pitchFamily="34" charset="0"/>
              </a:rPr>
              <a:t>наблизилася</a:t>
            </a:r>
            <a:r>
              <a:rPr lang="ru-RU" sz="1200" dirty="0">
                <a:solidFill>
                  <a:schemeClr val="bg1">
                    <a:lumMod val="50000"/>
                  </a:schemeClr>
                </a:solidFill>
                <a:latin typeface="Arial" panose="020B0604020202020204" pitchFamily="34" charset="0"/>
                <a:cs typeface="Arial" panose="020B0604020202020204" pitchFamily="34" charset="0"/>
              </a:rPr>
              <a:t> до </a:t>
            </a:r>
            <a:r>
              <a:rPr lang="ru-RU" sz="1200" dirty="0" err="1">
                <a:solidFill>
                  <a:schemeClr val="bg1">
                    <a:lumMod val="50000"/>
                  </a:schemeClr>
                </a:solidFill>
                <a:latin typeface="Arial" panose="020B0604020202020204" pitchFamily="34" charset="0"/>
                <a:cs typeface="Arial" panose="020B0604020202020204" pitchFamily="34" charset="0"/>
              </a:rPr>
              <a:t>позначки</a:t>
            </a:r>
            <a:r>
              <a:rPr lang="ru-RU" sz="1200" dirty="0">
                <a:solidFill>
                  <a:schemeClr val="bg1">
                    <a:lumMod val="50000"/>
                  </a:schemeClr>
                </a:solidFill>
                <a:latin typeface="Arial" panose="020B0604020202020204" pitchFamily="34" charset="0"/>
                <a:cs typeface="Arial" panose="020B0604020202020204" pitchFamily="34" charset="0"/>
              </a:rPr>
              <a:t> 15 </a:t>
            </a:r>
            <a:r>
              <a:rPr lang="ru-RU" sz="1200" dirty="0" err="1" smtClean="0">
                <a:solidFill>
                  <a:schemeClr val="bg1">
                    <a:lumMod val="50000"/>
                  </a:schemeClr>
                </a:solidFill>
                <a:latin typeface="Arial" panose="020B0604020202020204" pitchFamily="34" charset="0"/>
                <a:cs typeface="Arial" panose="020B0604020202020204" pitchFamily="34" charset="0"/>
              </a:rPr>
              <a:t>мільйонів</a:t>
            </a:r>
            <a:r>
              <a:rPr lang="ru-RU" sz="1200" dirty="0">
                <a:solidFill>
                  <a:schemeClr val="bg1">
                    <a:lumMod val="50000"/>
                  </a:schemeClr>
                </a:solidFill>
                <a:latin typeface="Arial" panose="020B0604020202020204" pitchFamily="34" charset="0"/>
                <a:cs typeface="Arial" panose="020B0604020202020204" pitchFamily="34" charset="0"/>
              </a:rPr>
              <a:t> </a:t>
            </a:r>
            <a:r>
              <a:rPr lang="ru-RU" sz="1200" dirty="0" smtClean="0">
                <a:solidFill>
                  <a:schemeClr val="bg1">
                    <a:lumMod val="50000"/>
                  </a:schemeClr>
                </a:solidFill>
                <a:latin typeface="Arial" panose="020B0604020202020204" pitchFamily="34" charset="0"/>
                <a:cs typeface="Arial" panose="020B0604020202020204" pitchFamily="34" charset="0"/>
              </a:rPr>
              <a:t>людей</a:t>
            </a:r>
            <a:r>
              <a:rPr lang="ru-RU" sz="1200" dirty="0">
                <a:solidFill>
                  <a:schemeClr val="bg1">
                    <a:lumMod val="50000"/>
                  </a:schemeClr>
                </a:solidFill>
                <a:latin typeface="Arial" panose="020B0604020202020204" pitchFamily="34" charset="0"/>
                <a:cs typeface="Arial" panose="020B0604020202020204" pitchFamily="34" charset="0"/>
              </a:rPr>
              <a:t>, і </a:t>
            </a:r>
            <a:r>
              <a:rPr lang="ru-RU" sz="1200" dirty="0" err="1">
                <a:solidFill>
                  <a:schemeClr val="bg1">
                    <a:lumMod val="50000"/>
                  </a:schemeClr>
                </a:solidFill>
                <a:latin typeface="Arial" panose="020B0604020202020204" pitchFamily="34" charset="0"/>
                <a:cs typeface="Arial" panose="020B0604020202020204" pitchFamily="34" charset="0"/>
              </a:rPr>
              <a:t>багато</a:t>
            </a:r>
            <a:r>
              <a:rPr lang="ru-RU" sz="1200" dirty="0">
                <a:solidFill>
                  <a:schemeClr val="bg1">
                    <a:lumMod val="50000"/>
                  </a:schemeClr>
                </a:solidFill>
                <a:latin typeface="Arial" panose="020B0604020202020204" pitchFamily="34" charset="0"/>
                <a:cs typeface="Arial" panose="020B0604020202020204" pitchFamily="34" charset="0"/>
              </a:rPr>
              <a:t> з них регулярно </a:t>
            </a:r>
            <a:r>
              <a:rPr lang="ru-RU" sz="1200" dirty="0" err="1">
                <a:solidFill>
                  <a:schemeClr val="bg1">
                    <a:lumMod val="50000"/>
                  </a:schemeClr>
                </a:solidFill>
                <a:latin typeface="Arial" panose="020B0604020202020204" pitchFamily="34" charset="0"/>
                <a:cs typeface="Arial" panose="020B0604020202020204" pitchFamily="34" charset="0"/>
              </a:rPr>
              <a:t>здійснюють</a:t>
            </a:r>
            <a:r>
              <a:rPr lang="ru-RU" sz="1200" dirty="0">
                <a:solidFill>
                  <a:schemeClr val="bg1">
                    <a:lumMod val="50000"/>
                  </a:schemeClr>
                </a:solidFill>
                <a:latin typeface="Arial" panose="020B0604020202020204" pitchFamily="34" charset="0"/>
                <a:cs typeface="Arial" panose="020B0604020202020204" pitchFamily="34" charset="0"/>
              </a:rPr>
              <a:t> покупки в </a:t>
            </a:r>
            <a:r>
              <a:rPr lang="ru-RU" sz="1200" dirty="0" err="1">
                <a:solidFill>
                  <a:schemeClr val="bg1">
                    <a:lumMod val="50000"/>
                  </a:schemeClr>
                </a:solidFill>
                <a:latin typeface="Arial" panose="020B0604020202020204" pitchFamily="34" charset="0"/>
                <a:cs typeface="Arial" panose="020B0604020202020204" pitchFamily="34" charset="0"/>
              </a:rPr>
              <a:t>Інтернеті</a:t>
            </a:r>
            <a:r>
              <a:rPr lang="ru-RU" sz="1200" dirty="0">
                <a:solidFill>
                  <a:schemeClr val="bg1">
                    <a:lumMod val="50000"/>
                  </a:schemeClr>
                </a:solidFill>
                <a:latin typeface="Arial" panose="020B0604020202020204" pitchFamily="34" charset="0"/>
                <a:cs typeface="Arial" panose="020B0604020202020204" pitchFamily="34" charset="0"/>
              </a:rPr>
              <a:t>. </a:t>
            </a:r>
            <a:r>
              <a:rPr lang="ru-RU" sz="1200" dirty="0" err="1">
                <a:solidFill>
                  <a:schemeClr val="bg1">
                    <a:lumMod val="50000"/>
                  </a:schemeClr>
                </a:solidFill>
                <a:latin typeface="Arial" panose="020B0604020202020204" pitchFamily="34" charset="0"/>
                <a:cs typeface="Arial" panose="020B0604020202020204" pitchFamily="34" charset="0"/>
              </a:rPr>
              <a:t>Навіть</a:t>
            </a:r>
            <a:r>
              <a:rPr lang="ru-RU" sz="1200" dirty="0">
                <a:solidFill>
                  <a:schemeClr val="bg1">
                    <a:lumMod val="50000"/>
                  </a:schemeClr>
                </a:solidFill>
                <a:latin typeface="Arial" panose="020B0604020202020204" pitchFamily="34" charset="0"/>
                <a:cs typeface="Arial" panose="020B0604020202020204" pitchFamily="34" charset="0"/>
              </a:rPr>
              <a:t> в </a:t>
            </a:r>
            <a:r>
              <a:rPr lang="ru-RU" sz="1200" dirty="0" err="1">
                <a:solidFill>
                  <a:schemeClr val="bg1">
                    <a:lumMod val="50000"/>
                  </a:schemeClr>
                </a:solidFill>
                <a:latin typeface="Arial" panose="020B0604020202020204" pitchFamily="34" charset="0"/>
                <a:cs typeface="Arial" panose="020B0604020202020204" pitchFamily="34" charset="0"/>
              </a:rPr>
              <a:t>умовах</a:t>
            </a:r>
            <a:r>
              <a:rPr lang="ru-RU" sz="1200" dirty="0">
                <a:solidFill>
                  <a:schemeClr val="bg1">
                    <a:lumMod val="50000"/>
                  </a:schemeClr>
                </a:solidFill>
                <a:latin typeface="Arial" panose="020B0604020202020204" pitchFamily="34" charset="0"/>
                <a:cs typeface="Arial" panose="020B0604020202020204" pitchFamily="34" charset="0"/>
              </a:rPr>
              <a:t> </a:t>
            </a:r>
            <a:r>
              <a:rPr lang="ru-RU" sz="1200" dirty="0" err="1">
                <a:solidFill>
                  <a:schemeClr val="bg1">
                    <a:lumMod val="50000"/>
                  </a:schemeClr>
                </a:solidFill>
                <a:latin typeface="Arial" panose="020B0604020202020204" pitchFamily="34" charset="0"/>
                <a:cs typeface="Arial" panose="020B0604020202020204" pitchFamily="34" charset="0"/>
              </a:rPr>
              <a:t>загального</a:t>
            </a:r>
            <a:r>
              <a:rPr lang="ru-RU" sz="1200" dirty="0">
                <a:solidFill>
                  <a:schemeClr val="bg1">
                    <a:lumMod val="50000"/>
                  </a:schemeClr>
                </a:solidFill>
                <a:latin typeface="Arial" panose="020B0604020202020204" pitchFamily="34" charset="0"/>
                <a:cs typeface="Arial" panose="020B0604020202020204" pitchFamily="34" charset="0"/>
              </a:rPr>
              <a:t> </a:t>
            </a:r>
            <a:r>
              <a:rPr lang="ru-RU" sz="1200" dirty="0" err="1" smtClean="0">
                <a:solidFill>
                  <a:schemeClr val="bg1">
                    <a:lumMod val="50000"/>
                  </a:schemeClr>
                </a:solidFill>
                <a:latin typeface="Arial" panose="020B0604020202020204" pitchFamily="34" charset="0"/>
                <a:cs typeface="Arial" panose="020B0604020202020204" pitchFamily="34" charset="0"/>
              </a:rPr>
              <a:t>падіння</a:t>
            </a:r>
            <a:r>
              <a:rPr lang="ru-RU" sz="1200" dirty="0">
                <a:solidFill>
                  <a:schemeClr val="bg1">
                    <a:lumMod val="50000"/>
                  </a:schemeClr>
                </a:solidFill>
                <a:latin typeface="Arial" panose="020B0604020202020204" pitchFamily="34" charset="0"/>
                <a:cs typeface="Arial" panose="020B0604020202020204" pitchFamily="34" charset="0"/>
              </a:rPr>
              <a:t> </a:t>
            </a:r>
            <a:r>
              <a:rPr lang="ru-RU" sz="1200" dirty="0" err="1" smtClean="0">
                <a:solidFill>
                  <a:schemeClr val="bg1">
                    <a:lumMod val="50000"/>
                  </a:schemeClr>
                </a:solidFill>
                <a:latin typeface="Arial" panose="020B0604020202020204" pitchFamily="34" charset="0"/>
                <a:cs typeface="Arial" panose="020B0604020202020204" pitchFamily="34" charset="0"/>
              </a:rPr>
              <a:t>економіки</a:t>
            </a:r>
            <a:r>
              <a:rPr lang="ru-RU" sz="1200" dirty="0" smtClean="0">
                <a:solidFill>
                  <a:schemeClr val="bg1">
                    <a:lumMod val="50000"/>
                  </a:schemeClr>
                </a:solidFill>
                <a:latin typeface="Arial" panose="020B0604020202020204" pitchFamily="34" charset="0"/>
                <a:cs typeface="Arial" panose="020B0604020202020204" pitchFamily="34" charset="0"/>
              </a:rPr>
              <a:t> </a:t>
            </a:r>
            <a:r>
              <a:rPr lang="ru-RU" sz="1200" dirty="0" err="1">
                <a:solidFill>
                  <a:schemeClr val="bg1">
                    <a:lumMod val="50000"/>
                  </a:schemeClr>
                </a:solidFill>
                <a:latin typeface="Arial" panose="020B0604020202020204" pitchFamily="34" charset="0"/>
                <a:cs typeface="Arial" panose="020B0604020202020204" pitchFamily="34" charset="0"/>
              </a:rPr>
              <a:t>України</a:t>
            </a:r>
            <a:r>
              <a:rPr lang="ru-RU" sz="1200" dirty="0">
                <a:solidFill>
                  <a:schemeClr val="bg1">
                    <a:lumMod val="50000"/>
                  </a:schemeClr>
                </a:solidFill>
                <a:latin typeface="Arial" panose="020B0604020202020204" pitchFamily="34" charset="0"/>
                <a:cs typeface="Arial" panose="020B0604020202020204" pitchFamily="34" charset="0"/>
              </a:rPr>
              <a:t> </a:t>
            </a:r>
            <a:r>
              <a:rPr lang="ru-RU" sz="1200" dirty="0" err="1">
                <a:solidFill>
                  <a:schemeClr val="bg1">
                    <a:lumMod val="50000"/>
                  </a:schemeClr>
                </a:solidFill>
                <a:latin typeface="Arial" panose="020B0604020202020204" pitchFamily="34" charset="0"/>
                <a:cs typeface="Arial" panose="020B0604020202020204" pitchFamily="34" charset="0"/>
              </a:rPr>
              <a:t>темпи</a:t>
            </a:r>
            <a:r>
              <a:rPr lang="ru-RU" sz="1200" dirty="0">
                <a:solidFill>
                  <a:schemeClr val="bg1">
                    <a:lumMod val="50000"/>
                  </a:schemeClr>
                </a:solidFill>
                <a:latin typeface="Arial" panose="020B0604020202020204" pitchFamily="34" charset="0"/>
                <a:cs typeface="Arial" panose="020B0604020202020204" pitchFamily="34" charset="0"/>
              </a:rPr>
              <a:t> </a:t>
            </a:r>
            <a:r>
              <a:rPr lang="ru-RU" sz="1200" dirty="0" err="1">
                <a:solidFill>
                  <a:schemeClr val="bg1">
                    <a:lumMod val="50000"/>
                  </a:schemeClr>
                </a:solidFill>
                <a:latin typeface="Arial" panose="020B0604020202020204" pitchFamily="34" charset="0"/>
                <a:cs typeface="Arial" panose="020B0604020202020204" pitchFamily="34" charset="0"/>
              </a:rPr>
              <a:t>зростання</a:t>
            </a:r>
            <a:r>
              <a:rPr lang="ru-RU" sz="1200" dirty="0">
                <a:solidFill>
                  <a:schemeClr val="bg1">
                    <a:lumMod val="50000"/>
                  </a:schemeClr>
                </a:solidFill>
                <a:latin typeface="Arial" panose="020B0604020202020204" pitchFamily="34" charset="0"/>
                <a:cs typeface="Arial" panose="020B0604020202020204" pitchFamily="34" charset="0"/>
              </a:rPr>
              <a:t> сектора </a:t>
            </a:r>
            <a:r>
              <a:rPr lang="ru-RU" sz="1200" dirty="0" err="1">
                <a:solidFill>
                  <a:schemeClr val="bg1">
                    <a:lumMod val="50000"/>
                  </a:schemeClr>
                </a:solidFill>
                <a:latin typeface="Arial" panose="020B0604020202020204" pitchFamily="34" charset="0"/>
                <a:cs typeface="Arial" panose="020B0604020202020204" pitchFamily="34" charset="0"/>
              </a:rPr>
              <a:t>електронної</a:t>
            </a:r>
            <a:r>
              <a:rPr lang="ru-RU" sz="1200" dirty="0">
                <a:solidFill>
                  <a:schemeClr val="bg1">
                    <a:lumMod val="50000"/>
                  </a:schemeClr>
                </a:solidFill>
                <a:latin typeface="Arial" panose="020B0604020202020204" pitchFamily="34" charset="0"/>
                <a:cs typeface="Arial" panose="020B0604020202020204" pitchFamily="34" charset="0"/>
              </a:rPr>
              <a:t> </a:t>
            </a:r>
            <a:r>
              <a:rPr lang="ru-RU" sz="1200" dirty="0" err="1">
                <a:solidFill>
                  <a:schemeClr val="bg1">
                    <a:lumMod val="50000"/>
                  </a:schemeClr>
                </a:solidFill>
                <a:latin typeface="Arial" panose="020B0604020202020204" pitchFamily="34" charset="0"/>
                <a:cs typeface="Arial" panose="020B0604020202020204" pitchFamily="34" charset="0"/>
              </a:rPr>
              <a:t>комерції</a:t>
            </a:r>
            <a:r>
              <a:rPr lang="ru-RU" sz="1200" dirty="0">
                <a:solidFill>
                  <a:schemeClr val="bg1">
                    <a:lumMod val="50000"/>
                  </a:schemeClr>
                </a:solidFill>
                <a:latin typeface="Arial" panose="020B0604020202020204" pitchFamily="34" charset="0"/>
                <a:cs typeface="Arial" panose="020B0604020202020204" pitchFamily="34" charset="0"/>
              </a:rPr>
              <a:t> </a:t>
            </a:r>
            <a:r>
              <a:rPr lang="ru-RU" sz="1200" dirty="0" err="1">
                <a:solidFill>
                  <a:schemeClr val="bg1">
                    <a:lumMod val="50000"/>
                  </a:schemeClr>
                </a:solidFill>
                <a:latin typeface="Arial" panose="020B0604020202020204" pitchFamily="34" charset="0"/>
                <a:cs typeface="Arial" panose="020B0604020202020204" pitchFamily="34" charset="0"/>
              </a:rPr>
              <a:t>вражають</a:t>
            </a:r>
            <a:r>
              <a:rPr lang="ru-RU" sz="1200" dirty="0">
                <a:solidFill>
                  <a:schemeClr val="bg1">
                    <a:lumMod val="50000"/>
                  </a:schemeClr>
                </a:solidFill>
                <a:latin typeface="Arial" panose="020B0604020202020204" pitchFamily="34" charset="0"/>
                <a:cs typeface="Arial" panose="020B0604020202020204" pitchFamily="34" charset="0"/>
              </a:rPr>
              <a:t>.</a:t>
            </a:r>
            <a:endParaRPr lang="uk-UA" sz="1200" dirty="0">
              <a:solidFill>
                <a:schemeClr val="bg1">
                  <a:lumMod val="50000"/>
                </a:schemeClr>
              </a:solidFill>
              <a:latin typeface="Arial" panose="020B0604020202020204" pitchFamily="34" charset="0"/>
              <a:ea typeface="Arial" panose="020B0604020202020204" pitchFamily="34" charset="0"/>
              <a:cs typeface="Arial" panose="020B0604020202020204" pitchFamily="34" charset="0"/>
            </a:endParaRPr>
          </a:p>
        </p:txBody>
      </p:sp>
      <p:pic>
        <p:nvPicPr>
          <p:cNvPr id="9" name="Рисунок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79246" y="1690688"/>
            <a:ext cx="7735380" cy="4791744"/>
          </a:xfrm>
          <a:prstGeom prst="rect">
            <a:avLst/>
          </a:prstGeom>
        </p:spPr>
      </p:pic>
      <p:pic>
        <p:nvPicPr>
          <p:cNvPr id="6" name="Рисунок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2622" y="3833169"/>
            <a:ext cx="3278323" cy="2463884"/>
          </a:xfrm>
          <a:prstGeom prst="rect">
            <a:avLst/>
          </a:prstGeom>
        </p:spPr>
      </p:pic>
    </p:spTree>
    <p:extLst>
      <p:ext uri="{BB962C8B-B14F-4D97-AF65-F5344CB8AC3E}">
        <p14:creationId xmlns:p14="http://schemas.microsoft.com/office/powerpoint/2010/main" val="40872399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83655" y="355500"/>
            <a:ext cx="1942937" cy="893751"/>
          </a:xfrm>
          <a:prstGeom prst="rect">
            <a:avLst/>
          </a:prstGeom>
        </p:spPr>
      </p:pic>
      <p:sp>
        <p:nvSpPr>
          <p:cNvPr id="3" name="Прямоугольник 2"/>
          <p:cNvSpPr/>
          <p:nvPr/>
        </p:nvSpPr>
        <p:spPr>
          <a:xfrm>
            <a:off x="1057170" y="629306"/>
            <a:ext cx="4905748" cy="369332"/>
          </a:xfrm>
          <a:prstGeom prst="rect">
            <a:avLst/>
          </a:prstGeom>
        </p:spPr>
        <p:txBody>
          <a:bodyPr wrap="square">
            <a:spAutoFit/>
          </a:bodyPr>
          <a:lstStyle/>
          <a:p>
            <a:r>
              <a:rPr lang="uk-UA" b="1" dirty="0">
                <a:latin typeface="Arial" panose="020B0604020202020204" pitchFamily="34" charset="0"/>
                <a:cs typeface="Arial" panose="020B0604020202020204" pitchFamily="34" charset="0"/>
              </a:rPr>
              <a:t>Ринок </a:t>
            </a:r>
            <a:r>
              <a:rPr lang="uk-UA" b="1" dirty="0" smtClean="0">
                <a:latin typeface="Arial" panose="020B0604020202020204" pitchFamily="34" charset="0"/>
                <a:cs typeface="Arial" panose="020B0604020202020204" pitchFamily="34" charset="0"/>
              </a:rPr>
              <a:t>інтернет-послуг: </a:t>
            </a:r>
            <a:r>
              <a:rPr lang="uk-UA" b="1" dirty="0" err="1" smtClean="0">
                <a:latin typeface="Arial" panose="020B0604020202020204" pitchFamily="34" charset="0"/>
                <a:cs typeface="Arial" panose="020B0604020202020204" pitchFamily="34" charset="0"/>
              </a:rPr>
              <a:t>фріланс</a:t>
            </a:r>
            <a:endParaRPr lang="uk-UA" dirty="0">
              <a:latin typeface="Arial" panose="020B0604020202020204" pitchFamily="34" charset="0"/>
              <a:cs typeface="Arial" panose="020B0604020202020204" pitchFamily="34" charset="0"/>
            </a:endParaRPr>
          </a:p>
        </p:txBody>
      </p:sp>
      <p:sp>
        <p:nvSpPr>
          <p:cNvPr id="7" name="Прямоугольник 6"/>
          <p:cNvSpPr/>
          <p:nvPr/>
        </p:nvSpPr>
        <p:spPr>
          <a:xfrm>
            <a:off x="477375" y="2498502"/>
            <a:ext cx="3308818" cy="489365"/>
          </a:xfrm>
          <a:prstGeom prst="rect">
            <a:avLst/>
          </a:prstGeom>
        </p:spPr>
        <p:txBody>
          <a:bodyPr wrap="square">
            <a:spAutoFit/>
          </a:bodyPr>
          <a:lstStyle/>
          <a:p>
            <a:pPr algn="just">
              <a:lnSpc>
                <a:spcPct val="115000"/>
              </a:lnSpc>
              <a:spcAft>
                <a:spcPts val="0"/>
              </a:spcAft>
            </a:pPr>
            <a:r>
              <a:rPr lang="uk-UA" sz="1200" dirty="0" smtClean="0">
                <a:solidFill>
                  <a:schemeClr val="bg1">
                    <a:lumMod val="50000"/>
                  </a:schemeClr>
                </a:solidFill>
                <a:latin typeface="Arial" panose="020B0604020202020204" pitchFamily="34" charset="0"/>
                <a:ea typeface="Arial" panose="020B0604020202020204" pitchFamily="34" charset="0"/>
              </a:rPr>
              <a:t>. </a:t>
            </a:r>
            <a:endParaRPr lang="uk-UA" sz="1200" dirty="0">
              <a:solidFill>
                <a:schemeClr val="bg1">
                  <a:lumMod val="50000"/>
                </a:schemeClr>
              </a:solidFill>
              <a:latin typeface="Arial" panose="020B0604020202020204" pitchFamily="34" charset="0"/>
              <a:ea typeface="Arial" panose="020B0604020202020204" pitchFamily="34" charset="0"/>
            </a:endParaRPr>
          </a:p>
          <a:p>
            <a:pPr algn="just"/>
            <a:r>
              <a:rPr lang="uk-UA" sz="1200" dirty="0">
                <a:solidFill>
                  <a:schemeClr val="bg1">
                    <a:lumMod val="50000"/>
                  </a:schemeClr>
                </a:solidFill>
              </a:rPr>
              <a:t> </a:t>
            </a:r>
          </a:p>
        </p:txBody>
      </p:sp>
      <p:sp>
        <p:nvSpPr>
          <p:cNvPr id="11" name="Прямоугольник 10"/>
          <p:cNvSpPr/>
          <p:nvPr/>
        </p:nvSpPr>
        <p:spPr>
          <a:xfrm>
            <a:off x="500558" y="1288687"/>
            <a:ext cx="11190884" cy="830997"/>
          </a:xfrm>
          <a:prstGeom prst="rect">
            <a:avLst/>
          </a:prstGeom>
        </p:spPr>
        <p:txBody>
          <a:bodyPr wrap="square">
            <a:spAutoFit/>
          </a:bodyPr>
          <a:lstStyle/>
          <a:p>
            <a:pPr algn="just"/>
            <a:r>
              <a:rPr lang="uk-UA" sz="1200" b="1" dirty="0" err="1">
                <a:solidFill>
                  <a:schemeClr val="bg1">
                    <a:lumMod val="50000"/>
                  </a:schemeClr>
                </a:solidFill>
                <a:latin typeface="Arial" panose="020B0604020202020204" pitchFamily="34" charset="0"/>
                <a:cs typeface="Arial" panose="020B0604020202020204" pitchFamily="34" charset="0"/>
              </a:rPr>
              <a:t>Фріланс</a:t>
            </a:r>
            <a:r>
              <a:rPr lang="uk-UA" sz="1200" dirty="0">
                <a:solidFill>
                  <a:schemeClr val="bg1">
                    <a:lumMod val="50000"/>
                  </a:schemeClr>
                </a:solidFill>
                <a:latin typeface="Arial" panose="020B0604020202020204" pitchFamily="34" charset="0"/>
                <a:cs typeface="Arial" panose="020B0604020202020204" pitchFamily="34" charset="0"/>
              </a:rPr>
              <a:t> - робота за </a:t>
            </a:r>
            <a:r>
              <a:rPr lang="uk-UA" sz="1200" dirty="0" err="1">
                <a:solidFill>
                  <a:schemeClr val="bg1">
                    <a:lumMod val="50000"/>
                  </a:schemeClr>
                </a:solidFill>
                <a:latin typeface="Arial" panose="020B0604020202020204" pitchFamily="34" charset="0"/>
                <a:cs typeface="Arial" panose="020B0604020202020204" pitchFamily="34" charset="0"/>
              </a:rPr>
              <a:t>наймом</a:t>
            </a:r>
            <a:r>
              <a:rPr lang="uk-UA" sz="1200" dirty="0">
                <a:solidFill>
                  <a:schemeClr val="bg1">
                    <a:lumMod val="50000"/>
                  </a:schemeClr>
                </a:solidFill>
                <a:latin typeface="Arial" panose="020B0604020202020204" pitchFamily="34" charset="0"/>
                <a:cs typeface="Arial" panose="020B0604020202020204" pitchFamily="34" charset="0"/>
              </a:rPr>
              <a:t>, коли </a:t>
            </a:r>
            <a:r>
              <a:rPr lang="uk-UA" sz="1200" b="1" dirty="0">
                <a:solidFill>
                  <a:schemeClr val="accent1">
                    <a:lumMod val="50000"/>
                  </a:schemeClr>
                </a:solidFill>
                <a:latin typeface="Arial" panose="020B0604020202020204" pitchFamily="34" charset="0"/>
                <a:cs typeface="Arial" panose="020B0604020202020204" pitchFamily="34" charset="0"/>
              </a:rPr>
              <a:t>замовник шукає виконавця для вирішення конкретних завдань на конкурентному ринку фахівців. </a:t>
            </a:r>
            <a:r>
              <a:rPr lang="uk-UA" sz="1200" dirty="0">
                <a:solidFill>
                  <a:schemeClr val="bg1">
                    <a:lumMod val="50000"/>
                  </a:schemeClr>
                </a:solidFill>
                <a:latin typeface="Arial" panose="020B0604020202020204" pitchFamily="34" charset="0"/>
                <a:cs typeface="Arial" panose="020B0604020202020204" pitchFamily="34" charset="0"/>
              </a:rPr>
              <a:t>Замовник дає технічне завдання, регулює терміни і перевіряє роботу. Якщо робота відповідає всім вимогам, замовник перераховує обумовлену суму виконавцю. </a:t>
            </a:r>
            <a:r>
              <a:rPr lang="uk-UA" sz="1200" dirty="0" err="1">
                <a:solidFill>
                  <a:schemeClr val="bg1">
                    <a:lumMod val="50000"/>
                  </a:schemeClr>
                </a:solidFill>
                <a:latin typeface="Arial" panose="020B0604020202020204" pitchFamily="34" charset="0"/>
                <a:cs typeface="Arial" panose="020B0604020202020204" pitchFamily="34" charset="0"/>
              </a:rPr>
              <a:t>Фрілансер</a:t>
            </a:r>
            <a:r>
              <a:rPr lang="uk-UA" sz="1200" dirty="0">
                <a:solidFill>
                  <a:schemeClr val="bg1">
                    <a:lumMod val="50000"/>
                  </a:schemeClr>
                </a:solidFill>
                <a:latin typeface="Arial" panose="020B0604020202020204" pitchFamily="34" charset="0"/>
                <a:cs typeface="Arial" panose="020B0604020202020204" pitchFamily="34" charset="0"/>
              </a:rPr>
              <a:t> - фахівець, який виконує роботу на замовлення, який не має постійного місця роботи та фіксованої заробітної плати, а робочий графік спланований самостійно.</a:t>
            </a:r>
          </a:p>
        </p:txBody>
      </p:sp>
      <p:sp>
        <p:nvSpPr>
          <p:cNvPr id="10" name="Прямоугольник 9"/>
          <p:cNvSpPr/>
          <p:nvPr/>
        </p:nvSpPr>
        <p:spPr>
          <a:xfrm>
            <a:off x="2524810" y="2321240"/>
            <a:ext cx="6876216" cy="369332"/>
          </a:xfrm>
          <a:prstGeom prst="rect">
            <a:avLst/>
          </a:prstGeom>
        </p:spPr>
        <p:txBody>
          <a:bodyPr wrap="square">
            <a:spAutoFit/>
          </a:bodyPr>
          <a:lstStyle/>
          <a:p>
            <a:r>
              <a:rPr lang="ru-RU" b="1" dirty="0" err="1">
                <a:latin typeface="Arial" panose="020B0604020202020204" pitchFamily="34" charset="0"/>
                <a:cs typeface="Arial" panose="020B0604020202020204" pitchFamily="34" charset="0"/>
              </a:rPr>
              <a:t>Категорії</a:t>
            </a:r>
            <a:r>
              <a:rPr lang="ru-RU" b="1" dirty="0">
                <a:latin typeface="Arial" panose="020B0604020202020204" pitchFamily="34" charset="0"/>
                <a:cs typeface="Arial" panose="020B0604020202020204" pitchFamily="34" charset="0"/>
              </a:rPr>
              <a:t> в </a:t>
            </a:r>
            <a:r>
              <a:rPr lang="ru-RU" b="1" dirty="0" err="1">
                <a:latin typeface="Arial" panose="020B0604020202020204" pitchFamily="34" charset="0"/>
                <a:cs typeface="Arial" panose="020B0604020202020204" pitchFamily="34" charset="0"/>
              </a:rPr>
              <a:t>яких</a:t>
            </a:r>
            <a:r>
              <a:rPr lang="ru-RU" b="1" dirty="0">
                <a:latin typeface="Arial" panose="020B0604020202020204" pitchFamily="34" charset="0"/>
                <a:cs typeface="Arial" panose="020B0604020202020204" pitchFamily="34" charset="0"/>
              </a:rPr>
              <a:t> </a:t>
            </a:r>
            <a:r>
              <a:rPr lang="ru-RU" b="1" dirty="0" err="1">
                <a:latin typeface="Arial" panose="020B0604020202020204" pitchFamily="34" charset="0"/>
                <a:cs typeface="Arial" panose="020B0604020202020204" pitchFamily="34" charset="0"/>
              </a:rPr>
              <a:t>можна</a:t>
            </a:r>
            <a:r>
              <a:rPr lang="ru-RU" b="1" dirty="0">
                <a:latin typeface="Arial" panose="020B0604020202020204" pitchFamily="34" charset="0"/>
                <a:cs typeface="Arial" panose="020B0604020202020204" pitchFamily="34" charset="0"/>
              </a:rPr>
              <a:t> </a:t>
            </a:r>
            <a:r>
              <a:rPr lang="ru-RU" b="1" dirty="0" err="1">
                <a:latin typeface="Arial" panose="020B0604020202020204" pitchFamily="34" charset="0"/>
                <a:cs typeface="Arial" panose="020B0604020202020204" pitchFamily="34" charset="0"/>
              </a:rPr>
              <a:t>розпочати</a:t>
            </a:r>
            <a:r>
              <a:rPr lang="ru-RU" b="1" dirty="0">
                <a:latin typeface="Arial" panose="020B0604020202020204" pitchFamily="34" charset="0"/>
                <a:cs typeface="Arial" panose="020B0604020202020204" pitchFamily="34" charset="0"/>
              </a:rPr>
              <a:t> роботу </a:t>
            </a:r>
            <a:r>
              <a:rPr lang="ru-RU" b="1" dirty="0" err="1">
                <a:latin typeface="Arial" panose="020B0604020202020204" pitchFamily="34" charset="0"/>
                <a:cs typeface="Arial" panose="020B0604020202020204" pitchFamily="34" charset="0"/>
              </a:rPr>
              <a:t>фрілансера</a:t>
            </a:r>
            <a:endParaRPr lang="uk-UA" dirty="0">
              <a:latin typeface="Arial" panose="020B0604020202020204" pitchFamily="34" charset="0"/>
              <a:cs typeface="Arial" panose="020B0604020202020204" pitchFamily="34" charset="0"/>
            </a:endParaRPr>
          </a:p>
        </p:txBody>
      </p:sp>
      <p:sp>
        <p:nvSpPr>
          <p:cNvPr id="6" name="Прямоугольник 5"/>
          <p:cNvSpPr/>
          <p:nvPr/>
        </p:nvSpPr>
        <p:spPr>
          <a:xfrm>
            <a:off x="454963" y="2867834"/>
            <a:ext cx="2195404" cy="2853089"/>
          </a:xfrm>
          <a:prstGeom prst="rect">
            <a:avLst/>
          </a:prstGeom>
        </p:spPr>
        <p:txBody>
          <a:bodyPr wrap="square">
            <a:spAutoFit/>
          </a:bodyPr>
          <a:lstStyle/>
          <a:p>
            <a:pPr>
              <a:lnSpc>
                <a:spcPct val="115000"/>
              </a:lnSpc>
              <a:spcAft>
                <a:spcPts val="0"/>
              </a:spcAft>
            </a:pPr>
            <a:r>
              <a:rPr lang="uk-UA" sz="1200" b="1" dirty="0">
                <a:solidFill>
                  <a:schemeClr val="bg1">
                    <a:lumMod val="50000"/>
                  </a:schemeClr>
                </a:solidFill>
                <a:latin typeface="Arial" panose="020B0604020202020204" pitchFamily="34" charset="0"/>
                <a:ea typeface="Arial" panose="020B0604020202020204" pitchFamily="34" charset="0"/>
              </a:rPr>
              <a:t>Дизайн/арт </a:t>
            </a:r>
            <a:endParaRPr lang="uk-UA" sz="1200" dirty="0">
              <a:solidFill>
                <a:schemeClr val="bg1">
                  <a:lumMod val="50000"/>
                </a:schemeClr>
              </a:solidFill>
              <a:latin typeface="Arial" panose="020B0604020202020204" pitchFamily="34" charset="0"/>
              <a:ea typeface="Arial" panose="020B0604020202020204" pitchFamily="34" charset="0"/>
            </a:endParaRPr>
          </a:p>
          <a:p>
            <a:pPr marL="285750" indent="-285750">
              <a:lnSpc>
                <a:spcPct val="115000"/>
              </a:lnSpc>
              <a:spcAft>
                <a:spcPts val="0"/>
              </a:spcAft>
              <a:buFont typeface="Arial" panose="020B0604020202020204" pitchFamily="34" charset="0"/>
              <a:buChar char="•"/>
            </a:pPr>
            <a:r>
              <a:rPr lang="uk-UA" sz="1200" dirty="0">
                <a:solidFill>
                  <a:schemeClr val="bg1">
                    <a:lumMod val="50000"/>
                  </a:schemeClr>
                </a:solidFill>
                <a:latin typeface="Arial" panose="020B0604020202020204" pitchFamily="34" charset="0"/>
                <a:ea typeface="Arial" panose="020B0604020202020204" pitchFamily="34" charset="0"/>
              </a:rPr>
              <a:t>Дизайн візиток</a:t>
            </a:r>
          </a:p>
          <a:p>
            <a:pPr marL="285750" indent="-285750">
              <a:lnSpc>
                <a:spcPct val="115000"/>
              </a:lnSpc>
              <a:spcAft>
                <a:spcPts val="0"/>
              </a:spcAft>
              <a:buFont typeface="Arial" panose="020B0604020202020204" pitchFamily="34" charset="0"/>
              <a:buChar char="•"/>
            </a:pPr>
            <a:r>
              <a:rPr lang="uk-UA" sz="1200" dirty="0">
                <a:solidFill>
                  <a:schemeClr val="bg1">
                    <a:lumMod val="50000"/>
                  </a:schemeClr>
                </a:solidFill>
                <a:latin typeface="Arial" panose="020B0604020202020204" pitchFamily="34" charset="0"/>
                <a:ea typeface="Arial" panose="020B0604020202020204" pitchFamily="34" charset="0"/>
              </a:rPr>
              <a:t>Дизайн поліграфії: брошури, листівки, афіші, банери тощо</a:t>
            </a:r>
          </a:p>
          <a:p>
            <a:pPr marL="285750" indent="-285750">
              <a:lnSpc>
                <a:spcPct val="115000"/>
              </a:lnSpc>
              <a:spcAft>
                <a:spcPts val="0"/>
              </a:spcAft>
              <a:buFont typeface="Arial" panose="020B0604020202020204" pitchFamily="34" charset="0"/>
              <a:buChar char="•"/>
            </a:pPr>
            <a:r>
              <a:rPr lang="uk-UA" sz="1200" dirty="0">
                <a:solidFill>
                  <a:schemeClr val="bg1">
                    <a:lumMod val="50000"/>
                  </a:schemeClr>
                </a:solidFill>
                <a:latin typeface="Arial" panose="020B0604020202020204" pitchFamily="34" charset="0"/>
                <a:ea typeface="Arial" panose="020B0604020202020204" pitchFamily="34" charset="0"/>
              </a:rPr>
              <a:t>Дизайн сайтів</a:t>
            </a:r>
          </a:p>
          <a:p>
            <a:pPr marL="285750" indent="-285750">
              <a:lnSpc>
                <a:spcPct val="115000"/>
              </a:lnSpc>
              <a:spcAft>
                <a:spcPts val="0"/>
              </a:spcAft>
              <a:buFont typeface="Arial" panose="020B0604020202020204" pitchFamily="34" charset="0"/>
              <a:buChar char="•"/>
            </a:pPr>
            <a:r>
              <a:rPr lang="uk-UA" sz="1200" dirty="0">
                <a:solidFill>
                  <a:schemeClr val="bg1">
                    <a:lumMod val="50000"/>
                  </a:schemeClr>
                </a:solidFill>
                <a:latin typeface="Arial" panose="020B0604020202020204" pitchFamily="34" charset="0"/>
                <a:ea typeface="Arial" panose="020B0604020202020204" pitchFamily="34" charset="0"/>
              </a:rPr>
              <a:t>Ілюстрації та рисунки</a:t>
            </a:r>
          </a:p>
          <a:p>
            <a:pPr marL="285750" indent="-285750">
              <a:lnSpc>
                <a:spcPct val="115000"/>
              </a:lnSpc>
              <a:spcAft>
                <a:spcPts val="0"/>
              </a:spcAft>
              <a:buFont typeface="Arial" panose="020B0604020202020204" pitchFamily="34" charset="0"/>
              <a:buChar char="•"/>
            </a:pPr>
            <a:r>
              <a:rPr lang="uk-UA" sz="1200" dirty="0" err="1">
                <a:solidFill>
                  <a:schemeClr val="bg1">
                    <a:lumMod val="50000"/>
                  </a:schemeClr>
                </a:solidFill>
                <a:latin typeface="Arial" panose="020B0604020202020204" pitchFamily="34" charset="0"/>
                <a:ea typeface="Arial" panose="020B0604020202020204" pitchFamily="34" charset="0"/>
              </a:rPr>
              <a:t>Інфографіка</a:t>
            </a:r>
            <a:endParaRPr lang="uk-UA" sz="1200" dirty="0">
              <a:solidFill>
                <a:schemeClr val="bg1">
                  <a:lumMod val="50000"/>
                </a:schemeClr>
              </a:solidFill>
              <a:latin typeface="Arial" panose="020B0604020202020204" pitchFamily="34" charset="0"/>
              <a:ea typeface="Arial" panose="020B0604020202020204" pitchFamily="34" charset="0"/>
            </a:endParaRPr>
          </a:p>
          <a:p>
            <a:pPr marL="285750" indent="-285750">
              <a:lnSpc>
                <a:spcPct val="115000"/>
              </a:lnSpc>
              <a:spcAft>
                <a:spcPts val="0"/>
              </a:spcAft>
              <a:buFont typeface="Arial" panose="020B0604020202020204" pitchFamily="34" charset="0"/>
              <a:buChar char="•"/>
            </a:pPr>
            <a:r>
              <a:rPr lang="uk-UA" sz="1200" dirty="0">
                <a:solidFill>
                  <a:schemeClr val="bg1">
                    <a:lumMod val="50000"/>
                  </a:schemeClr>
                </a:solidFill>
                <a:latin typeface="Arial" panose="020B0604020202020204" pitchFamily="34" charset="0"/>
                <a:ea typeface="Arial" panose="020B0604020202020204" pitchFamily="34" charset="0"/>
              </a:rPr>
              <a:t>Логотипи</a:t>
            </a:r>
          </a:p>
          <a:p>
            <a:pPr marL="285750" indent="-285750">
              <a:lnSpc>
                <a:spcPct val="115000"/>
              </a:lnSpc>
              <a:spcAft>
                <a:spcPts val="0"/>
              </a:spcAft>
              <a:buFont typeface="Arial" panose="020B0604020202020204" pitchFamily="34" charset="0"/>
              <a:buChar char="•"/>
            </a:pPr>
            <a:r>
              <a:rPr lang="uk-UA" sz="1200" dirty="0">
                <a:solidFill>
                  <a:schemeClr val="bg1">
                    <a:lumMod val="50000"/>
                  </a:schemeClr>
                </a:solidFill>
                <a:latin typeface="Arial" panose="020B0604020202020204" pitchFamily="34" charset="0"/>
                <a:ea typeface="Arial" panose="020B0604020202020204" pitchFamily="34" charset="0"/>
              </a:rPr>
              <a:t>Оформлення сторінок в соціальних мережах</a:t>
            </a:r>
          </a:p>
          <a:p>
            <a:pPr marL="285750" indent="-285750">
              <a:lnSpc>
                <a:spcPct val="115000"/>
              </a:lnSpc>
              <a:spcAft>
                <a:spcPts val="0"/>
              </a:spcAft>
              <a:buFont typeface="Arial" panose="020B0604020202020204" pitchFamily="34" charset="0"/>
              <a:buChar char="•"/>
            </a:pPr>
            <a:r>
              <a:rPr lang="uk-UA" sz="1200" dirty="0">
                <a:solidFill>
                  <a:schemeClr val="bg1">
                    <a:lumMod val="50000"/>
                  </a:schemeClr>
                </a:solidFill>
                <a:latin typeface="Arial" panose="020B0604020202020204" pitchFamily="34" charset="0"/>
                <a:ea typeface="Arial" panose="020B0604020202020204" pitchFamily="34" charset="0"/>
              </a:rPr>
              <a:t>Розробка шрифтів</a:t>
            </a:r>
          </a:p>
          <a:p>
            <a:pPr marL="285750" indent="-285750">
              <a:lnSpc>
                <a:spcPct val="115000"/>
              </a:lnSpc>
              <a:spcAft>
                <a:spcPts val="0"/>
              </a:spcAft>
              <a:buFont typeface="Arial" panose="020B0604020202020204" pitchFamily="34" charset="0"/>
              <a:buChar char="•"/>
            </a:pPr>
            <a:r>
              <a:rPr lang="uk-UA" sz="1200" dirty="0">
                <a:solidFill>
                  <a:schemeClr val="bg1">
                    <a:lumMod val="50000"/>
                  </a:schemeClr>
                </a:solidFill>
                <a:latin typeface="Arial" panose="020B0604020202020204" pitchFamily="34" charset="0"/>
                <a:ea typeface="Arial" panose="020B0604020202020204" pitchFamily="34" charset="0"/>
              </a:rPr>
              <a:t>Фірмовий стиль</a:t>
            </a:r>
            <a:endParaRPr lang="uk-UA" sz="1200" dirty="0">
              <a:solidFill>
                <a:schemeClr val="bg1">
                  <a:lumMod val="50000"/>
                </a:schemeClr>
              </a:solidFill>
              <a:effectLst/>
              <a:latin typeface="Arial" panose="020B0604020202020204" pitchFamily="34" charset="0"/>
              <a:ea typeface="Arial" panose="020B0604020202020204" pitchFamily="34" charset="0"/>
            </a:endParaRPr>
          </a:p>
        </p:txBody>
      </p:sp>
      <p:sp>
        <p:nvSpPr>
          <p:cNvPr id="12" name="Прямоугольник 11"/>
          <p:cNvSpPr/>
          <p:nvPr/>
        </p:nvSpPr>
        <p:spPr>
          <a:xfrm>
            <a:off x="2650367" y="2867834"/>
            <a:ext cx="2423909" cy="2185214"/>
          </a:xfrm>
          <a:prstGeom prst="rect">
            <a:avLst/>
          </a:prstGeom>
        </p:spPr>
        <p:txBody>
          <a:bodyPr wrap="square">
            <a:spAutoFit/>
          </a:bodyPr>
          <a:lstStyle/>
          <a:p>
            <a:r>
              <a:rPr lang="uk-UA" sz="1200" b="1" dirty="0" smtClean="0">
                <a:solidFill>
                  <a:schemeClr val="bg1">
                    <a:lumMod val="50000"/>
                  </a:schemeClr>
                </a:solidFill>
                <a:latin typeface="Arial" panose="020B0604020202020204" pitchFamily="34" charset="0"/>
                <a:cs typeface="Arial" panose="020B0604020202020204" pitchFamily="34" charset="0"/>
              </a:rPr>
              <a:t>Послуги</a:t>
            </a:r>
            <a:endParaRPr lang="uk-UA" sz="1200" dirty="0">
              <a:solidFill>
                <a:schemeClr val="bg1">
                  <a:lumMod val="50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uk-UA" sz="1200" dirty="0" err="1">
                <a:solidFill>
                  <a:schemeClr val="bg1">
                    <a:lumMod val="50000"/>
                  </a:schemeClr>
                </a:solidFill>
                <a:latin typeface="Arial" panose="020B0604020202020204" pitchFamily="34" charset="0"/>
                <a:cs typeface="Arial" panose="020B0604020202020204" pitchFamily="34" charset="0"/>
              </a:rPr>
              <a:t>Відеозйомка</a:t>
            </a:r>
            <a:endParaRPr lang="uk-UA" sz="1200" dirty="0">
              <a:solidFill>
                <a:schemeClr val="bg1">
                  <a:lumMod val="50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uk-UA" sz="1200" dirty="0">
                <a:solidFill>
                  <a:schemeClr val="bg1">
                    <a:lumMod val="50000"/>
                  </a:schemeClr>
                </a:solidFill>
                <a:latin typeface="Arial" panose="020B0604020202020204" pitchFamily="34" charset="0"/>
                <a:cs typeface="Arial" panose="020B0604020202020204" pitchFamily="34" charset="0"/>
              </a:rPr>
              <a:t>Фотографування</a:t>
            </a:r>
          </a:p>
          <a:p>
            <a:pPr marL="285750" indent="-285750">
              <a:buFont typeface="Arial" panose="020B0604020202020204" pitchFamily="34" charset="0"/>
              <a:buChar char="•"/>
            </a:pPr>
            <a:r>
              <a:rPr lang="uk-UA" sz="1200" dirty="0">
                <a:solidFill>
                  <a:schemeClr val="bg1">
                    <a:lumMod val="50000"/>
                  </a:schemeClr>
                </a:solidFill>
                <a:latin typeface="Arial" panose="020B0604020202020204" pitchFamily="34" charset="0"/>
                <a:cs typeface="Arial" panose="020B0604020202020204" pitchFamily="34" charset="0"/>
              </a:rPr>
              <a:t>Контент-менеджер</a:t>
            </a:r>
          </a:p>
          <a:p>
            <a:pPr marL="285750" indent="-285750">
              <a:buFont typeface="Arial" panose="020B0604020202020204" pitchFamily="34" charset="0"/>
              <a:buChar char="•"/>
            </a:pPr>
            <a:r>
              <a:rPr lang="uk-UA" sz="1200" dirty="0">
                <a:solidFill>
                  <a:schemeClr val="bg1">
                    <a:lumMod val="50000"/>
                  </a:schemeClr>
                </a:solidFill>
                <a:latin typeface="Arial" panose="020B0604020202020204" pitchFamily="34" charset="0"/>
                <a:cs typeface="Arial" panose="020B0604020202020204" pitchFamily="34" charset="0"/>
              </a:rPr>
              <a:t>Маркетингові дослідження</a:t>
            </a:r>
          </a:p>
          <a:p>
            <a:pPr marL="285750" indent="-285750">
              <a:buFont typeface="Arial" panose="020B0604020202020204" pitchFamily="34" charset="0"/>
              <a:buChar char="•"/>
            </a:pPr>
            <a:r>
              <a:rPr lang="uk-UA" sz="1200" dirty="0">
                <a:solidFill>
                  <a:schemeClr val="bg1">
                    <a:lumMod val="50000"/>
                  </a:schemeClr>
                </a:solidFill>
                <a:latin typeface="Arial" panose="020B0604020202020204" pitchFamily="34" charset="0"/>
                <a:cs typeface="Arial" panose="020B0604020202020204" pitchFamily="34" charset="0"/>
              </a:rPr>
              <a:t>Обробка даних</a:t>
            </a:r>
          </a:p>
          <a:p>
            <a:pPr marL="285750" indent="-285750">
              <a:buFont typeface="Arial" panose="020B0604020202020204" pitchFamily="34" charset="0"/>
              <a:buChar char="•"/>
            </a:pPr>
            <a:r>
              <a:rPr lang="uk-UA" sz="1200" dirty="0">
                <a:solidFill>
                  <a:schemeClr val="bg1">
                    <a:lumMod val="50000"/>
                  </a:schemeClr>
                </a:solidFill>
                <a:latin typeface="Arial" panose="020B0604020202020204" pitchFamily="34" charset="0"/>
                <a:cs typeface="Arial" panose="020B0604020202020204" pitchFamily="34" charset="0"/>
              </a:rPr>
              <a:t>Пошук та збір інформації</a:t>
            </a:r>
          </a:p>
          <a:p>
            <a:pPr marL="285750" indent="-285750">
              <a:buFont typeface="Arial" panose="020B0604020202020204" pitchFamily="34" charset="0"/>
              <a:buChar char="•"/>
            </a:pPr>
            <a:r>
              <a:rPr lang="uk-UA" sz="1200" dirty="0">
                <a:solidFill>
                  <a:schemeClr val="bg1">
                    <a:lumMod val="50000"/>
                  </a:schemeClr>
                </a:solidFill>
                <a:latin typeface="Arial" panose="020B0604020202020204" pitchFamily="34" charset="0"/>
                <a:cs typeface="Arial" panose="020B0604020202020204" pitchFamily="34" charset="0"/>
              </a:rPr>
              <a:t>Розробка презентацій</a:t>
            </a:r>
          </a:p>
          <a:p>
            <a:pPr marL="285750" indent="-285750">
              <a:buFont typeface="Arial" panose="020B0604020202020204" pitchFamily="34" charset="0"/>
              <a:buChar char="•"/>
            </a:pPr>
            <a:r>
              <a:rPr lang="uk-UA" sz="1200" dirty="0" err="1">
                <a:solidFill>
                  <a:schemeClr val="bg1">
                    <a:lumMod val="50000"/>
                  </a:schemeClr>
                </a:solidFill>
                <a:latin typeface="Arial" panose="020B0604020202020204" pitchFamily="34" charset="0"/>
                <a:cs typeface="Arial" panose="020B0604020202020204" pitchFamily="34" charset="0"/>
              </a:rPr>
              <a:t>Хендмейд</a:t>
            </a:r>
            <a:endParaRPr lang="uk-UA" sz="1200" dirty="0">
              <a:solidFill>
                <a:schemeClr val="bg1">
                  <a:lumMod val="50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uk-UA" sz="1200" dirty="0">
                <a:solidFill>
                  <a:schemeClr val="bg1">
                    <a:lumMod val="50000"/>
                  </a:schemeClr>
                </a:solidFill>
                <a:latin typeface="Arial" panose="020B0604020202020204" pitchFamily="34" charset="0"/>
                <a:cs typeface="Arial" panose="020B0604020202020204" pitchFamily="34" charset="0"/>
              </a:rPr>
              <a:t>Створення сайтів</a:t>
            </a:r>
          </a:p>
          <a:p>
            <a:r>
              <a:rPr lang="uk-UA" sz="1600" dirty="0">
                <a:solidFill>
                  <a:schemeClr val="bg1">
                    <a:lumMod val="50000"/>
                  </a:schemeClr>
                </a:solidFill>
                <a:latin typeface="Arial" panose="020B0604020202020204" pitchFamily="34" charset="0"/>
                <a:cs typeface="Arial" panose="020B0604020202020204" pitchFamily="34" charset="0"/>
              </a:rPr>
              <a:t> </a:t>
            </a:r>
          </a:p>
        </p:txBody>
      </p:sp>
      <p:sp>
        <p:nvSpPr>
          <p:cNvPr id="14" name="Прямоугольник 13"/>
          <p:cNvSpPr/>
          <p:nvPr/>
        </p:nvSpPr>
        <p:spPr>
          <a:xfrm>
            <a:off x="4932414" y="2892128"/>
            <a:ext cx="2318393" cy="2677656"/>
          </a:xfrm>
          <a:prstGeom prst="rect">
            <a:avLst/>
          </a:prstGeom>
        </p:spPr>
        <p:txBody>
          <a:bodyPr wrap="square">
            <a:spAutoFit/>
          </a:bodyPr>
          <a:lstStyle/>
          <a:p>
            <a:r>
              <a:rPr lang="uk-UA" sz="1200" b="1" dirty="0">
                <a:solidFill>
                  <a:schemeClr val="bg1">
                    <a:lumMod val="50000"/>
                  </a:schemeClr>
                </a:solidFill>
                <a:latin typeface="Arial" panose="020B0604020202020204" pitchFamily="34" charset="0"/>
                <a:cs typeface="Arial" panose="020B0604020202020204" pitchFamily="34" charset="0"/>
              </a:rPr>
              <a:t>Робота з </a:t>
            </a:r>
            <a:r>
              <a:rPr lang="uk-UA" sz="1200" b="1" dirty="0" smtClean="0">
                <a:solidFill>
                  <a:schemeClr val="bg1">
                    <a:lumMod val="50000"/>
                  </a:schemeClr>
                </a:solidFill>
                <a:latin typeface="Arial" panose="020B0604020202020204" pitchFamily="34" charset="0"/>
                <a:cs typeface="Arial" panose="020B0604020202020204" pitchFamily="34" charset="0"/>
              </a:rPr>
              <a:t>текстом</a:t>
            </a:r>
          </a:p>
          <a:p>
            <a:endParaRPr lang="uk-UA" sz="1200" dirty="0">
              <a:solidFill>
                <a:schemeClr val="bg1">
                  <a:lumMod val="50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uk-UA" sz="1200" dirty="0" err="1">
                <a:solidFill>
                  <a:schemeClr val="bg1">
                    <a:lumMod val="50000"/>
                  </a:schemeClr>
                </a:solidFill>
                <a:latin typeface="Arial" panose="020B0604020202020204" pitchFamily="34" charset="0"/>
                <a:cs typeface="Arial" panose="020B0604020202020204" pitchFamily="34" charset="0"/>
              </a:rPr>
              <a:t>Копірайтинг</a:t>
            </a:r>
            <a:endParaRPr lang="uk-UA" sz="1200" dirty="0">
              <a:solidFill>
                <a:schemeClr val="bg1">
                  <a:lumMod val="50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uk-UA" sz="1200" dirty="0">
                <a:solidFill>
                  <a:schemeClr val="bg1">
                    <a:lumMod val="50000"/>
                  </a:schemeClr>
                </a:solidFill>
                <a:latin typeface="Arial" panose="020B0604020202020204" pitchFamily="34" charset="0"/>
                <a:cs typeface="Arial" panose="020B0604020202020204" pitchFamily="34" charset="0"/>
              </a:rPr>
              <a:t>Набор тексту</a:t>
            </a:r>
          </a:p>
          <a:p>
            <a:pPr marL="285750" indent="-285750">
              <a:buFont typeface="Arial" panose="020B0604020202020204" pitchFamily="34" charset="0"/>
              <a:buChar char="•"/>
            </a:pPr>
            <a:r>
              <a:rPr lang="uk-UA" sz="1200" dirty="0">
                <a:solidFill>
                  <a:schemeClr val="bg1">
                    <a:lumMod val="50000"/>
                  </a:schemeClr>
                </a:solidFill>
                <a:latin typeface="Arial" panose="020B0604020202020204" pitchFamily="34" charset="0"/>
                <a:cs typeface="Arial" panose="020B0604020202020204" pitchFamily="34" charset="0"/>
              </a:rPr>
              <a:t>Написання статей</a:t>
            </a:r>
          </a:p>
          <a:p>
            <a:pPr marL="285750" indent="-285750">
              <a:buFont typeface="Arial" panose="020B0604020202020204" pitchFamily="34" charset="0"/>
              <a:buChar char="•"/>
            </a:pPr>
            <a:r>
              <a:rPr lang="uk-UA" sz="1200" dirty="0">
                <a:solidFill>
                  <a:schemeClr val="bg1">
                    <a:lumMod val="50000"/>
                  </a:schemeClr>
                </a:solidFill>
                <a:latin typeface="Arial" panose="020B0604020202020204" pitchFamily="34" charset="0"/>
                <a:cs typeface="Arial" panose="020B0604020202020204" pitchFamily="34" charset="0"/>
              </a:rPr>
              <a:t>Написання сценаріїв</a:t>
            </a:r>
          </a:p>
          <a:p>
            <a:pPr marL="285750" indent="-285750">
              <a:buFont typeface="Arial" panose="020B0604020202020204" pitchFamily="34" charset="0"/>
              <a:buChar char="•"/>
            </a:pPr>
            <a:r>
              <a:rPr lang="uk-UA" sz="1200" dirty="0">
                <a:solidFill>
                  <a:schemeClr val="bg1">
                    <a:lumMod val="50000"/>
                  </a:schemeClr>
                </a:solidFill>
                <a:latin typeface="Arial" panose="020B0604020202020204" pitchFamily="34" charset="0"/>
                <a:cs typeface="Arial" panose="020B0604020202020204" pitchFamily="34" charset="0"/>
              </a:rPr>
              <a:t>Розробка слоганів</a:t>
            </a:r>
          </a:p>
          <a:p>
            <a:pPr marL="285750" indent="-285750">
              <a:buFont typeface="Arial" panose="020B0604020202020204" pitchFamily="34" charset="0"/>
              <a:buChar char="•"/>
            </a:pPr>
            <a:r>
              <a:rPr lang="uk-UA" sz="1200" dirty="0" err="1">
                <a:solidFill>
                  <a:schemeClr val="bg1">
                    <a:lumMod val="50000"/>
                  </a:schemeClr>
                </a:solidFill>
                <a:latin typeface="Arial" panose="020B0604020202020204" pitchFamily="34" charset="0"/>
                <a:cs typeface="Arial" panose="020B0604020202020204" pitchFamily="34" charset="0"/>
              </a:rPr>
              <a:t>Редактура</a:t>
            </a:r>
            <a:r>
              <a:rPr lang="uk-UA" sz="1200" dirty="0">
                <a:solidFill>
                  <a:schemeClr val="bg1">
                    <a:lumMod val="50000"/>
                  </a:schemeClr>
                </a:solidFill>
                <a:latin typeface="Arial" panose="020B0604020202020204" pitchFamily="34" charset="0"/>
                <a:cs typeface="Arial" panose="020B0604020202020204" pitchFamily="34" charset="0"/>
              </a:rPr>
              <a:t> та коректура тексту</a:t>
            </a:r>
          </a:p>
          <a:p>
            <a:pPr marL="285750" indent="-285750">
              <a:buFont typeface="Arial" panose="020B0604020202020204" pitchFamily="34" charset="0"/>
              <a:buChar char="•"/>
            </a:pPr>
            <a:r>
              <a:rPr lang="uk-UA" sz="1200" dirty="0" err="1">
                <a:solidFill>
                  <a:schemeClr val="bg1">
                    <a:lumMod val="50000"/>
                  </a:schemeClr>
                </a:solidFill>
                <a:latin typeface="Arial" panose="020B0604020202020204" pitchFamily="34" charset="0"/>
                <a:cs typeface="Arial" panose="020B0604020202020204" pitchFamily="34" charset="0"/>
              </a:rPr>
              <a:t>Рерайтинг</a:t>
            </a:r>
            <a:endParaRPr lang="uk-UA" sz="1200" dirty="0">
              <a:solidFill>
                <a:schemeClr val="bg1">
                  <a:lumMod val="50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uk-UA" sz="1200" dirty="0">
                <a:solidFill>
                  <a:schemeClr val="bg1">
                    <a:lumMod val="50000"/>
                  </a:schemeClr>
                </a:solidFill>
                <a:latin typeface="Arial" panose="020B0604020202020204" pitchFamily="34" charset="0"/>
                <a:cs typeface="Arial" panose="020B0604020202020204" pitchFamily="34" charset="0"/>
              </a:rPr>
              <a:t>Реферати, дипломні, курсові</a:t>
            </a:r>
          </a:p>
          <a:p>
            <a:pPr marL="285750" indent="-285750">
              <a:buFont typeface="Arial" panose="020B0604020202020204" pitchFamily="34" charset="0"/>
              <a:buChar char="•"/>
            </a:pPr>
            <a:r>
              <a:rPr lang="uk-UA" sz="1200" dirty="0">
                <a:solidFill>
                  <a:schemeClr val="bg1">
                    <a:lumMod val="50000"/>
                  </a:schemeClr>
                </a:solidFill>
                <a:latin typeface="Arial" panose="020B0604020202020204" pitchFamily="34" charset="0"/>
                <a:cs typeface="Arial" panose="020B0604020202020204" pitchFamily="34" charset="0"/>
              </a:rPr>
              <a:t>Написання віршів, прози, пісень, тощо</a:t>
            </a:r>
          </a:p>
        </p:txBody>
      </p:sp>
      <p:pic>
        <p:nvPicPr>
          <p:cNvPr id="9" name="Рисунок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81442" y="4009814"/>
            <a:ext cx="3810000" cy="2476500"/>
          </a:xfrm>
          <a:prstGeom prst="rect">
            <a:avLst/>
          </a:prstGeom>
        </p:spPr>
      </p:pic>
      <p:sp>
        <p:nvSpPr>
          <p:cNvPr id="13" name="Прямоугольник 12"/>
          <p:cNvSpPr/>
          <p:nvPr/>
        </p:nvSpPr>
        <p:spPr>
          <a:xfrm>
            <a:off x="7110986" y="2892096"/>
            <a:ext cx="2264115" cy="1754326"/>
          </a:xfrm>
          <a:prstGeom prst="rect">
            <a:avLst/>
          </a:prstGeom>
        </p:spPr>
        <p:txBody>
          <a:bodyPr wrap="square">
            <a:spAutoFit/>
          </a:bodyPr>
          <a:lstStyle/>
          <a:p>
            <a:r>
              <a:rPr lang="uk-UA" sz="1200" b="1" dirty="0" smtClean="0">
                <a:solidFill>
                  <a:schemeClr val="bg1">
                    <a:lumMod val="50000"/>
                  </a:schemeClr>
                </a:solidFill>
                <a:latin typeface="Arial" panose="020B0604020202020204" pitchFamily="34" charset="0"/>
                <a:cs typeface="Arial" panose="020B0604020202020204" pitchFamily="34" charset="0"/>
              </a:rPr>
              <a:t>Аудіо/відео</a:t>
            </a:r>
            <a:endParaRPr lang="uk-UA" sz="1200" dirty="0">
              <a:solidFill>
                <a:schemeClr val="bg1">
                  <a:lumMod val="50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uk-UA" sz="1200" dirty="0">
                <a:solidFill>
                  <a:schemeClr val="bg1">
                    <a:lumMod val="50000"/>
                  </a:schemeClr>
                </a:solidFill>
                <a:latin typeface="Arial" panose="020B0604020202020204" pitchFamily="34" charset="0"/>
                <a:cs typeface="Arial" panose="020B0604020202020204" pitchFamily="34" charset="0"/>
              </a:rPr>
              <a:t>Створення анімації</a:t>
            </a:r>
          </a:p>
          <a:p>
            <a:pPr marL="285750" indent="-285750">
              <a:buFont typeface="Arial" panose="020B0604020202020204" pitchFamily="34" charset="0"/>
              <a:buChar char="•"/>
            </a:pPr>
            <a:r>
              <a:rPr lang="uk-UA" sz="1200" dirty="0">
                <a:solidFill>
                  <a:schemeClr val="bg1">
                    <a:lumMod val="50000"/>
                  </a:schemeClr>
                </a:solidFill>
                <a:latin typeface="Arial" panose="020B0604020202020204" pitchFamily="34" charset="0"/>
                <a:cs typeface="Arial" panose="020B0604020202020204" pitchFamily="34" charset="0"/>
              </a:rPr>
              <a:t>Аудіо/відео монтаж</a:t>
            </a:r>
          </a:p>
          <a:p>
            <a:pPr marL="285750" indent="-285750">
              <a:buFont typeface="Arial" panose="020B0604020202020204" pitchFamily="34" charset="0"/>
              <a:buChar char="•"/>
            </a:pPr>
            <a:r>
              <a:rPr lang="uk-UA" sz="1200" dirty="0">
                <a:solidFill>
                  <a:schemeClr val="bg1">
                    <a:lumMod val="50000"/>
                  </a:schemeClr>
                </a:solidFill>
                <a:latin typeface="Arial" panose="020B0604020202020204" pitchFamily="34" charset="0"/>
                <a:cs typeface="Arial" panose="020B0604020202020204" pitchFamily="34" charset="0"/>
              </a:rPr>
              <a:t>Відеореклама</a:t>
            </a:r>
          </a:p>
          <a:p>
            <a:pPr marL="285750" indent="-285750">
              <a:buFont typeface="Arial" panose="020B0604020202020204" pitchFamily="34" charset="0"/>
              <a:buChar char="•"/>
            </a:pPr>
            <a:r>
              <a:rPr lang="uk-UA" sz="1200" dirty="0">
                <a:solidFill>
                  <a:schemeClr val="bg1">
                    <a:lumMod val="50000"/>
                  </a:schemeClr>
                </a:solidFill>
                <a:latin typeface="Arial" panose="020B0604020202020204" pitchFamily="34" charset="0"/>
                <a:cs typeface="Arial" panose="020B0604020202020204" pitchFamily="34" charset="0"/>
              </a:rPr>
              <a:t>Музика</a:t>
            </a:r>
          </a:p>
          <a:p>
            <a:pPr marL="285750" indent="-285750">
              <a:buFont typeface="Arial" panose="020B0604020202020204" pitchFamily="34" charset="0"/>
              <a:buChar char="•"/>
            </a:pPr>
            <a:r>
              <a:rPr lang="uk-UA" sz="1200" dirty="0">
                <a:solidFill>
                  <a:schemeClr val="bg1">
                    <a:lumMod val="50000"/>
                  </a:schemeClr>
                </a:solidFill>
                <a:latin typeface="Arial" panose="020B0604020202020204" pitchFamily="34" charset="0"/>
                <a:cs typeface="Arial" panose="020B0604020202020204" pitchFamily="34" charset="0"/>
              </a:rPr>
              <a:t>Обробка аудіо</a:t>
            </a:r>
          </a:p>
          <a:p>
            <a:pPr marL="285750" indent="-285750">
              <a:buFont typeface="Arial" panose="020B0604020202020204" pitchFamily="34" charset="0"/>
              <a:buChar char="•"/>
            </a:pPr>
            <a:r>
              <a:rPr lang="uk-UA" sz="1200" dirty="0">
                <a:solidFill>
                  <a:schemeClr val="bg1">
                    <a:lumMod val="50000"/>
                  </a:schemeClr>
                </a:solidFill>
                <a:latin typeface="Arial" panose="020B0604020202020204" pitchFamily="34" charset="0"/>
                <a:cs typeface="Arial" panose="020B0604020202020204" pitchFamily="34" charset="0"/>
              </a:rPr>
              <a:t>Обробка відео</a:t>
            </a:r>
          </a:p>
          <a:p>
            <a:pPr marL="285750" indent="-285750">
              <a:buFont typeface="Arial" panose="020B0604020202020204" pitchFamily="34" charset="0"/>
              <a:buChar char="•"/>
            </a:pPr>
            <a:r>
              <a:rPr lang="uk-UA" sz="1200" dirty="0" err="1">
                <a:solidFill>
                  <a:schemeClr val="bg1">
                    <a:lumMod val="50000"/>
                  </a:schemeClr>
                </a:solidFill>
                <a:latin typeface="Arial" panose="020B0604020202020204" pitchFamily="34" charset="0"/>
                <a:cs typeface="Arial" panose="020B0604020202020204" pitchFamily="34" charset="0"/>
              </a:rPr>
              <a:t>Транскрибація</a:t>
            </a:r>
            <a:endParaRPr lang="uk-UA" sz="1200" dirty="0">
              <a:solidFill>
                <a:schemeClr val="bg1">
                  <a:lumMod val="50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uk-UA" sz="1200" dirty="0">
                <a:solidFill>
                  <a:schemeClr val="bg1">
                    <a:lumMod val="50000"/>
                  </a:schemeClr>
                </a:solidFill>
                <a:latin typeface="Arial" panose="020B0604020202020204" pitchFamily="34" charset="0"/>
                <a:cs typeface="Arial" panose="020B0604020202020204" pitchFamily="34" charset="0"/>
              </a:rPr>
              <a:t>Послуги диктора </a:t>
            </a:r>
          </a:p>
        </p:txBody>
      </p:sp>
    </p:spTree>
    <p:extLst>
      <p:ext uri="{BB962C8B-B14F-4D97-AF65-F5344CB8AC3E}">
        <p14:creationId xmlns:p14="http://schemas.microsoft.com/office/powerpoint/2010/main" val="8281416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5" name="Прямоугольник 4"/>
          <p:cNvSpPr/>
          <p:nvPr/>
        </p:nvSpPr>
        <p:spPr>
          <a:xfrm>
            <a:off x="2468450" y="1240751"/>
            <a:ext cx="7255099" cy="4154984"/>
          </a:xfrm>
          <a:prstGeom prst="rect">
            <a:avLst/>
          </a:prstGeom>
        </p:spPr>
        <p:txBody>
          <a:bodyPr wrap="square">
            <a:spAutoFit/>
          </a:bodyPr>
          <a:lstStyle/>
          <a:p>
            <a:pPr algn="ctr"/>
            <a:r>
              <a:rPr lang="uk-UA" sz="6600" b="1" dirty="0" smtClean="0">
                <a:solidFill>
                  <a:schemeClr val="accent1">
                    <a:lumMod val="50000"/>
                  </a:schemeClr>
                </a:solidFill>
                <a:latin typeface="Arial" panose="020B0604020202020204" pitchFamily="34" charset="0"/>
                <a:cs typeface="Arial" panose="020B0604020202020204" pitchFamily="34" charset="0"/>
              </a:rPr>
              <a:t>Відкривайте власну справу!</a:t>
            </a:r>
          </a:p>
          <a:p>
            <a:pPr algn="ctr"/>
            <a:endParaRPr lang="uk-UA" sz="6600" b="1" dirty="0" smtClean="0">
              <a:solidFill>
                <a:schemeClr val="accent1">
                  <a:lumMod val="50000"/>
                </a:schemeClr>
              </a:solidFill>
              <a:latin typeface="Arial" panose="020B0604020202020204" pitchFamily="34" charset="0"/>
              <a:cs typeface="Arial" panose="020B0604020202020204" pitchFamily="34" charset="0"/>
            </a:endParaRPr>
          </a:p>
          <a:p>
            <a:pPr algn="ctr"/>
            <a:r>
              <a:rPr lang="uk-UA" sz="6600" b="1" dirty="0">
                <a:solidFill>
                  <a:schemeClr val="accent1">
                    <a:lumMod val="50000"/>
                  </a:schemeClr>
                </a:solidFill>
                <a:latin typeface="Arial" panose="020B0604020202020204" pitchFamily="34" charset="0"/>
                <a:cs typeface="Arial" panose="020B0604020202020204" pitchFamily="34" charset="0"/>
              </a:rPr>
              <a:t>З</a:t>
            </a:r>
            <a:r>
              <a:rPr lang="uk-UA" sz="6600" b="1" dirty="0" smtClean="0">
                <a:solidFill>
                  <a:schemeClr val="accent1">
                    <a:lumMod val="50000"/>
                  </a:schemeClr>
                </a:solidFill>
                <a:latin typeface="Arial" panose="020B0604020202020204" pitchFamily="34" charset="0"/>
                <a:cs typeface="Arial" panose="020B0604020202020204" pitchFamily="34" charset="0"/>
              </a:rPr>
              <a:t>аробляйте!</a:t>
            </a:r>
            <a:endParaRPr lang="uk-UA" sz="6600" b="1" dirty="0">
              <a:solidFill>
                <a:schemeClr val="accent1">
                  <a:lumMod val="50000"/>
                </a:schemeClr>
              </a:solidFill>
            </a:endParaRPr>
          </a:p>
        </p:txBody>
      </p:sp>
    </p:spTree>
    <p:extLst>
      <p:ext uri="{BB962C8B-B14F-4D97-AF65-F5344CB8AC3E}">
        <p14:creationId xmlns:p14="http://schemas.microsoft.com/office/powerpoint/2010/main" val="40066307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546410" y="527073"/>
            <a:ext cx="11140068" cy="6186309"/>
          </a:xfrm>
          <a:prstGeom prst="rect">
            <a:avLst/>
          </a:prstGeom>
        </p:spPr>
        <p:txBody>
          <a:bodyPr wrap="square">
            <a:spAutoFit/>
          </a:bodyPr>
          <a:lstStyle/>
          <a:p>
            <a:r>
              <a:rPr lang="uk-UA" sz="6600" b="1" dirty="0" smtClean="0">
                <a:solidFill>
                  <a:schemeClr val="bg1">
                    <a:lumMod val="50000"/>
                  </a:schemeClr>
                </a:solidFill>
                <a:latin typeface="Arial" panose="020B0604020202020204" pitchFamily="34" charset="0"/>
                <a:cs typeface="Arial" panose="020B0604020202020204" pitchFamily="34" charset="0"/>
              </a:rPr>
              <a:t>Бізнес Арена</a:t>
            </a:r>
          </a:p>
          <a:p>
            <a:r>
              <a:rPr lang="en-US" sz="6600" b="1" dirty="0">
                <a:hlinkClick r:id="rId2"/>
              </a:rPr>
              <a:t>https://arena.ua</a:t>
            </a:r>
            <a:r>
              <a:rPr lang="en-US" sz="6600" b="1" dirty="0" smtClean="0">
                <a:hlinkClick r:id="rId2"/>
              </a:rPr>
              <a:t>/</a:t>
            </a:r>
            <a:r>
              <a:rPr lang="en-US" sz="6600" b="1" dirty="0" smtClean="0"/>
              <a:t> </a:t>
            </a:r>
          </a:p>
          <a:p>
            <a:pPr algn="ctr"/>
            <a:endParaRPr lang="en-US" sz="6600" b="1" dirty="0"/>
          </a:p>
          <a:p>
            <a:pPr algn="ctr"/>
            <a:r>
              <a:rPr lang="ru-RU" sz="6600" b="1" dirty="0" smtClean="0">
                <a:solidFill>
                  <a:schemeClr val="bg1">
                    <a:lumMod val="50000"/>
                  </a:schemeClr>
                </a:solidFill>
              </a:rPr>
              <a:t>Ц</a:t>
            </a:r>
            <a:r>
              <a:rPr lang="uk-UA" sz="6600" b="1" dirty="0" smtClean="0">
                <a:solidFill>
                  <a:schemeClr val="bg1">
                    <a:lumMod val="50000"/>
                  </a:schemeClr>
                </a:solidFill>
              </a:rPr>
              <a:t>е безкоштовний ресурс для пошуку ідей для бізнесу </a:t>
            </a:r>
            <a:endParaRPr lang="en-US" sz="6600" b="1" dirty="0" smtClean="0">
              <a:solidFill>
                <a:schemeClr val="bg1">
                  <a:lumMod val="50000"/>
                </a:schemeClr>
              </a:solidFill>
            </a:endParaRPr>
          </a:p>
          <a:p>
            <a:pPr algn="ctr"/>
            <a:endParaRPr lang="uk-UA" sz="6600" b="1" dirty="0">
              <a:solidFill>
                <a:schemeClr val="bg1">
                  <a:lumMod val="50000"/>
                </a:schemeClr>
              </a:solidFill>
            </a:endParaRPr>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3215" y="527073"/>
            <a:ext cx="5070531" cy="2332445"/>
          </a:xfrm>
          <a:prstGeom prst="rect">
            <a:avLst/>
          </a:prstGeom>
        </p:spPr>
      </p:pic>
    </p:spTree>
    <p:extLst>
      <p:ext uri="{BB962C8B-B14F-4D97-AF65-F5344CB8AC3E}">
        <p14:creationId xmlns:p14="http://schemas.microsoft.com/office/powerpoint/2010/main" val="7633772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5" name="Прямоугольник 4"/>
          <p:cNvSpPr/>
          <p:nvPr/>
        </p:nvSpPr>
        <p:spPr>
          <a:xfrm>
            <a:off x="546410" y="527073"/>
            <a:ext cx="11140068" cy="6924973"/>
          </a:xfrm>
          <a:prstGeom prst="rect">
            <a:avLst/>
          </a:prstGeom>
        </p:spPr>
        <p:txBody>
          <a:bodyPr wrap="square">
            <a:spAutoFit/>
          </a:bodyPr>
          <a:lstStyle/>
          <a:p>
            <a:pPr algn="ctr"/>
            <a:r>
              <a:rPr lang="ru-RU" sz="5400" b="1" dirty="0" err="1" smtClean="0">
                <a:solidFill>
                  <a:srgbClr val="FF0000"/>
                </a:solidFill>
              </a:rPr>
              <a:t>Що</a:t>
            </a:r>
            <a:r>
              <a:rPr lang="ru-RU" sz="5400" b="1" dirty="0" smtClean="0">
                <a:solidFill>
                  <a:srgbClr val="FF0000"/>
                </a:solidFill>
              </a:rPr>
              <a:t> </a:t>
            </a:r>
            <a:r>
              <a:rPr lang="ru-RU" sz="5400" b="1" dirty="0" err="1" smtClean="0">
                <a:solidFill>
                  <a:srgbClr val="FF0000"/>
                </a:solidFill>
              </a:rPr>
              <a:t>ви</a:t>
            </a:r>
            <a:r>
              <a:rPr lang="ru-RU" sz="5400" b="1" dirty="0" smtClean="0">
                <a:solidFill>
                  <a:srgbClr val="FF0000"/>
                </a:solidFill>
              </a:rPr>
              <a:t> </a:t>
            </a:r>
            <a:r>
              <a:rPr lang="ru-RU" sz="5400" b="1" dirty="0" err="1" smtClean="0">
                <a:solidFill>
                  <a:srgbClr val="FF0000"/>
                </a:solidFill>
              </a:rPr>
              <a:t>отримуєте</a:t>
            </a:r>
            <a:r>
              <a:rPr lang="ru-RU" sz="5400" b="1" dirty="0" smtClean="0">
                <a:solidFill>
                  <a:srgbClr val="FF0000"/>
                </a:solidFill>
              </a:rPr>
              <a:t> </a:t>
            </a:r>
          </a:p>
          <a:p>
            <a:pPr algn="ctr"/>
            <a:r>
              <a:rPr lang="ru-RU" sz="4400" b="1" dirty="0" err="1" smtClean="0">
                <a:solidFill>
                  <a:srgbClr val="FF0000"/>
                </a:solidFill>
              </a:rPr>
              <a:t>від</a:t>
            </a:r>
            <a:r>
              <a:rPr lang="ru-RU" sz="4400" b="1" dirty="0" smtClean="0">
                <a:solidFill>
                  <a:srgbClr val="FF0000"/>
                </a:solidFill>
              </a:rPr>
              <a:t> партнерства БА та УЖФ?</a:t>
            </a:r>
          </a:p>
          <a:p>
            <a:pPr algn="ctr"/>
            <a:r>
              <a:rPr lang="ru-RU" sz="4000" b="1" dirty="0" err="1" smtClean="0">
                <a:solidFill>
                  <a:schemeClr val="bg2">
                    <a:lumMod val="50000"/>
                  </a:schemeClr>
                </a:solidFill>
              </a:rPr>
              <a:t>Ідеї</a:t>
            </a:r>
            <a:r>
              <a:rPr lang="ru-RU" sz="4000" b="1" dirty="0" smtClean="0">
                <a:solidFill>
                  <a:schemeClr val="bg2">
                    <a:lumMod val="50000"/>
                  </a:schemeClr>
                </a:solidFill>
              </a:rPr>
              <a:t> для </a:t>
            </a:r>
            <a:r>
              <a:rPr lang="ru-RU" sz="4000" b="1" dirty="0" err="1" smtClean="0">
                <a:solidFill>
                  <a:schemeClr val="bg2">
                    <a:lumMod val="50000"/>
                  </a:schemeClr>
                </a:solidFill>
              </a:rPr>
              <a:t>бізнесу</a:t>
            </a:r>
            <a:r>
              <a:rPr lang="ru-RU" sz="4000" b="1" dirty="0" smtClean="0">
                <a:solidFill>
                  <a:schemeClr val="bg2">
                    <a:lumMod val="50000"/>
                  </a:schemeClr>
                </a:solidFill>
              </a:rPr>
              <a:t> у </a:t>
            </a:r>
            <a:r>
              <a:rPr lang="ru-RU" sz="4000" b="1" dirty="0" err="1" smtClean="0">
                <a:solidFill>
                  <a:schemeClr val="bg2">
                    <a:lumMod val="50000"/>
                  </a:schemeClr>
                </a:solidFill>
              </a:rPr>
              <a:t>своєму</a:t>
            </a:r>
            <a:r>
              <a:rPr lang="ru-RU" sz="4000" b="1" dirty="0" smtClean="0">
                <a:solidFill>
                  <a:schemeClr val="bg2">
                    <a:lumMod val="50000"/>
                  </a:schemeClr>
                </a:solidFill>
              </a:rPr>
              <a:t> </a:t>
            </a:r>
            <a:r>
              <a:rPr lang="ru-RU" sz="4000" b="1" dirty="0" err="1" smtClean="0">
                <a:solidFill>
                  <a:schemeClr val="bg2">
                    <a:lumMod val="50000"/>
                  </a:schemeClr>
                </a:solidFill>
              </a:rPr>
              <a:t>регіоні</a:t>
            </a:r>
            <a:endParaRPr lang="ru-RU" sz="4000" b="1" dirty="0" smtClean="0">
              <a:solidFill>
                <a:schemeClr val="bg2">
                  <a:lumMod val="50000"/>
                </a:schemeClr>
              </a:solidFill>
            </a:endParaRPr>
          </a:p>
          <a:p>
            <a:pPr algn="ctr"/>
            <a:r>
              <a:rPr lang="ru-RU" sz="4000" b="1" dirty="0" err="1" smtClean="0">
                <a:solidFill>
                  <a:schemeClr val="bg2">
                    <a:lumMod val="50000"/>
                  </a:schemeClr>
                </a:solidFill>
              </a:rPr>
              <a:t>Аналіз</a:t>
            </a:r>
            <a:r>
              <a:rPr lang="ru-RU" sz="4000" b="1" dirty="0" smtClean="0">
                <a:solidFill>
                  <a:schemeClr val="bg2">
                    <a:lumMod val="50000"/>
                  </a:schemeClr>
                </a:solidFill>
              </a:rPr>
              <a:t> </a:t>
            </a:r>
            <a:r>
              <a:rPr lang="ru-RU" sz="4000" b="1" dirty="0" err="1" smtClean="0">
                <a:solidFill>
                  <a:schemeClr val="bg2">
                    <a:lumMod val="50000"/>
                  </a:schemeClr>
                </a:solidFill>
              </a:rPr>
              <a:t>бізнесу</a:t>
            </a:r>
            <a:endParaRPr lang="ru-RU" sz="4000" b="1" dirty="0">
              <a:solidFill>
                <a:schemeClr val="bg2">
                  <a:lumMod val="50000"/>
                </a:schemeClr>
              </a:solidFill>
            </a:endParaRPr>
          </a:p>
          <a:p>
            <a:pPr algn="ctr"/>
            <a:r>
              <a:rPr lang="ru-RU" sz="4000" dirty="0" err="1" smtClean="0">
                <a:solidFill>
                  <a:schemeClr val="bg2">
                    <a:lumMod val="50000"/>
                  </a:schemeClr>
                </a:solidFill>
              </a:rPr>
              <a:t>Поради</a:t>
            </a:r>
            <a:r>
              <a:rPr lang="ru-RU" sz="4000" dirty="0" smtClean="0">
                <a:solidFill>
                  <a:schemeClr val="bg2">
                    <a:lumMod val="50000"/>
                  </a:schemeClr>
                </a:solidFill>
              </a:rPr>
              <a:t> </a:t>
            </a:r>
            <a:r>
              <a:rPr lang="ru-RU" sz="4000" dirty="0" err="1" smtClean="0">
                <a:solidFill>
                  <a:schemeClr val="bg2">
                    <a:lumMod val="50000"/>
                  </a:schemeClr>
                </a:solidFill>
              </a:rPr>
              <a:t>щодо</a:t>
            </a:r>
            <a:r>
              <a:rPr lang="ru-RU" sz="4000" dirty="0" smtClean="0">
                <a:solidFill>
                  <a:schemeClr val="bg2">
                    <a:lumMod val="50000"/>
                  </a:schemeClr>
                </a:solidFill>
              </a:rPr>
              <a:t> </a:t>
            </a:r>
            <a:r>
              <a:rPr lang="ru-RU" sz="4000" dirty="0" err="1" smtClean="0">
                <a:solidFill>
                  <a:schemeClr val="bg2">
                    <a:lumMod val="50000"/>
                  </a:schemeClr>
                </a:solidFill>
              </a:rPr>
              <a:t>покращення</a:t>
            </a:r>
            <a:r>
              <a:rPr lang="ru-RU" sz="4000" dirty="0" smtClean="0">
                <a:solidFill>
                  <a:schemeClr val="bg2">
                    <a:lumMod val="50000"/>
                  </a:schemeClr>
                </a:solidFill>
              </a:rPr>
              <a:t> </a:t>
            </a:r>
            <a:r>
              <a:rPr lang="ru-RU" sz="4000" dirty="0" err="1" smtClean="0">
                <a:solidFill>
                  <a:schemeClr val="bg2">
                    <a:lumMod val="50000"/>
                  </a:schemeClr>
                </a:solidFill>
              </a:rPr>
              <a:t>фінансового</a:t>
            </a:r>
            <a:r>
              <a:rPr lang="ru-RU" sz="4000" dirty="0" smtClean="0">
                <a:solidFill>
                  <a:schemeClr val="bg2">
                    <a:lumMod val="50000"/>
                  </a:schemeClr>
                </a:solidFill>
              </a:rPr>
              <a:t> </a:t>
            </a:r>
            <a:r>
              <a:rPr lang="ru-RU" sz="4000" dirty="0" err="1" smtClean="0">
                <a:solidFill>
                  <a:schemeClr val="bg2">
                    <a:lumMod val="50000"/>
                  </a:schemeClr>
                </a:solidFill>
              </a:rPr>
              <a:t>розвитку</a:t>
            </a:r>
            <a:endParaRPr lang="ru-RU" sz="4000" dirty="0" smtClean="0">
              <a:solidFill>
                <a:schemeClr val="bg2">
                  <a:lumMod val="50000"/>
                </a:schemeClr>
              </a:solidFill>
            </a:endParaRPr>
          </a:p>
          <a:p>
            <a:pPr algn="ctr"/>
            <a:r>
              <a:rPr lang="ru-RU" sz="4000" b="1" dirty="0" smtClean="0">
                <a:solidFill>
                  <a:schemeClr val="bg2">
                    <a:lumMod val="50000"/>
                  </a:schemeClr>
                </a:solidFill>
              </a:rPr>
              <a:t>Н</a:t>
            </a:r>
            <a:r>
              <a:rPr lang="uk-UA" sz="4000" b="1" dirty="0" err="1" smtClean="0">
                <a:solidFill>
                  <a:schemeClr val="bg2">
                    <a:lumMod val="50000"/>
                  </a:schemeClr>
                </a:solidFill>
              </a:rPr>
              <a:t>авчання</a:t>
            </a:r>
            <a:r>
              <a:rPr lang="uk-UA" sz="4000" b="1" dirty="0" smtClean="0">
                <a:solidFill>
                  <a:schemeClr val="bg2">
                    <a:lumMod val="50000"/>
                  </a:schemeClr>
                </a:solidFill>
              </a:rPr>
              <a:t> </a:t>
            </a:r>
          </a:p>
          <a:p>
            <a:pPr algn="ctr"/>
            <a:r>
              <a:rPr lang="ru-RU" sz="4000" b="1" dirty="0" smtClean="0">
                <a:solidFill>
                  <a:schemeClr val="bg2">
                    <a:lumMod val="50000"/>
                  </a:schemeClr>
                </a:solidFill>
              </a:rPr>
              <a:t>М</a:t>
            </a:r>
            <a:r>
              <a:rPr lang="uk-UA" sz="4000" b="1" dirty="0" err="1" smtClean="0">
                <a:solidFill>
                  <a:schemeClr val="bg2">
                    <a:lumMod val="50000"/>
                  </a:schemeClr>
                </a:solidFill>
              </a:rPr>
              <a:t>енторська</a:t>
            </a:r>
            <a:r>
              <a:rPr lang="uk-UA" sz="4000" b="1" dirty="0" smtClean="0">
                <a:solidFill>
                  <a:schemeClr val="bg2">
                    <a:lumMod val="50000"/>
                  </a:schemeClr>
                </a:solidFill>
              </a:rPr>
              <a:t> підтримка </a:t>
            </a:r>
          </a:p>
          <a:p>
            <a:pPr algn="ctr"/>
            <a:r>
              <a:rPr lang="uk-UA" sz="4000" dirty="0" smtClean="0">
                <a:solidFill>
                  <a:schemeClr val="bg2">
                    <a:lumMod val="50000"/>
                  </a:schemeClr>
                </a:solidFill>
              </a:rPr>
              <a:t>(наставник на 3-6 місяців)</a:t>
            </a:r>
          </a:p>
          <a:p>
            <a:pPr algn="ctr"/>
            <a:r>
              <a:rPr lang="uk-UA" sz="4000" b="1" dirty="0" smtClean="0">
                <a:solidFill>
                  <a:schemeClr val="bg2">
                    <a:lumMod val="50000"/>
                  </a:schemeClr>
                </a:solidFill>
              </a:rPr>
              <a:t>План дій на рік</a:t>
            </a:r>
            <a:endParaRPr lang="en-US" sz="4000" b="1" dirty="0" smtClean="0">
              <a:solidFill>
                <a:schemeClr val="bg2">
                  <a:lumMod val="50000"/>
                </a:schemeClr>
              </a:solidFill>
            </a:endParaRPr>
          </a:p>
          <a:p>
            <a:pPr algn="ctr"/>
            <a:endParaRPr lang="uk-UA" sz="6600" b="1" dirty="0"/>
          </a:p>
        </p:txBody>
      </p:sp>
    </p:spTree>
    <p:extLst>
      <p:ext uri="{BB962C8B-B14F-4D97-AF65-F5344CB8AC3E}">
        <p14:creationId xmlns:p14="http://schemas.microsoft.com/office/powerpoint/2010/main" val="8308901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5" name="Прямоугольник 4"/>
          <p:cNvSpPr/>
          <p:nvPr/>
        </p:nvSpPr>
        <p:spPr>
          <a:xfrm>
            <a:off x="613318" y="2459504"/>
            <a:ext cx="11140068" cy="1938992"/>
          </a:xfrm>
          <a:prstGeom prst="rect">
            <a:avLst/>
          </a:prstGeom>
        </p:spPr>
        <p:txBody>
          <a:bodyPr wrap="square">
            <a:spAutoFit/>
          </a:bodyPr>
          <a:lstStyle/>
          <a:p>
            <a:pPr algn="ctr"/>
            <a:r>
              <a:rPr lang="uk-UA" sz="5400" b="1" dirty="0" smtClean="0">
                <a:solidFill>
                  <a:schemeClr val="accent1">
                    <a:lumMod val="50000"/>
                  </a:schemeClr>
                </a:solidFill>
              </a:rPr>
              <a:t>Мета аналітичного дослідження</a:t>
            </a:r>
            <a:endParaRPr lang="en-US" sz="4000" b="1" dirty="0" smtClean="0">
              <a:solidFill>
                <a:schemeClr val="accent1">
                  <a:lumMod val="50000"/>
                </a:schemeClr>
              </a:solidFill>
            </a:endParaRPr>
          </a:p>
          <a:p>
            <a:pPr algn="ctr"/>
            <a:endParaRPr lang="uk-UA" sz="6600" b="1" dirty="0"/>
          </a:p>
        </p:txBody>
      </p:sp>
    </p:spTree>
    <p:extLst>
      <p:ext uri="{BB962C8B-B14F-4D97-AF65-F5344CB8AC3E}">
        <p14:creationId xmlns:p14="http://schemas.microsoft.com/office/powerpoint/2010/main" val="17551377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03087" y="355500"/>
            <a:ext cx="2923505" cy="1344812"/>
          </a:xfrm>
          <a:prstGeom prst="rect">
            <a:avLst/>
          </a:prstGeom>
        </p:spPr>
      </p:pic>
      <p:sp>
        <p:nvSpPr>
          <p:cNvPr id="3" name="Прямоугольник 2"/>
          <p:cNvSpPr/>
          <p:nvPr/>
        </p:nvSpPr>
        <p:spPr>
          <a:xfrm>
            <a:off x="3024662" y="577766"/>
            <a:ext cx="4494179" cy="410882"/>
          </a:xfrm>
          <a:prstGeom prst="rect">
            <a:avLst/>
          </a:prstGeom>
        </p:spPr>
        <p:txBody>
          <a:bodyPr wrap="none">
            <a:spAutoFit/>
          </a:bodyPr>
          <a:lstStyle/>
          <a:p>
            <a:pPr>
              <a:lnSpc>
                <a:spcPct val="115000"/>
              </a:lnSpc>
              <a:spcAft>
                <a:spcPts val="0"/>
              </a:spcAft>
            </a:pPr>
            <a:r>
              <a:rPr lang="uk-UA" b="1" dirty="0">
                <a:solidFill>
                  <a:srgbClr val="000000"/>
                </a:solidFill>
                <a:latin typeface="Arial" panose="020B0604020202020204" pitchFamily="34" charset="0"/>
                <a:ea typeface="Arial" panose="020B0604020202020204" pitchFamily="34" charset="0"/>
              </a:rPr>
              <a:t>Регіональний рейтинг </a:t>
            </a:r>
            <a:r>
              <a:rPr lang="uk-UA" b="1" dirty="0" err="1">
                <a:solidFill>
                  <a:srgbClr val="000000"/>
                </a:solidFill>
                <a:latin typeface="Arial" panose="020B0604020202020204" pitchFamily="34" charset="0"/>
                <a:ea typeface="Arial" panose="020B0604020202020204" pitchFamily="34" charset="0"/>
              </a:rPr>
              <a:t>Doing</a:t>
            </a:r>
            <a:r>
              <a:rPr lang="uk-UA" b="1" dirty="0">
                <a:solidFill>
                  <a:srgbClr val="000000"/>
                </a:solidFill>
                <a:latin typeface="Arial" panose="020B0604020202020204" pitchFamily="34" charset="0"/>
                <a:ea typeface="Arial" panose="020B0604020202020204" pitchFamily="34" charset="0"/>
              </a:rPr>
              <a:t> </a:t>
            </a:r>
            <a:r>
              <a:rPr lang="uk-UA" b="1" dirty="0" err="1">
                <a:solidFill>
                  <a:srgbClr val="000000"/>
                </a:solidFill>
                <a:latin typeface="Arial" panose="020B0604020202020204" pitchFamily="34" charset="0"/>
                <a:ea typeface="Arial" panose="020B0604020202020204" pitchFamily="34" charset="0"/>
              </a:rPr>
              <a:t>business</a:t>
            </a:r>
            <a:endParaRPr lang="uk-UA" dirty="0">
              <a:solidFill>
                <a:srgbClr val="000000"/>
              </a:solidFill>
              <a:effectLst/>
              <a:latin typeface="Arial" panose="020B0604020202020204" pitchFamily="34" charset="0"/>
              <a:ea typeface="Arial" panose="020B0604020202020204" pitchFamily="34" charset="0"/>
            </a:endParaRPr>
          </a:p>
        </p:txBody>
      </p:sp>
      <p:sp>
        <p:nvSpPr>
          <p:cNvPr id="8" name="Прямоугольник 7"/>
          <p:cNvSpPr/>
          <p:nvPr/>
        </p:nvSpPr>
        <p:spPr>
          <a:xfrm>
            <a:off x="592714" y="1524128"/>
            <a:ext cx="6092494" cy="986424"/>
          </a:xfrm>
          <a:prstGeom prst="rect">
            <a:avLst/>
          </a:prstGeom>
        </p:spPr>
        <p:txBody>
          <a:bodyPr wrap="square">
            <a:spAutoFit/>
          </a:bodyPr>
          <a:lstStyle/>
          <a:p>
            <a:r>
              <a:rPr lang="uk-UA" sz="1400" dirty="0">
                <a:solidFill>
                  <a:schemeClr val="bg1">
                    <a:lumMod val="50000"/>
                  </a:schemeClr>
                </a:solidFill>
                <a:latin typeface="Arial" panose="020B0604020202020204" pitchFamily="34" charset="0"/>
                <a:cs typeface="Arial" panose="020B0604020202020204" pitchFamily="34" charset="0"/>
              </a:rPr>
              <a:t>За даними Центру моніторингу внутрішнього переміщення </a:t>
            </a:r>
            <a:endParaRPr lang="uk-UA" sz="1400" dirty="0" smtClean="0">
              <a:solidFill>
                <a:schemeClr val="bg1">
                  <a:lumMod val="50000"/>
                </a:schemeClr>
              </a:solidFill>
              <a:latin typeface="Arial" panose="020B0604020202020204" pitchFamily="34" charset="0"/>
              <a:cs typeface="Arial" panose="020B0604020202020204" pitchFamily="34" charset="0"/>
            </a:endParaRPr>
          </a:p>
          <a:p>
            <a:r>
              <a:rPr lang="uk-UA" sz="1400" dirty="0" smtClean="0">
                <a:solidFill>
                  <a:schemeClr val="bg1">
                    <a:lumMod val="50000"/>
                  </a:schemeClr>
                </a:solidFill>
                <a:latin typeface="Arial" panose="020B0604020202020204" pitchFamily="34" charset="0"/>
                <a:cs typeface="Arial" panose="020B0604020202020204" pitchFamily="34" charset="0"/>
              </a:rPr>
              <a:t>(</a:t>
            </a:r>
            <a:r>
              <a:rPr lang="uk-UA" sz="1400" dirty="0" err="1">
                <a:solidFill>
                  <a:schemeClr val="bg1">
                    <a:lumMod val="50000"/>
                  </a:schemeClr>
                </a:solidFill>
                <a:latin typeface="Arial" panose="020B0604020202020204" pitchFamily="34" charset="0"/>
                <a:cs typeface="Arial" panose="020B0604020202020204" pitchFamily="34" charset="0"/>
              </a:rPr>
              <a:t>Internal</a:t>
            </a:r>
            <a:r>
              <a:rPr lang="uk-UA" sz="1400" dirty="0">
                <a:solidFill>
                  <a:schemeClr val="bg1">
                    <a:lumMod val="50000"/>
                  </a:schemeClr>
                </a:solidFill>
                <a:latin typeface="Arial" panose="020B0604020202020204" pitchFamily="34" charset="0"/>
                <a:cs typeface="Arial" panose="020B0604020202020204" pitchFamily="34" charset="0"/>
              </a:rPr>
              <a:t> </a:t>
            </a:r>
            <a:r>
              <a:rPr lang="uk-UA" sz="1400" dirty="0" err="1">
                <a:solidFill>
                  <a:schemeClr val="bg1">
                    <a:lumMod val="50000"/>
                  </a:schemeClr>
                </a:solidFill>
                <a:latin typeface="Arial" panose="020B0604020202020204" pitchFamily="34" charset="0"/>
                <a:cs typeface="Arial" panose="020B0604020202020204" pitchFamily="34" charset="0"/>
              </a:rPr>
              <a:t>Displacement</a:t>
            </a:r>
            <a:r>
              <a:rPr lang="uk-UA" sz="1400" dirty="0">
                <a:solidFill>
                  <a:schemeClr val="bg1">
                    <a:lumMod val="50000"/>
                  </a:schemeClr>
                </a:solidFill>
                <a:latin typeface="Arial" panose="020B0604020202020204" pitchFamily="34" charset="0"/>
                <a:cs typeface="Arial" panose="020B0604020202020204" pitchFamily="34" charset="0"/>
              </a:rPr>
              <a:t> </a:t>
            </a:r>
            <a:r>
              <a:rPr lang="uk-UA" sz="1400" dirty="0" err="1">
                <a:solidFill>
                  <a:schemeClr val="bg1">
                    <a:lumMod val="50000"/>
                  </a:schemeClr>
                </a:solidFill>
                <a:latin typeface="Arial" panose="020B0604020202020204" pitchFamily="34" charset="0"/>
                <a:cs typeface="Arial" panose="020B0604020202020204" pitchFamily="34" charset="0"/>
              </a:rPr>
              <a:t>Monitoring</a:t>
            </a:r>
            <a:r>
              <a:rPr lang="uk-UA" sz="1400" dirty="0">
                <a:solidFill>
                  <a:schemeClr val="bg1">
                    <a:lumMod val="50000"/>
                  </a:schemeClr>
                </a:solidFill>
                <a:latin typeface="Arial" panose="020B0604020202020204" pitchFamily="34" charset="0"/>
                <a:cs typeface="Arial" panose="020B0604020202020204" pitchFamily="34" charset="0"/>
              </a:rPr>
              <a:t> </a:t>
            </a:r>
            <a:r>
              <a:rPr lang="uk-UA" sz="1400" dirty="0" err="1">
                <a:solidFill>
                  <a:schemeClr val="bg1">
                    <a:lumMod val="50000"/>
                  </a:schemeClr>
                </a:solidFill>
                <a:latin typeface="Arial" panose="020B0604020202020204" pitchFamily="34" charset="0"/>
                <a:cs typeface="Arial" panose="020B0604020202020204" pitchFamily="34" charset="0"/>
              </a:rPr>
              <a:t>Centre</a:t>
            </a:r>
            <a:r>
              <a:rPr lang="uk-UA" sz="1400" dirty="0">
                <a:solidFill>
                  <a:schemeClr val="bg1">
                    <a:lumMod val="50000"/>
                  </a:schemeClr>
                </a:solidFill>
                <a:latin typeface="Arial" panose="020B0604020202020204" pitchFamily="34" charset="0"/>
                <a:cs typeface="Arial" panose="020B0604020202020204" pitchFamily="34" charset="0"/>
              </a:rPr>
              <a:t> - IDMC), Україна </a:t>
            </a:r>
            <a:endParaRPr lang="uk-UA" sz="1400" dirty="0" smtClean="0">
              <a:solidFill>
                <a:schemeClr val="bg1">
                  <a:lumMod val="50000"/>
                </a:schemeClr>
              </a:solidFill>
              <a:latin typeface="Arial" panose="020B0604020202020204" pitchFamily="34" charset="0"/>
              <a:cs typeface="Arial" panose="020B0604020202020204" pitchFamily="34" charset="0"/>
            </a:endParaRPr>
          </a:p>
          <a:p>
            <a:r>
              <a:rPr lang="uk-UA" sz="1400" dirty="0" smtClean="0">
                <a:solidFill>
                  <a:schemeClr val="bg1">
                    <a:lumMod val="50000"/>
                  </a:schemeClr>
                </a:solidFill>
                <a:latin typeface="Arial" panose="020B0604020202020204" pitchFamily="34" charset="0"/>
                <a:cs typeface="Arial" panose="020B0604020202020204" pitchFamily="34" charset="0"/>
              </a:rPr>
              <a:t>входить </a:t>
            </a:r>
            <a:r>
              <a:rPr lang="uk-UA" sz="1400" dirty="0">
                <a:solidFill>
                  <a:schemeClr val="bg1">
                    <a:lumMod val="50000"/>
                  </a:schemeClr>
                </a:solidFill>
                <a:latin typeface="Arial" panose="020B0604020202020204" pitchFamily="34" charset="0"/>
                <a:cs typeface="Arial" panose="020B0604020202020204" pitchFamily="34" charset="0"/>
              </a:rPr>
              <a:t>до першої десятки країн світу за кількістю ВПО:</a:t>
            </a:r>
          </a:p>
          <a:p>
            <a:pPr algn="just">
              <a:lnSpc>
                <a:spcPct val="115000"/>
              </a:lnSpc>
              <a:spcAft>
                <a:spcPts val="0"/>
              </a:spcAft>
            </a:pPr>
            <a:r>
              <a:rPr lang="uk-UA" sz="1400" dirty="0">
                <a:solidFill>
                  <a:schemeClr val="bg1">
                    <a:lumMod val="50000"/>
                  </a:schemeClr>
                </a:solidFill>
                <a:latin typeface="Arial" panose="020B0604020202020204" pitchFamily="34" charset="0"/>
                <a:ea typeface="Arial" panose="020B0604020202020204" pitchFamily="34" charset="0"/>
                <a:cs typeface="Arial" panose="020B0604020202020204" pitchFamily="34" charset="0"/>
              </a:rPr>
              <a:t> </a:t>
            </a:r>
          </a:p>
        </p:txBody>
      </p:sp>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6778" y="2226168"/>
            <a:ext cx="5580310" cy="5580310"/>
          </a:xfrm>
          <a:prstGeom prst="rect">
            <a:avLst/>
          </a:prstGeom>
        </p:spPr>
      </p:pic>
      <p:sp>
        <p:nvSpPr>
          <p:cNvPr id="11" name="Прямоугольник 10"/>
          <p:cNvSpPr/>
          <p:nvPr/>
        </p:nvSpPr>
        <p:spPr>
          <a:xfrm>
            <a:off x="6393866" y="1509364"/>
            <a:ext cx="5071864" cy="954107"/>
          </a:xfrm>
          <a:prstGeom prst="rect">
            <a:avLst/>
          </a:prstGeom>
        </p:spPr>
        <p:txBody>
          <a:bodyPr wrap="square">
            <a:spAutoFit/>
          </a:bodyPr>
          <a:lstStyle/>
          <a:p>
            <a:pPr algn="just"/>
            <a:r>
              <a:rPr lang="uk-UA" sz="1400" dirty="0">
                <a:solidFill>
                  <a:schemeClr val="bg1">
                    <a:lumMod val="50000"/>
                  </a:schemeClr>
                </a:solidFill>
                <a:latin typeface="Arial" panose="020B0604020202020204" pitchFamily="34" charset="0"/>
                <a:cs typeface="Arial" panose="020B0604020202020204" pitchFamily="34" charset="0"/>
              </a:rPr>
              <a:t>Близько половини всіх переміщених всередині країни осіб </a:t>
            </a:r>
            <a:endParaRPr lang="uk-UA" sz="1400" dirty="0" smtClean="0">
              <a:solidFill>
                <a:schemeClr val="bg1">
                  <a:lumMod val="50000"/>
                </a:schemeClr>
              </a:solidFill>
              <a:latin typeface="Arial" panose="020B0604020202020204" pitchFamily="34" charset="0"/>
              <a:cs typeface="Arial" panose="020B0604020202020204" pitchFamily="34" charset="0"/>
            </a:endParaRPr>
          </a:p>
          <a:p>
            <a:pPr algn="just"/>
            <a:r>
              <a:rPr lang="uk-UA" sz="1400" dirty="0" smtClean="0">
                <a:solidFill>
                  <a:schemeClr val="bg1">
                    <a:lumMod val="50000"/>
                  </a:schemeClr>
                </a:solidFill>
                <a:latin typeface="Arial" panose="020B0604020202020204" pitchFamily="34" charset="0"/>
                <a:cs typeface="Arial" panose="020B0604020202020204" pitchFamily="34" charset="0"/>
              </a:rPr>
              <a:t>оселилися </a:t>
            </a:r>
            <a:r>
              <a:rPr lang="uk-UA" sz="1400" dirty="0">
                <a:solidFill>
                  <a:schemeClr val="bg1">
                    <a:lumMod val="50000"/>
                  </a:schemeClr>
                </a:solidFill>
                <a:latin typeface="Arial" panose="020B0604020202020204" pitchFamily="34" charset="0"/>
                <a:cs typeface="Arial" panose="020B0604020202020204" pitchFamily="34" charset="0"/>
              </a:rPr>
              <a:t>у підконтрольних українському уряду районах </a:t>
            </a:r>
            <a:endParaRPr lang="uk-UA" sz="1400" dirty="0" smtClean="0">
              <a:solidFill>
                <a:schemeClr val="bg1">
                  <a:lumMod val="50000"/>
                </a:schemeClr>
              </a:solidFill>
              <a:latin typeface="Arial" panose="020B0604020202020204" pitchFamily="34" charset="0"/>
              <a:cs typeface="Arial" panose="020B0604020202020204" pitchFamily="34" charset="0"/>
            </a:endParaRPr>
          </a:p>
          <a:p>
            <a:pPr algn="just"/>
            <a:r>
              <a:rPr lang="uk-UA" sz="1400" dirty="0" smtClean="0">
                <a:solidFill>
                  <a:schemeClr val="bg1">
                    <a:lumMod val="50000"/>
                  </a:schemeClr>
                </a:solidFill>
                <a:latin typeface="Arial" panose="020B0604020202020204" pitchFamily="34" charset="0"/>
                <a:cs typeface="Arial" panose="020B0604020202020204" pitchFamily="34" charset="0"/>
              </a:rPr>
              <a:t>Донецької </a:t>
            </a:r>
            <a:r>
              <a:rPr lang="uk-UA" sz="1400" dirty="0">
                <a:solidFill>
                  <a:schemeClr val="bg1">
                    <a:lumMod val="50000"/>
                  </a:schemeClr>
                </a:solidFill>
                <a:latin typeface="Arial" panose="020B0604020202020204" pitchFamily="34" charset="0"/>
                <a:cs typeface="Arial" panose="020B0604020202020204" pitchFamily="34" charset="0"/>
              </a:rPr>
              <a:t>(близько 519 тис.) та Луганської (288 тис.) областей.</a:t>
            </a:r>
          </a:p>
        </p:txBody>
      </p:sp>
      <p:sp>
        <p:nvSpPr>
          <p:cNvPr id="13" name="Прямоугольник 12"/>
          <p:cNvSpPr/>
          <p:nvPr/>
        </p:nvSpPr>
        <p:spPr>
          <a:xfrm>
            <a:off x="6393866" y="2984187"/>
            <a:ext cx="5071864" cy="2893100"/>
          </a:xfrm>
          <a:prstGeom prst="rect">
            <a:avLst/>
          </a:prstGeom>
        </p:spPr>
        <p:txBody>
          <a:bodyPr wrap="square">
            <a:spAutoFit/>
          </a:bodyPr>
          <a:lstStyle/>
          <a:p>
            <a:r>
              <a:rPr lang="uk-UA" sz="1400" b="1" dirty="0">
                <a:solidFill>
                  <a:schemeClr val="bg1">
                    <a:lumMod val="50000"/>
                  </a:schemeClr>
                </a:solidFill>
                <a:latin typeface="Arial" panose="020B0604020202020204" pitchFamily="34" charset="0"/>
                <a:cs typeface="Arial" panose="020B0604020202020204" pitchFamily="34" charset="0"/>
              </a:rPr>
              <a:t>Згідно даних Державної служби зайнятості України серед переселенців, що зареєструвалися як </a:t>
            </a:r>
            <a:r>
              <a:rPr lang="uk-UA" sz="1400" b="1" dirty="0" smtClean="0">
                <a:solidFill>
                  <a:schemeClr val="bg1">
                    <a:lumMod val="50000"/>
                  </a:schemeClr>
                </a:solidFill>
                <a:latin typeface="Arial" panose="020B0604020202020204" pitchFamily="34" charset="0"/>
                <a:cs typeface="Arial" panose="020B0604020202020204" pitchFamily="34" charset="0"/>
              </a:rPr>
              <a:t>безробітні:</a:t>
            </a:r>
          </a:p>
          <a:p>
            <a:endParaRPr lang="uk-UA" sz="1400" dirty="0">
              <a:solidFill>
                <a:schemeClr val="bg1">
                  <a:lumMod val="50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uk-UA" sz="1400" dirty="0">
                <a:solidFill>
                  <a:schemeClr val="bg1">
                    <a:lumMod val="50000"/>
                  </a:schemeClr>
                </a:solidFill>
                <a:latin typeface="Arial" panose="020B0604020202020204" pitchFamily="34" charset="0"/>
                <a:cs typeface="Arial" panose="020B0604020202020204" pitchFamily="34" charset="0"/>
              </a:rPr>
              <a:t>о</a:t>
            </a:r>
            <a:r>
              <a:rPr lang="uk-UA" sz="1400" dirty="0" smtClean="0">
                <a:solidFill>
                  <a:schemeClr val="bg1">
                    <a:lumMod val="50000"/>
                  </a:schemeClr>
                </a:solidFill>
                <a:latin typeface="Arial" panose="020B0604020202020204" pitchFamily="34" charset="0"/>
                <a:cs typeface="Arial" panose="020B0604020202020204" pitchFamily="34" charset="0"/>
              </a:rPr>
              <a:t>соби з </a:t>
            </a:r>
            <a:r>
              <a:rPr lang="uk-UA" sz="1400" dirty="0">
                <a:solidFill>
                  <a:schemeClr val="bg1">
                    <a:lumMod val="50000"/>
                  </a:schemeClr>
                </a:solidFill>
                <a:latin typeface="Arial" panose="020B0604020202020204" pitchFamily="34" charset="0"/>
                <a:cs typeface="Arial" panose="020B0604020202020204" pitchFamily="34" charset="0"/>
              </a:rPr>
              <a:t>вищою </a:t>
            </a:r>
            <a:r>
              <a:rPr lang="uk-UA" sz="1400" dirty="0" smtClean="0">
                <a:solidFill>
                  <a:schemeClr val="bg1">
                    <a:lumMod val="50000"/>
                  </a:schemeClr>
                </a:solidFill>
                <a:latin typeface="Arial" panose="020B0604020202020204" pitchFamily="34" charset="0"/>
                <a:cs typeface="Arial" panose="020B0604020202020204" pitchFamily="34" charset="0"/>
              </a:rPr>
              <a:t>освітою – 64% </a:t>
            </a:r>
          </a:p>
          <a:p>
            <a:pPr marL="285750" indent="-285750">
              <a:buFont typeface="Arial" panose="020B0604020202020204" pitchFamily="34" charset="0"/>
              <a:buChar char="•"/>
            </a:pPr>
            <a:r>
              <a:rPr lang="uk-UA" sz="1400" dirty="0">
                <a:solidFill>
                  <a:schemeClr val="bg1">
                    <a:lumMod val="50000"/>
                  </a:schemeClr>
                </a:solidFill>
                <a:latin typeface="Arial" panose="020B0604020202020204" pitchFamily="34" charset="0"/>
                <a:cs typeface="Arial" panose="020B0604020202020204" pitchFamily="34" charset="0"/>
              </a:rPr>
              <a:t>з</a:t>
            </a:r>
            <a:r>
              <a:rPr lang="uk-UA" sz="1400" dirty="0" smtClean="0">
                <a:solidFill>
                  <a:schemeClr val="bg1">
                    <a:lumMod val="50000"/>
                  </a:schemeClr>
                </a:solidFill>
                <a:latin typeface="Arial" panose="020B0604020202020204" pitchFamily="34" charset="0"/>
                <a:cs typeface="Arial" panose="020B0604020202020204" pitchFamily="34" charset="0"/>
              </a:rPr>
              <a:t> професійно-технічною – 22%</a:t>
            </a:r>
          </a:p>
          <a:p>
            <a:pPr marL="285750" indent="-285750">
              <a:buFont typeface="Arial" panose="020B0604020202020204" pitchFamily="34" charset="0"/>
              <a:buChar char="•"/>
            </a:pPr>
            <a:r>
              <a:rPr lang="uk-UA" sz="1400" dirty="0" smtClean="0">
                <a:solidFill>
                  <a:schemeClr val="bg1">
                    <a:lumMod val="50000"/>
                  </a:schemeClr>
                </a:solidFill>
                <a:latin typeface="Arial" panose="020B0604020202020204" pitchFamily="34" charset="0"/>
                <a:cs typeface="Arial" panose="020B0604020202020204" pitchFamily="34" charset="0"/>
              </a:rPr>
              <a:t>із </a:t>
            </a:r>
            <a:r>
              <a:rPr lang="uk-UA" sz="1400" dirty="0">
                <a:solidFill>
                  <a:schemeClr val="bg1">
                    <a:lumMod val="50000"/>
                  </a:schemeClr>
                </a:solidFill>
                <a:latin typeface="Arial" panose="020B0604020202020204" pitchFamily="34" charset="0"/>
                <a:cs typeface="Arial" panose="020B0604020202020204" pitchFamily="34" charset="0"/>
              </a:rPr>
              <a:t>середньою </a:t>
            </a:r>
            <a:r>
              <a:rPr lang="uk-UA" sz="1400" dirty="0" smtClean="0">
                <a:solidFill>
                  <a:schemeClr val="bg1">
                    <a:lumMod val="50000"/>
                  </a:schemeClr>
                </a:solidFill>
                <a:latin typeface="Arial" panose="020B0604020202020204" pitchFamily="34" charset="0"/>
                <a:cs typeface="Arial" panose="020B0604020202020204" pitchFamily="34" charset="0"/>
              </a:rPr>
              <a:t>освітою – 14%</a:t>
            </a:r>
          </a:p>
          <a:p>
            <a:endParaRPr lang="uk-UA" sz="1400" b="1" dirty="0">
              <a:solidFill>
                <a:schemeClr val="bg1">
                  <a:lumMod val="50000"/>
                </a:schemeClr>
              </a:solidFill>
              <a:latin typeface="Arial" panose="020B0604020202020204" pitchFamily="34" charset="0"/>
              <a:cs typeface="Arial" panose="020B0604020202020204" pitchFamily="34" charset="0"/>
            </a:endParaRPr>
          </a:p>
          <a:p>
            <a:r>
              <a:rPr lang="uk-UA" sz="1400" b="1" dirty="0" smtClean="0">
                <a:solidFill>
                  <a:schemeClr val="bg1">
                    <a:lumMod val="50000"/>
                  </a:schemeClr>
                </a:solidFill>
                <a:latin typeface="Arial" panose="020B0604020202020204" pitchFamily="34" charset="0"/>
                <a:cs typeface="Arial" panose="020B0604020202020204" pitchFamily="34" charset="0"/>
              </a:rPr>
              <a:t>Розподіл серед </a:t>
            </a:r>
            <a:r>
              <a:rPr lang="uk-UA" sz="1400" b="1" dirty="0">
                <a:solidFill>
                  <a:schemeClr val="bg1">
                    <a:lumMod val="50000"/>
                  </a:schemeClr>
                </a:solidFill>
                <a:latin typeface="Arial" panose="020B0604020202020204" pitchFamily="34" charset="0"/>
                <a:cs typeface="Arial" panose="020B0604020202020204" pitchFamily="34" charset="0"/>
              </a:rPr>
              <a:t>усіх безробітних становить: </a:t>
            </a:r>
            <a:endParaRPr lang="uk-UA" sz="1400" b="1" dirty="0" smtClean="0">
              <a:solidFill>
                <a:schemeClr val="bg1">
                  <a:lumMod val="50000"/>
                </a:schemeClr>
              </a:solidFill>
              <a:latin typeface="Arial" panose="020B0604020202020204" pitchFamily="34" charset="0"/>
              <a:cs typeface="Arial" panose="020B0604020202020204" pitchFamily="34" charset="0"/>
            </a:endParaRPr>
          </a:p>
          <a:p>
            <a:endParaRPr lang="uk-UA" sz="1400" dirty="0" smtClean="0">
              <a:solidFill>
                <a:schemeClr val="bg1">
                  <a:lumMod val="50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uk-UA" sz="1400" dirty="0" smtClean="0">
                <a:solidFill>
                  <a:schemeClr val="bg1">
                    <a:lumMod val="50000"/>
                  </a:schemeClr>
                </a:solidFill>
                <a:latin typeface="Arial" panose="020B0604020202020204" pitchFamily="34" charset="0"/>
                <a:cs typeface="Arial" panose="020B0604020202020204" pitchFamily="34" charset="0"/>
              </a:rPr>
              <a:t>з </a:t>
            </a:r>
            <a:r>
              <a:rPr lang="uk-UA" sz="1400" dirty="0">
                <a:solidFill>
                  <a:schemeClr val="bg1">
                    <a:lumMod val="50000"/>
                  </a:schemeClr>
                </a:solidFill>
                <a:latin typeface="Arial" panose="020B0604020202020204" pitchFamily="34" charset="0"/>
                <a:cs typeface="Arial" panose="020B0604020202020204" pitchFamily="34" charset="0"/>
              </a:rPr>
              <a:t>вищою освітою — 44%, </a:t>
            </a:r>
            <a:endParaRPr lang="uk-UA" sz="1400" dirty="0" smtClean="0">
              <a:solidFill>
                <a:schemeClr val="bg1">
                  <a:lumMod val="50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uk-UA" sz="1400" dirty="0" smtClean="0">
                <a:solidFill>
                  <a:schemeClr val="bg1">
                    <a:lumMod val="50000"/>
                  </a:schemeClr>
                </a:solidFill>
                <a:latin typeface="Arial" panose="020B0604020202020204" pitchFamily="34" charset="0"/>
                <a:cs typeface="Arial" panose="020B0604020202020204" pitchFamily="34" charset="0"/>
              </a:rPr>
              <a:t>із </a:t>
            </a:r>
            <a:r>
              <a:rPr lang="uk-UA" sz="1400" dirty="0">
                <a:solidFill>
                  <a:schemeClr val="bg1">
                    <a:lumMod val="50000"/>
                  </a:schemeClr>
                </a:solidFill>
                <a:latin typeface="Arial" panose="020B0604020202020204" pitchFamily="34" charset="0"/>
                <a:cs typeface="Arial" panose="020B0604020202020204" pitchFamily="34" charset="0"/>
              </a:rPr>
              <a:t>професійно-технічною — 35</a:t>
            </a:r>
            <a:r>
              <a:rPr lang="uk-UA" sz="1400" dirty="0" smtClean="0">
                <a:solidFill>
                  <a:schemeClr val="bg1">
                    <a:lumMod val="50000"/>
                  </a:schemeClr>
                </a:solidFill>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uk-UA" sz="1400" dirty="0" smtClean="0">
                <a:solidFill>
                  <a:schemeClr val="bg1">
                    <a:lumMod val="50000"/>
                  </a:schemeClr>
                </a:solidFill>
                <a:latin typeface="Arial" panose="020B0604020202020204" pitchFamily="34" charset="0"/>
                <a:cs typeface="Arial" panose="020B0604020202020204" pitchFamily="34" charset="0"/>
              </a:rPr>
              <a:t>з </a:t>
            </a:r>
            <a:r>
              <a:rPr lang="uk-UA" sz="1400" dirty="0">
                <a:solidFill>
                  <a:schemeClr val="bg1">
                    <a:lumMod val="50000"/>
                  </a:schemeClr>
                </a:solidFill>
                <a:latin typeface="Arial" panose="020B0604020202020204" pitchFamily="34" charset="0"/>
                <a:cs typeface="Arial" panose="020B0604020202020204" pitchFamily="34" charset="0"/>
              </a:rPr>
              <a:t>середньою — 20%. </a:t>
            </a:r>
          </a:p>
        </p:txBody>
      </p:sp>
    </p:spTree>
    <p:extLst>
      <p:ext uri="{BB962C8B-B14F-4D97-AF65-F5344CB8AC3E}">
        <p14:creationId xmlns:p14="http://schemas.microsoft.com/office/powerpoint/2010/main" val="36578808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03087" y="355500"/>
            <a:ext cx="2923505" cy="1344812"/>
          </a:xfrm>
          <a:prstGeom prst="rect">
            <a:avLst/>
          </a:prstGeom>
        </p:spPr>
      </p:pic>
      <p:sp>
        <p:nvSpPr>
          <p:cNvPr id="3" name="Прямоугольник 2"/>
          <p:cNvSpPr/>
          <p:nvPr/>
        </p:nvSpPr>
        <p:spPr>
          <a:xfrm>
            <a:off x="3024662" y="577766"/>
            <a:ext cx="3545586" cy="383823"/>
          </a:xfrm>
          <a:prstGeom prst="rect">
            <a:avLst/>
          </a:prstGeom>
        </p:spPr>
        <p:txBody>
          <a:bodyPr wrap="none">
            <a:spAutoFit/>
          </a:bodyPr>
          <a:lstStyle/>
          <a:p>
            <a:pPr>
              <a:lnSpc>
                <a:spcPct val="115000"/>
              </a:lnSpc>
            </a:pPr>
            <a:r>
              <a:rPr lang="uk-UA" b="1" dirty="0">
                <a:latin typeface="Arial" panose="020B0604020202020204" pitchFamily="34" charset="0"/>
                <a:cs typeface="Arial" panose="020B0604020202020204" pitchFamily="34" charset="0"/>
              </a:rPr>
              <a:t>Характерні проблеми </a:t>
            </a:r>
            <a:r>
              <a:rPr lang="uk-UA" b="1" dirty="0" smtClean="0">
                <a:latin typeface="Arial" panose="020B0604020202020204" pitchFamily="34" charset="0"/>
                <a:cs typeface="Arial" panose="020B0604020202020204" pitchFamily="34" charset="0"/>
              </a:rPr>
              <a:t>регіону</a:t>
            </a:r>
            <a:endParaRPr lang="uk-UA" b="1" dirty="0">
              <a:latin typeface="Arial" panose="020B0604020202020204" pitchFamily="34" charset="0"/>
              <a:cs typeface="Arial" panose="020B0604020202020204" pitchFamily="34" charset="0"/>
            </a:endParaRPr>
          </a:p>
        </p:txBody>
      </p:sp>
      <p:sp>
        <p:nvSpPr>
          <p:cNvPr id="9" name="Прямоугольник 8"/>
          <p:cNvSpPr/>
          <p:nvPr/>
        </p:nvSpPr>
        <p:spPr>
          <a:xfrm>
            <a:off x="585452" y="1675065"/>
            <a:ext cx="5337756" cy="5047536"/>
          </a:xfrm>
          <a:prstGeom prst="rect">
            <a:avLst/>
          </a:prstGeom>
        </p:spPr>
        <p:txBody>
          <a:bodyPr wrap="square">
            <a:spAutoFit/>
          </a:bodyPr>
          <a:lstStyle/>
          <a:p>
            <a:r>
              <a:rPr lang="uk-UA" sz="1400" b="1" dirty="0" smtClean="0">
                <a:solidFill>
                  <a:schemeClr val="bg1">
                    <a:lumMod val="50000"/>
                  </a:schemeClr>
                </a:solidFill>
                <a:latin typeface="Arial" panose="020B0604020202020204" pitchFamily="34" charset="0"/>
                <a:cs typeface="Arial" panose="020B0604020202020204" pitchFamily="34" charset="0"/>
              </a:rPr>
              <a:t>Регіональні проблеми: </a:t>
            </a:r>
            <a:endParaRPr lang="uk-UA" sz="1400" b="1" dirty="0">
              <a:solidFill>
                <a:schemeClr val="bg1">
                  <a:lumMod val="50000"/>
                </a:schemeClr>
              </a:solidFill>
              <a:latin typeface="Arial" panose="020B0604020202020204" pitchFamily="34" charset="0"/>
              <a:cs typeface="Arial" panose="020B0604020202020204" pitchFamily="34" charset="0"/>
            </a:endParaRPr>
          </a:p>
          <a:p>
            <a:pPr algn="just"/>
            <a:r>
              <a:rPr lang="uk-UA" sz="1400" dirty="0">
                <a:solidFill>
                  <a:schemeClr val="bg1">
                    <a:lumMod val="50000"/>
                  </a:schemeClr>
                </a:solidFill>
                <a:latin typeface="Arial" panose="020B0604020202020204" pitchFamily="34" charset="0"/>
                <a:cs typeface="Arial" panose="020B0604020202020204" pitchFamily="34" charset="0"/>
              </a:rPr>
              <a:t>• розташування поряд із лінією розмежування та загроза поновлення </a:t>
            </a:r>
            <a:r>
              <a:rPr lang="uk-UA" sz="1400" dirty="0" smtClean="0">
                <a:solidFill>
                  <a:schemeClr val="bg1">
                    <a:lumMod val="50000"/>
                  </a:schemeClr>
                </a:solidFill>
                <a:latin typeface="Arial" panose="020B0604020202020204" pitchFamily="34" charset="0"/>
                <a:cs typeface="Arial" panose="020B0604020202020204" pitchFamily="34" charset="0"/>
              </a:rPr>
              <a:t>бойових </a:t>
            </a:r>
            <a:r>
              <a:rPr lang="uk-UA" sz="1400" dirty="0">
                <a:solidFill>
                  <a:schemeClr val="bg1">
                    <a:lumMod val="50000"/>
                  </a:schemeClr>
                </a:solidFill>
                <a:latin typeface="Arial" panose="020B0604020202020204" pitchFamily="34" charset="0"/>
                <a:cs typeface="Arial" panose="020B0604020202020204" pitchFamily="34" charset="0"/>
              </a:rPr>
              <a:t>дій;</a:t>
            </a:r>
          </a:p>
          <a:p>
            <a:pPr algn="just"/>
            <a:r>
              <a:rPr lang="uk-UA" sz="1400" dirty="0">
                <a:solidFill>
                  <a:schemeClr val="bg1">
                    <a:lumMod val="50000"/>
                  </a:schemeClr>
                </a:solidFill>
                <a:latin typeface="Arial" panose="020B0604020202020204" pitchFamily="34" charset="0"/>
                <a:cs typeface="Arial" panose="020B0604020202020204" pitchFamily="34" charset="0"/>
              </a:rPr>
              <a:t>• невизначеність статусу та майбутнього регіону;</a:t>
            </a:r>
          </a:p>
          <a:p>
            <a:pPr algn="just"/>
            <a:r>
              <a:rPr lang="uk-UA" sz="1400" dirty="0" smtClean="0">
                <a:solidFill>
                  <a:schemeClr val="bg1">
                    <a:lumMod val="50000"/>
                  </a:schemeClr>
                </a:solidFill>
                <a:latin typeface="Arial" panose="020B0604020202020204" pitchFamily="34" charset="0"/>
                <a:cs typeface="Arial" panose="020B0604020202020204" pitchFamily="34" charset="0"/>
              </a:rPr>
              <a:t>• </a:t>
            </a:r>
            <a:r>
              <a:rPr lang="uk-UA" sz="1400" dirty="0">
                <a:solidFill>
                  <a:schemeClr val="bg1">
                    <a:lumMod val="50000"/>
                  </a:schemeClr>
                </a:solidFill>
                <a:latin typeface="Arial" panose="020B0604020202020204" pitchFamily="34" charset="0"/>
                <a:cs typeface="Arial" panose="020B0604020202020204" pitchFamily="34" charset="0"/>
              </a:rPr>
              <a:t>логістичні проблеми, пов'язані із пересування по області через чисельні блок-пости та постійні перевірки;</a:t>
            </a:r>
          </a:p>
          <a:p>
            <a:pPr algn="just"/>
            <a:r>
              <a:rPr lang="uk-UA" sz="1400" dirty="0">
                <a:solidFill>
                  <a:schemeClr val="bg1">
                    <a:lumMod val="50000"/>
                  </a:schemeClr>
                </a:solidFill>
                <a:latin typeface="Arial" panose="020B0604020202020204" pitchFamily="34" charset="0"/>
                <a:cs typeface="Arial" panose="020B0604020202020204" pitchFamily="34" charset="0"/>
              </a:rPr>
              <a:t>• відтік молодих та кваліфікованих кадрів;</a:t>
            </a:r>
          </a:p>
          <a:p>
            <a:pPr algn="just"/>
            <a:r>
              <a:rPr lang="uk-UA" sz="1400" dirty="0">
                <a:solidFill>
                  <a:schemeClr val="bg1">
                    <a:lumMod val="50000"/>
                  </a:schemeClr>
                </a:solidFill>
                <a:latin typeface="Arial" panose="020B0604020202020204" pitchFamily="34" charset="0"/>
                <a:cs typeface="Arial" panose="020B0604020202020204" pitchFamily="34" charset="0"/>
              </a:rPr>
              <a:t>• відсутність належної </a:t>
            </a:r>
            <a:r>
              <a:rPr lang="uk-UA" sz="1400" dirty="0" smtClean="0">
                <a:solidFill>
                  <a:schemeClr val="bg1">
                    <a:lumMod val="50000"/>
                  </a:schemeClr>
                </a:solidFill>
                <a:latin typeface="Arial" panose="020B0604020202020204" pitchFamily="34" charset="0"/>
                <a:cs typeface="Arial" panose="020B0604020202020204" pitchFamily="34" charset="0"/>
              </a:rPr>
              <a:t>інфраструктури;</a:t>
            </a:r>
            <a:endParaRPr lang="uk-UA" sz="1400" dirty="0">
              <a:solidFill>
                <a:schemeClr val="bg1">
                  <a:lumMod val="50000"/>
                </a:schemeClr>
              </a:solidFill>
              <a:latin typeface="Arial" panose="020B0604020202020204" pitchFamily="34" charset="0"/>
              <a:cs typeface="Arial" panose="020B0604020202020204" pitchFamily="34" charset="0"/>
            </a:endParaRPr>
          </a:p>
          <a:p>
            <a:pPr algn="just"/>
            <a:r>
              <a:rPr lang="uk-UA" sz="1400" dirty="0" smtClean="0">
                <a:solidFill>
                  <a:schemeClr val="bg1">
                    <a:lumMod val="50000"/>
                  </a:schemeClr>
                </a:solidFill>
                <a:latin typeface="Arial" panose="020B0604020202020204" pitchFamily="34" charset="0"/>
                <a:cs typeface="Arial" panose="020B0604020202020204" pitchFamily="34" charset="0"/>
              </a:rPr>
              <a:t>• відсутність </a:t>
            </a:r>
            <a:r>
              <a:rPr lang="uk-UA" sz="1400" dirty="0">
                <a:solidFill>
                  <a:schemeClr val="bg1">
                    <a:lumMod val="50000"/>
                  </a:schemeClr>
                </a:solidFill>
                <a:latin typeface="Arial" panose="020B0604020202020204" pitchFamily="34" charset="0"/>
                <a:cs typeface="Arial" panose="020B0604020202020204" pitchFamily="34" charset="0"/>
              </a:rPr>
              <a:t>професійних бізнес-інкубаторів, які могли би надавати консультаційну та освітню допомогу бажаючим започаткувати власну справу або підвищити рівень знань; </a:t>
            </a:r>
          </a:p>
          <a:p>
            <a:pPr algn="just"/>
            <a:r>
              <a:rPr lang="uk-UA" sz="1400" dirty="0" smtClean="0">
                <a:solidFill>
                  <a:schemeClr val="bg1">
                    <a:lumMod val="50000"/>
                  </a:schemeClr>
                </a:solidFill>
                <a:latin typeface="Arial" panose="020B0604020202020204" pitchFamily="34" charset="0"/>
                <a:cs typeface="Arial" panose="020B0604020202020204" pitchFamily="34" charset="0"/>
              </a:rPr>
              <a:t>• найбільша кількість ВПО серед всіх областей України;</a:t>
            </a:r>
          </a:p>
          <a:p>
            <a:pPr algn="just"/>
            <a:r>
              <a:rPr lang="uk-UA" sz="1400" dirty="0" smtClean="0">
                <a:solidFill>
                  <a:schemeClr val="bg1">
                    <a:lumMod val="50000"/>
                  </a:schemeClr>
                </a:solidFill>
                <a:latin typeface="Arial" panose="020B0604020202020204" pitchFamily="34" charset="0"/>
                <a:cs typeface="Arial" panose="020B0604020202020204" pitchFamily="34" charset="0"/>
              </a:rPr>
              <a:t>• </a:t>
            </a:r>
            <a:r>
              <a:rPr lang="uk-UA" sz="1400" dirty="0">
                <a:solidFill>
                  <a:schemeClr val="bg1">
                    <a:lumMod val="50000"/>
                  </a:schemeClr>
                </a:solidFill>
                <a:latin typeface="Arial" panose="020B0604020202020204" pitchFamily="34" charset="0"/>
                <a:cs typeface="Arial" panose="020B0604020202020204" pitchFamily="34" charset="0"/>
              </a:rPr>
              <a:t>великий обсяг заборгованість по </a:t>
            </a:r>
            <a:r>
              <a:rPr lang="uk-UA" sz="1400" dirty="0" smtClean="0">
                <a:solidFill>
                  <a:schemeClr val="bg1">
                    <a:lumMod val="50000"/>
                  </a:schemeClr>
                </a:solidFill>
                <a:latin typeface="Arial" panose="020B0604020202020204" pitchFamily="34" charset="0"/>
                <a:cs typeface="Arial" panose="020B0604020202020204" pitchFamily="34" charset="0"/>
              </a:rPr>
              <a:t>заробітних </a:t>
            </a:r>
            <a:r>
              <a:rPr lang="uk-UA" sz="1400" dirty="0">
                <a:solidFill>
                  <a:schemeClr val="bg1">
                    <a:lumMod val="50000"/>
                  </a:schemeClr>
                </a:solidFill>
                <a:latin typeface="Arial" panose="020B0604020202020204" pitchFamily="34" charset="0"/>
                <a:cs typeface="Arial" panose="020B0604020202020204" pitchFamily="34" charset="0"/>
              </a:rPr>
              <a:t>платах на державних </a:t>
            </a:r>
            <a:r>
              <a:rPr lang="uk-UA" sz="1400" dirty="0" smtClean="0">
                <a:solidFill>
                  <a:schemeClr val="bg1">
                    <a:lumMod val="50000"/>
                  </a:schemeClr>
                </a:solidFill>
                <a:latin typeface="Arial" panose="020B0604020202020204" pitchFamily="34" charset="0"/>
                <a:cs typeface="Arial" panose="020B0604020202020204" pitchFamily="34" charset="0"/>
              </a:rPr>
              <a:t>підприємствах;</a:t>
            </a:r>
          </a:p>
          <a:p>
            <a:pPr algn="just"/>
            <a:r>
              <a:rPr lang="uk-UA" sz="1400" dirty="0">
                <a:solidFill>
                  <a:schemeClr val="bg1">
                    <a:lumMod val="50000"/>
                  </a:schemeClr>
                </a:solidFill>
                <a:latin typeface="Arial" panose="020B0604020202020204" pitchFamily="34" charset="0"/>
                <a:cs typeface="Arial" panose="020B0604020202020204" pitchFamily="34" charset="0"/>
              </a:rPr>
              <a:t>• </a:t>
            </a:r>
            <a:r>
              <a:rPr lang="uk-UA" sz="1400" dirty="0" smtClean="0">
                <a:solidFill>
                  <a:schemeClr val="bg1">
                    <a:lumMod val="50000"/>
                  </a:schemeClr>
                </a:solidFill>
                <a:latin typeface="Arial" panose="020B0604020202020204" pitchFamily="34" charset="0"/>
                <a:cs typeface="Arial" panose="020B0604020202020204" pitchFamily="34" charset="0"/>
              </a:rPr>
              <a:t>високі тарифи на комунальні послуги;</a:t>
            </a:r>
          </a:p>
          <a:p>
            <a:pPr algn="just"/>
            <a:r>
              <a:rPr lang="uk-UA" sz="1400" dirty="0">
                <a:solidFill>
                  <a:schemeClr val="bg1">
                    <a:lumMod val="50000"/>
                  </a:schemeClr>
                </a:solidFill>
                <a:latin typeface="Arial" panose="020B0604020202020204" pitchFamily="34" charset="0"/>
                <a:cs typeface="Arial" panose="020B0604020202020204" pitchFamily="34" charset="0"/>
              </a:rPr>
              <a:t>• </a:t>
            </a:r>
            <a:r>
              <a:rPr lang="uk-UA" sz="1400" dirty="0" smtClean="0">
                <a:solidFill>
                  <a:schemeClr val="bg1">
                    <a:lumMod val="50000"/>
                  </a:schemeClr>
                </a:solidFill>
                <a:latin typeface="Arial" panose="020B0604020202020204" pitchFamily="34" charset="0"/>
                <a:cs typeface="Arial" panose="020B0604020202020204" pitchFamily="34" charset="0"/>
              </a:rPr>
              <a:t>необґрунтовано </a:t>
            </a:r>
            <a:r>
              <a:rPr lang="uk-UA" sz="1400" dirty="0">
                <a:solidFill>
                  <a:schemeClr val="bg1">
                    <a:lumMod val="50000"/>
                  </a:schemeClr>
                </a:solidFill>
                <a:latin typeface="Arial" panose="020B0604020202020204" pitchFamily="34" charset="0"/>
                <a:cs typeface="Arial" panose="020B0604020202020204" pitchFamily="34" charset="0"/>
              </a:rPr>
              <a:t>висока орендна </a:t>
            </a:r>
            <a:r>
              <a:rPr lang="uk-UA" sz="1400" dirty="0" smtClean="0">
                <a:solidFill>
                  <a:schemeClr val="bg1">
                    <a:lumMod val="50000"/>
                  </a:schemeClr>
                </a:solidFill>
                <a:latin typeface="Arial" panose="020B0604020202020204" pitchFamily="34" charset="0"/>
                <a:cs typeface="Arial" panose="020B0604020202020204" pitchFamily="34" charset="0"/>
              </a:rPr>
              <a:t>плата;</a:t>
            </a:r>
          </a:p>
          <a:p>
            <a:pPr algn="just"/>
            <a:r>
              <a:rPr lang="uk-UA" sz="1400" dirty="0" smtClean="0">
                <a:solidFill>
                  <a:schemeClr val="bg1">
                    <a:lumMod val="50000"/>
                  </a:schemeClr>
                </a:solidFill>
                <a:latin typeface="Arial" panose="020B0604020202020204" pitchFamily="34" charset="0"/>
                <a:cs typeface="Arial" panose="020B0604020202020204" pitchFamily="34" charset="0"/>
              </a:rPr>
              <a:t>• </a:t>
            </a:r>
            <a:r>
              <a:rPr lang="uk-UA" sz="1400" dirty="0" smtClean="0">
                <a:solidFill>
                  <a:schemeClr val="bg1">
                    <a:lumMod val="50000"/>
                  </a:schemeClr>
                </a:solidFill>
                <a:latin typeface="Arial" panose="020B0604020202020204" pitchFamily="34" charset="0"/>
                <a:ea typeface="Arial" panose="020B0604020202020204" pitchFamily="34" charset="0"/>
              </a:rPr>
              <a:t>неузгодженість </a:t>
            </a:r>
            <a:r>
              <a:rPr lang="uk-UA" sz="1400" dirty="0">
                <a:solidFill>
                  <a:schemeClr val="bg1">
                    <a:lumMod val="50000"/>
                  </a:schemeClr>
                </a:solidFill>
                <a:latin typeface="Arial" panose="020B0604020202020204" pitchFamily="34" charset="0"/>
                <a:ea typeface="Arial" panose="020B0604020202020204" pitchFamily="34" charset="0"/>
              </a:rPr>
              <a:t>державної політики у сфері виділення придатних для роботи приміщень чи земель (вільні приміщення нерідко простоюють і не здаються через бюрократичні процедури чи умисний супротив з боку зацікавлених осіб);</a:t>
            </a:r>
          </a:p>
          <a:p>
            <a:pPr marL="285750" indent="-285750" algn="just">
              <a:buFont typeface="Arial" panose="020B0604020202020204" pitchFamily="34" charset="0"/>
              <a:buChar char="•"/>
            </a:pPr>
            <a:endParaRPr lang="uk-UA" sz="1400" dirty="0">
              <a:solidFill>
                <a:schemeClr val="bg1">
                  <a:lumMod val="50000"/>
                </a:schemeClr>
              </a:solidFill>
              <a:latin typeface="Arial" panose="020B0604020202020204" pitchFamily="34" charset="0"/>
              <a:cs typeface="Arial" panose="020B0604020202020204" pitchFamily="34" charset="0"/>
            </a:endParaRPr>
          </a:p>
          <a:p>
            <a:pPr algn="just"/>
            <a:endParaRPr lang="uk-UA" sz="1400" dirty="0">
              <a:solidFill>
                <a:schemeClr val="bg1">
                  <a:lumMod val="50000"/>
                </a:schemeClr>
              </a:solidFill>
              <a:latin typeface="Arial" panose="020B0604020202020204" pitchFamily="34" charset="0"/>
              <a:cs typeface="Arial" panose="020B0604020202020204" pitchFamily="34" charset="0"/>
            </a:endParaRPr>
          </a:p>
        </p:txBody>
      </p:sp>
      <p:sp>
        <p:nvSpPr>
          <p:cNvPr id="12" name="Прямоугольник 11"/>
          <p:cNvSpPr/>
          <p:nvPr/>
        </p:nvSpPr>
        <p:spPr>
          <a:xfrm>
            <a:off x="6096000" y="1559406"/>
            <a:ext cx="5603384" cy="5047536"/>
          </a:xfrm>
          <a:prstGeom prst="rect">
            <a:avLst/>
          </a:prstGeom>
        </p:spPr>
        <p:txBody>
          <a:bodyPr wrap="square">
            <a:spAutoFit/>
          </a:bodyPr>
          <a:lstStyle/>
          <a:p>
            <a:pPr>
              <a:lnSpc>
                <a:spcPct val="115000"/>
              </a:lnSpc>
              <a:spcAft>
                <a:spcPts val="0"/>
              </a:spcAft>
            </a:pPr>
            <a:r>
              <a:rPr lang="uk-UA" sz="1400" b="1" dirty="0" smtClean="0">
                <a:solidFill>
                  <a:schemeClr val="bg1">
                    <a:lumMod val="50000"/>
                  </a:schemeClr>
                </a:solidFill>
                <a:latin typeface="Arial" panose="020B0604020202020204" pitchFamily="34" charset="0"/>
                <a:ea typeface="Arial" panose="020B0604020202020204" pitchFamily="34" charset="0"/>
              </a:rPr>
              <a:t>Основні перешкоди </a:t>
            </a:r>
            <a:r>
              <a:rPr lang="uk-UA" sz="1400" b="1" dirty="0">
                <a:solidFill>
                  <a:schemeClr val="bg1">
                    <a:lumMod val="50000"/>
                  </a:schemeClr>
                </a:solidFill>
                <a:latin typeface="Arial" panose="020B0604020202020204" pitchFamily="34" charset="0"/>
                <a:ea typeface="Arial" panose="020B0604020202020204" pitchFamily="34" charset="0"/>
              </a:rPr>
              <a:t>для відкриття або відновлення </a:t>
            </a:r>
            <a:r>
              <a:rPr lang="uk-UA" sz="1400" b="1" dirty="0" smtClean="0">
                <a:solidFill>
                  <a:schemeClr val="bg1">
                    <a:lumMod val="50000"/>
                  </a:schemeClr>
                </a:solidFill>
                <a:latin typeface="Arial" panose="020B0604020202020204" pitchFamily="34" charset="0"/>
                <a:ea typeface="Arial" panose="020B0604020202020204" pitchFamily="34" charset="0"/>
              </a:rPr>
              <a:t>власної справи:</a:t>
            </a:r>
            <a:endParaRPr lang="uk-UA" sz="1400" dirty="0">
              <a:solidFill>
                <a:schemeClr val="bg1">
                  <a:lumMod val="50000"/>
                </a:schemeClr>
              </a:solidFill>
              <a:latin typeface="Arial" panose="020B0604020202020204" pitchFamily="34" charset="0"/>
              <a:ea typeface="Arial" panose="020B0604020202020204" pitchFamily="34" charset="0"/>
            </a:endParaRPr>
          </a:p>
          <a:p>
            <a:pPr>
              <a:lnSpc>
                <a:spcPct val="115000"/>
              </a:lnSpc>
              <a:spcAft>
                <a:spcPts val="0"/>
              </a:spcAft>
            </a:pPr>
            <a:r>
              <a:rPr lang="uk-UA" sz="1400" dirty="0">
                <a:solidFill>
                  <a:schemeClr val="bg1">
                    <a:lumMod val="50000"/>
                  </a:schemeClr>
                </a:solidFill>
                <a:latin typeface="Arial" panose="020B0604020202020204" pitchFamily="34" charset="0"/>
                <a:ea typeface="Arial" panose="020B0604020202020204" pitchFamily="34" charset="0"/>
              </a:rPr>
              <a:t>• нестача грошей для стартового </a:t>
            </a:r>
            <a:r>
              <a:rPr lang="uk-UA" sz="1400" dirty="0" smtClean="0">
                <a:solidFill>
                  <a:schemeClr val="bg1">
                    <a:lumMod val="50000"/>
                  </a:schemeClr>
                </a:solidFill>
                <a:latin typeface="Arial" panose="020B0604020202020204" pitchFamily="34" charset="0"/>
                <a:ea typeface="Arial" panose="020B0604020202020204" pitchFamily="34" charset="0"/>
              </a:rPr>
              <a:t>капіталу;</a:t>
            </a:r>
            <a:endParaRPr lang="uk-UA" sz="1400" dirty="0">
              <a:solidFill>
                <a:schemeClr val="bg1">
                  <a:lumMod val="50000"/>
                </a:schemeClr>
              </a:solidFill>
              <a:latin typeface="Arial" panose="020B0604020202020204" pitchFamily="34" charset="0"/>
              <a:ea typeface="Arial" panose="020B0604020202020204" pitchFamily="34" charset="0"/>
            </a:endParaRPr>
          </a:p>
          <a:p>
            <a:pPr>
              <a:lnSpc>
                <a:spcPct val="115000"/>
              </a:lnSpc>
              <a:spcAft>
                <a:spcPts val="0"/>
              </a:spcAft>
            </a:pPr>
            <a:r>
              <a:rPr lang="uk-UA" sz="1400" dirty="0">
                <a:solidFill>
                  <a:schemeClr val="bg1">
                    <a:lumMod val="50000"/>
                  </a:schemeClr>
                </a:solidFill>
                <a:latin typeface="Arial" panose="020B0604020202020204" pitchFamily="34" charset="0"/>
                <a:ea typeface="Arial" panose="020B0604020202020204" pitchFamily="34" charset="0"/>
              </a:rPr>
              <a:t>• нестача оборотних коштів;</a:t>
            </a:r>
          </a:p>
          <a:p>
            <a:pPr>
              <a:lnSpc>
                <a:spcPct val="115000"/>
              </a:lnSpc>
              <a:spcAft>
                <a:spcPts val="0"/>
              </a:spcAft>
            </a:pPr>
            <a:r>
              <a:rPr lang="uk-UA" sz="1400" dirty="0">
                <a:solidFill>
                  <a:schemeClr val="bg1">
                    <a:lumMod val="50000"/>
                  </a:schemeClr>
                </a:solidFill>
                <a:latin typeface="Arial" panose="020B0604020202020204" pitchFamily="34" charset="0"/>
                <a:ea typeface="Arial" panose="020B0604020202020204" pitchFamily="34" charset="0"/>
              </a:rPr>
              <a:t>• небажання банків кредитувати ВПО (через відсутність заставного майна, постійного місця проживання і нестабільністю економіки в цілому);</a:t>
            </a:r>
          </a:p>
          <a:p>
            <a:pPr>
              <a:lnSpc>
                <a:spcPct val="115000"/>
              </a:lnSpc>
              <a:spcAft>
                <a:spcPts val="0"/>
              </a:spcAft>
            </a:pPr>
            <a:r>
              <a:rPr lang="uk-UA" sz="1400" dirty="0">
                <a:solidFill>
                  <a:schemeClr val="bg1">
                    <a:lumMod val="50000"/>
                  </a:schemeClr>
                </a:solidFill>
                <a:latin typeface="Arial" panose="020B0604020202020204" pitchFamily="34" charset="0"/>
                <a:ea typeface="Arial" panose="020B0604020202020204" pitchFamily="34" charset="0"/>
              </a:rPr>
              <a:t>• тривалість процесу напрацювання нової клієнтської бази;</a:t>
            </a:r>
          </a:p>
          <a:p>
            <a:pPr>
              <a:lnSpc>
                <a:spcPct val="115000"/>
              </a:lnSpc>
              <a:spcAft>
                <a:spcPts val="0"/>
              </a:spcAft>
            </a:pPr>
            <a:r>
              <a:rPr lang="uk-UA" sz="1400" dirty="0">
                <a:solidFill>
                  <a:schemeClr val="bg1">
                    <a:lumMod val="50000"/>
                  </a:schemeClr>
                </a:solidFill>
                <a:latin typeface="Arial" panose="020B0604020202020204" pitchFamily="34" charset="0"/>
                <a:ea typeface="Arial" panose="020B0604020202020204" pitchFamily="34" charset="0"/>
              </a:rPr>
              <a:t>• порівняно низький рівень платоспроможності потенційних клієнтів;</a:t>
            </a:r>
          </a:p>
          <a:p>
            <a:pPr>
              <a:lnSpc>
                <a:spcPct val="115000"/>
              </a:lnSpc>
              <a:spcAft>
                <a:spcPts val="0"/>
              </a:spcAft>
            </a:pPr>
            <a:r>
              <a:rPr lang="uk-UA" sz="1400" dirty="0">
                <a:solidFill>
                  <a:schemeClr val="bg1">
                    <a:lumMod val="50000"/>
                  </a:schemeClr>
                </a:solidFill>
                <a:latin typeface="Arial" panose="020B0604020202020204" pitchFamily="34" charset="0"/>
                <a:ea typeface="Arial" panose="020B0604020202020204" pitchFamily="34" charset="0"/>
              </a:rPr>
              <a:t>• неможливість придбати нове обладнання або перевезти обладнання з </a:t>
            </a:r>
            <a:r>
              <a:rPr lang="uk-UA" sz="1400" dirty="0" smtClean="0">
                <a:solidFill>
                  <a:schemeClr val="bg1">
                    <a:lumMod val="50000"/>
                  </a:schemeClr>
                </a:solidFill>
                <a:latin typeface="Arial" panose="020B0604020202020204" pitchFamily="34" charset="0"/>
                <a:ea typeface="Arial" panose="020B0604020202020204" pitchFamily="34" charset="0"/>
              </a:rPr>
              <a:t>виробництва, </a:t>
            </a:r>
            <a:r>
              <a:rPr lang="uk-UA" sz="1400" dirty="0">
                <a:solidFill>
                  <a:schemeClr val="bg1">
                    <a:lumMod val="50000"/>
                  </a:schemeClr>
                </a:solidFill>
                <a:latin typeface="Arial" panose="020B0604020202020204" pitchFamily="34" charset="0"/>
                <a:ea typeface="Arial" panose="020B0604020202020204" pitchFamily="34" charset="0"/>
              </a:rPr>
              <a:t>що залишилися на </a:t>
            </a:r>
            <a:r>
              <a:rPr lang="uk-UA" sz="1400" dirty="0" smtClean="0">
                <a:solidFill>
                  <a:schemeClr val="bg1">
                    <a:lumMod val="50000"/>
                  </a:schemeClr>
                </a:solidFill>
                <a:latin typeface="Arial" panose="020B0604020202020204" pitchFamily="34" charset="0"/>
                <a:ea typeface="Arial" panose="020B0604020202020204" pitchFamily="34" charset="0"/>
              </a:rPr>
              <a:t>окупованих територіях;</a:t>
            </a:r>
            <a:endParaRPr lang="uk-UA" sz="1400" dirty="0">
              <a:solidFill>
                <a:schemeClr val="bg1">
                  <a:lumMod val="50000"/>
                </a:schemeClr>
              </a:solidFill>
              <a:latin typeface="Arial" panose="020B0604020202020204" pitchFamily="34" charset="0"/>
              <a:ea typeface="Arial" panose="020B0604020202020204" pitchFamily="34" charset="0"/>
            </a:endParaRPr>
          </a:p>
          <a:p>
            <a:pPr>
              <a:lnSpc>
                <a:spcPct val="115000"/>
              </a:lnSpc>
              <a:spcAft>
                <a:spcPts val="0"/>
              </a:spcAft>
            </a:pPr>
            <a:r>
              <a:rPr lang="uk-UA" sz="1400" dirty="0" smtClean="0">
                <a:solidFill>
                  <a:schemeClr val="bg1">
                    <a:lumMod val="50000"/>
                  </a:schemeClr>
                </a:solidFill>
                <a:latin typeface="Arial" panose="020B0604020202020204" pitchFamily="34" charset="0"/>
                <a:ea typeface="Arial" panose="020B0604020202020204" pitchFamily="34" charset="0"/>
              </a:rPr>
              <a:t>• </a:t>
            </a:r>
            <a:r>
              <a:rPr lang="uk-UA" sz="1400" dirty="0">
                <a:solidFill>
                  <a:schemeClr val="bg1">
                    <a:lumMod val="50000"/>
                  </a:schemeClr>
                </a:solidFill>
                <a:latin typeface="Arial" panose="020B0604020202020204" pitchFamily="34" charset="0"/>
                <a:ea typeface="Arial" panose="020B0604020202020204" pitchFamily="34" charset="0"/>
              </a:rPr>
              <a:t>відсутність налагодженого моніторингу (консультативної підтримки) нових бізнесів протягом певного періоду після початку роботи;</a:t>
            </a:r>
          </a:p>
          <a:p>
            <a:pPr>
              <a:lnSpc>
                <a:spcPct val="115000"/>
              </a:lnSpc>
              <a:spcAft>
                <a:spcPts val="0"/>
              </a:spcAft>
            </a:pPr>
            <a:r>
              <a:rPr lang="uk-UA" sz="1400" dirty="0" smtClean="0">
                <a:solidFill>
                  <a:schemeClr val="bg1">
                    <a:lumMod val="50000"/>
                  </a:schemeClr>
                </a:solidFill>
                <a:latin typeface="Arial" panose="020B0604020202020204" pitchFamily="34" charset="0"/>
                <a:ea typeface="Arial" panose="020B0604020202020204" pitchFamily="34" charset="0"/>
              </a:rPr>
              <a:t>• </a:t>
            </a:r>
            <a:r>
              <a:rPr lang="uk-UA" sz="1400" dirty="0">
                <a:solidFill>
                  <a:schemeClr val="bg1">
                    <a:lumMod val="50000"/>
                  </a:schemeClr>
                </a:solidFill>
                <a:latin typeface="Arial" panose="020B0604020202020204" pitchFamily="34" charset="0"/>
                <a:ea typeface="Arial" panose="020B0604020202020204" pitchFamily="34" charset="0"/>
              </a:rPr>
              <a:t>в</a:t>
            </a:r>
            <a:r>
              <a:rPr lang="uk-UA" sz="1400" dirty="0">
                <a:solidFill>
                  <a:schemeClr val="bg1">
                    <a:lumMod val="50000"/>
                  </a:schemeClr>
                </a:solidFill>
                <a:latin typeface="Arial" panose="020B0604020202020204" pitchFamily="34" charset="0"/>
                <a:ea typeface="Times New Roman" panose="02020603050405020304" pitchFamily="18" charset="0"/>
              </a:rPr>
              <a:t>исоке податкове навантаження та відсутність податкових канікул на старті бізнесу;</a:t>
            </a:r>
            <a:endParaRPr lang="uk-UA" sz="1400" dirty="0">
              <a:solidFill>
                <a:schemeClr val="bg1">
                  <a:lumMod val="50000"/>
                </a:schemeClr>
              </a:solidFill>
              <a:latin typeface="Arial" panose="020B0604020202020204" pitchFamily="34" charset="0"/>
              <a:ea typeface="Arial" panose="020B0604020202020204" pitchFamily="34" charset="0"/>
            </a:endParaRPr>
          </a:p>
          <a:p>
            <a:pPr>
              <a:lnSpc>
                <a:spcPct val="115000"/>
              </a:lnSpc>
              <a:spcAft>
                <a:spcPts val="0"/>
              </a:spcAft>
            </a:pPr>
            <a:r>
              <a:rPr lang="uk-UA" sz="1400" dirty="0">
                <a:solidFill>
                  <a:schemeClr val="bg1">
                    <a:lumMod val="50000"/>
                  </a:schemeClr>
                </a:solidFill>
                <a:latin typeface="Arial" panose="020B0604020202020204" pitchFamily="34" charset="0"/>
                <a:ea typeface="Arial" panose="020B0604020202020204" pitchFamily="34" charset="0"/>
              </a:rPr>
              <a:t>• т</a:t>
            </a:r>
            <a:r>
              <a:rPr lang="uk-UA" sz="1400" dirty="0">
                <a:solidFill>
                  <a:schemeClr val="bg1">
                    <a:lumMod val="50000"/>
                  </a:schemeClr>
                </a:solidFill>
                <a:latin typeface="Arial" panose="020B0604020202020204" pitchFamily="34" charset="0"/>
                <a:ea typeface="Times New Roman" panose="02020603050405020304" pitchFamily="18" charset="0"/>
              </a:rPr>
              <a:t>руднощі з оформлення документів та ліцензій, наприклад, щодо земельних питань;</a:t>
            </a:r>
            <a:endParaRPr lang="uk-UA" sz="1400" dirty="0">
              <a:solidFill>
                <a:schemeClr val="bg1">
                  <a:lumMod val="50000"/>
                </a:schemeClr>
              </a:solidFill>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15930127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03087" y="355500"/>
            <a:ext cx="2923505" cy="1344812"/>
          </a:xfrm>
          <a:prstGeom prst="rect">
            <a:avLst/>
          </a:prstGeom>
        </p:spPr>
      </p:pic>
      <p:sp>
        <p:nvSpPr>
          <p:cNvPr id="3" name="Прямоугольник 2"/>
          <p:cNvSpPr/>
          <p:nvPr/>
        </p:nvSpPr>
        <p:spPr>
          <a:xfrm>
            <a:off x="3024662" y="577766"/>
            <a:ext cx="4494179" cy="410882"/>
          </a:xfrm>
          <a:prstGeom prst="rect">
            <a:avLst/>
          </a:prstGeom>
        </p:spPr>
        <p:txBody>
          <a:bodyPr wrap="none">
            <a:spAutoFit/>
          </a:bodyPr>
          <a:lstStyle/>
          <a:p>
            <a:pPr>
              <a:lnSpc>
                <a:spcPct val="115000"/>
              </a:lnSpc>
              <a:spcAft>
                <a:spcPts val="0"/>
              </a:spcAft>
            </a:pPr>
            <a:r>
              <a:rPr lang="uk-UA" b="1" dirty="0">
                <a:solidFill>
                  <a:srgbClr val="000000"/>
                </a:solidFill>
                <a:latin typeface="Arial" panose="020B0604020202020204" pitchFamily="34" charset="0"/>
                <a:ea typeface="Arial" panose="020B0604020202020204" pitchFamily="34" charset="0"/>
              </a:rPr>
              <a:t>Регіональний рейтинг </a:t>
            </a:r>
            <a:r>
              <a:rPr lang="uk-UA" b="1" dirty="0" err="1">
                <a:solidFill>
                  <a:srgbClr val="000000"/>
                </a:solidFill>
                <a:latin typeface="Arial" panose="020B0604020202020204" pitchFamily="34" charset="0"/>
                <a:ea typeface="Arial" panose="020B0604020202020204" pitchFamily="34" charset="0"/>
              </a:rPr>
              <a:t>Doing</a:t>
            </a:r>
            <a:r>
              <a:rPr lang="uk-UA" b="1" dirty="0">
                <a:solidFill>
                  <a:srgbClr val="000000"/>
                </a:solidFill>
                <a:latin typeface="Arial" panose="020B0604020202020204" pitchFamily="34" charset="0"/>
                <a:ea typeface="Arial" panose="020B0604020202020204" pitchFamily="34" charset="0"/>
              </a:rPr>
              <a:t> </a:t>
            </a:r>
            <a:r>
              <a:rPr lang="uk-UA" b="1" dirty="0" err="1">
                <a:solidFill>
                  <a:srgbClr val="000000"/>
                </a:solidFill>
                <a:latin typeface="Arial" panose="020B0604020202020204" pitchFamily="34" charset="0"/>
                <a:ea typeface="Arial" panose="020B0604020202020204" pitchFamily="34" charset="0"/>
              </a:rPr>
              <a:t>business</a:t>
            </a:r>
            <a:endParaRPr lang="uk-UA" dirty="0">
              <a:solidFill>
                <a:srgbClr val="000000"/>
              </a:solidFill>
              <a:effectLst/>
              <a:latin typeface="Arial" panose="020B0604020202020204" pitchFamily="34" charset="0"/>
              <a:ea typeface="Arial" panose="020B0604020202020204" pitchFamily="34" charset="0"/>
            </a:endParaRPr>
          </a:p>
        </p:txBody>
      </p:sp>
      <p:pic>
        <p:nvPicPr>
          <p:cNvPr id="7" name="Рисунок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99658" y="2198213"/>
            <a:ext cx="8328589" cy="8328589"/>
          </a:xfrm>
          <a:prstGeom prst="rect">
            <a:avLst/>
          </a:prstGeom>
        </p:spPr>
      </p:pic>
      <p:sp>
        <p:nvSpPr>
          <p:cNvPr id="8" name="Прямоугольник 7"/>
          <p:cNvSpPr/>
          <p:nvPr/>
        </p:nvSpPr>
        <p:spPr>
          <a:xfrm>
            <a:off x="514368" y="1486549"/>
            <a:ext cx="10751715" cy="1062278"/>
          </a:xfrm>
          <a:prstGeom prst="rect">
            <a:avLst/>
          </a:prstGeom>
        </p:spPr>
        <p:txBody>
          <a:bodyPr wrap="square">
            <a:spAutoFit/>
          </a:bodyPr>
          <a:lstStyle/>
          <a:p>
            <a:pPr algn="just">
              <a:lnSpc>
                <a:spcPct val="115000"/>
              </a:lnSpc>
              <a:spcAft>
                <a:spcPts val="0"/>
              </a:spcAft>
            </a:pPr>
            <a:r>
              <a:rPr lang="uk-UA" sz="1400" dirty="0">
                <a:solidFill>
                  <a:schemeClr val="bg1">
                    <a:lumMod val="50000"/>
                  </a:schemeClr>
                </a:solidFill>
                <a:latin typeface="Arial" panose="020B0604020202020204" pitchFamily="34" charset="0"/>
                <a:ea typeface="Arial" panose="020B0604020202020204" pitchFamily="34" charset="0"/>
              </a:rPr>
              <a:t>У 2017 році в Україні з'явився регіональний рейтинг </a:t>
            </a:r>
            <a:r>
              <a:rPr lang="uk-UA" sz="1400" dirty="0" err="1">
                <a:solidFill>
                  <a:schemeClr val="bg1">
                    <a:lumMod val="50000"/>
                  </a:schemeClr>
                </a:solidFill>
                <a:latin typeface="Arial" panose="020B0604020202020204" pitchFamily="34" charset="0"/>
                <a:ea typeface="Arial" panose="020B0604020202020204" pitchFamily="34" charset="0"/>
              </a:rPr>
              <a:t>Doing</a:t>
            </a:r>
            <a:r>
              <a:rPr lang="uk-UA" sz="1400" dirty="0">
                <a:solidFill>
                  <a:schemeClr val="bg1">
                    <a:lumMod val="50000"/>
                  </a:schemeClr>
                </a:solidFill>
                <a:latin typeface="Arial" panose="020B0604020202020204" pitchFamily="34" charset="0"/>
                <a:ea typeface="Arial" panose="020B0604020202020204" pitchFamily="34" charset="0"/>
              </a:rPr>
              <a:t> </a:t>
            </a:r>
            <a:r>
              <a:rPr lang="uk-UA" sz="1400" dirty="0" err="1">
                <a:solidFill>
                  <a:schemeClr val="bg1">
                    <a:lumMod val="50000"/>
                  </a:schemeClr>
                </a:solidFill>
                <a:latin typeface="Arial" panose="020B0604020202020204" pitchFamily="34" charset="0"/>
                <a:ea typeface="Arial" panose="020B0604020202020204" pitchFamily="34" charset="0"/>
              </a:rPr>
              <a:t>business</a:t>
            </a:r>
            <a:r>
              <a:rPr lang="uk-UA" sz="1400" dirty="0">
                <a:solidFill>
                  <a:schemeClr val="bg1">
                    <a:lumMod val="50000"/>
                  </a:schemeClr>
                </a:solidFill>
                <a:latin typeface="Arial" panose="020B0604020202020204" pitchFamily="34" charset="0"/>
                <a:ea typeface="Arial" panose="020B0604020202020204" pitchFamily="34" charset="0"/>
              </a:rPr>
              <a:t>, </a:t>
            </a:r>
            <a:r>
              <a:rPr lang="uk-UA" sz="1400" dirty="0" smtClean="0">
                <a:solidFill>
                  <a:schemeClr val="bg1">
                    <a:lumMod val="50000"/>
                  </a:schemeClr>
                </a:solidFill>
                <a:latin typeface="Arial" panose="020B0604020202020204" pitchFamily="34" charset="0"/>
                <a:ea typeface="Arial" panose="020B0604020202020204" pitchFamily="34" charset="0"/>
              </a:rPr>
              <a:t>основою </a:t>
            </a:r>
            <a:r>
              <a:rPr lang="uk-UA" sz="1400" dirty="0">
                <a:solidFill>
                  <a:schemeClr val="bg1">
                    <a:lumMod val="50000"/>
                  </a:schemeClr>
                </a:solidFill>
                <a:latin typeface="Arial" panose="020B0604020202020204" pitchFamily="34" charset="0"/>
                <a:ea typeface="Arial" panose="020B0604020202020204" pitchFamily="34" charset="0"/>
              </a:rPr>
              <a:t>даного дослідження стала адаптована методологія Світового банку. Для першого дослідження було взято п'ять напрямків взаємодії підприємців з місцевими органами </a:t>
            </a:r>
            <a:r>
              <a:rPr lang="uk-UA" sz="1400" dirty="0" smtClean="0">
                <a:solidFill>
                  <a:schemeClr val="bg1">
                    <a:lumMod val="50000"/>
                  </a:schemeClr>
                </a:solidFill>
                <a:latin typeface="Arial" panose="020B0604020202020204" pitchFamily="34" charset="0"/>
                <a:ea typeface="Arial" panose="020B0604020202020204" pitchFamily="34" charset="0"/>
              </a:rPr>
              <a:t>влади</a:t>
            </a:r>
            <a:endParaRPr lang="uk-UA" sz="1400" dirty="0">
              <a:solidFill>
                <a:schemeClr val="bg1">
                  <a:lumMod val="50000"/>
                </a:schemeClr>
              </a:solidFill>
              <a:latin typeface="Arial" panose="020B0604020202020204" pitchFamily="34" charset="0"/>
              <a:ea typeface="Arial" panose="020B0604020202020204" pitchFamily="34" charset="0"/>
            </a:endParaRPr>
          </a:p>
          <a:p>
            <a:pPr algn="just">
              <a:lnSpc>
                <a:spcPct val="115000"/>
              </a:lnSpc>
              <a:spcAft>
                <a:spcPts val="0"/>
              </a:spcAft>
            </a:pPr>
            <a:r>
              <a:rPr lang="uk-UA" sz="1400" dirty="0">
                <a:solidFill>
                  <a:schemeClr val="bg1">
                    <a:lumMod val="50000"/>
                  </a:schemeClr>
                </a:solidFill>
                <a:latin typeface="Arial" panose="020B0604020202020204" pitchFamily="34" charset="0"/>
                <a:ea typeface="Arial" panose="020B0604020202020204" pitchFamily="34" charset="0"/>
              </a:rPr>
              <a:t> </a:t>
            </a:r>
          </a:p>
        </p:txBody>
      </p:sp>
      <p:sp>
        <p:nvSpPr>
          <p:cNvPr id="9" name="Прямоугольник 8"/>
          <p:cNvSpPr/>
          <p:nvPr/>
        </p:nvSpPr>
        <p:spPr>
          <a:xfrm>
            <a:off x="514368" y="2685856"/>
            <a:ext cx="6096000" cy="2796599"/>
          </a:xfrm>
          <a:prstGeom prst="rect">
            <a:avLst/>
          </a:prstGeom>
        </p:spPr>
        <p:txBody>
          <a:bodyPr>
            <a:spAutoFit/>
          </a:bodyPr>
          <a:lstStyle/>
          <a:p>
            <a:pPr marL="342900" indent="-342900" algn="just">
              <a:lnSpc>
                <a:spcPct val="115000"/>
              </a:lnSpc>
              <a:spcAft>
                <a:spcPts val="0"/>
              </a:spcAft>
              <a:buFont typeface="+mj-lt"/>
              <a:buAutoNum type="arabicPeriod"/>
            </a:pPr>
            <a:r>
              <a:rPr lang="uk-UA" sz="1400" dirty="0">
                <a:solidFill>
                  <a:schemeClr val="bg1">
                    <a:lumMod val="50000"/>
                  </a:schemeClr>
                </a:solidFill>
                <a:latin typeface="Arial" panose="020B0604020202020204" pitchFamily="34" charset="0"/>
                <a:ea typeface="Arial" panose="020B0604020202020204" pitchFamily="34" charset="0"/>
              </a:rPr>
              <a:t>Суми </a:t>
            </a:r>
            <a:r>
              <a:rPr lang="uk-UA" sz="1400" dirty="0" smtClean="0">
                <a:solidFill>
                  <a:schemeClr val="bg1">
                    <a:lumMod val="50000"/>
                  </a:schemeClr>
                </a:solidFill>
                <a:latin typeface="Arial" panose="020B0604020202020204" pitchFamily="34" charset="0"/>
                <a:ea typeface="Arial" panose="020B0604020202020204" pitchFamily="34" charset="0"/>
              </a:rPr>
              <a:t>- 107 </a:t>
            </a:r>
          </a:p>
          <a:p>
            <a:pPr marL="342900" indent="-342900" algn="just">
              <a:lnSpc>
                <a:spcPct val="115000"/>
              </a:lnSpc>
              <a:spcAft>
                <a:spcPts val="0"/>
              </a:spcAft>
              <a:buFont typeface="+mj-lt"/>
              <a:buAutoNum type="arabicPeriod"/>
            </a:pPr>
            <a:r>
              <a:rPr lang="uk-UA" sz="1400" dirty="0" smtClean="0">
                <a:solidFill>
                  <a:schemeClr val="bg1">
                    <a:lumMod val="50000"/>
                  </a:schemeClr>
                </a:solidFill>
                <a:latin typeface="Arial" panose="020B0604020202020204" pitchFamily="34" charset="0"/>
                <a:ea typeface="Arial" panose="020B0604020202020204" pitchFamily="34" charset="0"/>
              </a:rPr>
              <a:t>Львівська область - 103 </a:t>
            </a:r>
          </a:p>
          <a:p>
            <a:pPr marL="342900" indent="-342900" algn="just">
              <a:lnSpc>
                <a:spcPct val="115000"/>
              </a:lnSpc>
              <a:spcAft>
                <a:spcPts val="0"/>
              </a:spcAft>
              <a:buFont typeface="+mj-lt"/>
              <a:buAutoNum type="arabicPeriod"/>
            </a:pPr>
            <a:r>
              <a:rPr lang="uk-UA" sz="1400" dirty="0" smtClean="0">
                <a:solidFill>
                  <a:schemeClr val="bg1">
                    <a:lumMod val="50000"/>
                  </a:schemeClr>
                </a:solidFill>
                <a:latin typeface="Arial" panose="020B0604020202020204" pitchFamily="34" charset="0"/>
                <a:ea typeface="Arial" panose="020B0604020202020204" pitchFamily="34" charset="0"/>
              </a:rPr>
              <a:t>Івано-Франківська - 101</a:t>
            </a:r>
            <a:endParaRPr lang="uk-UA" sz="1400" dirty="0">
              <a:solidFill>
                <a:schemeClr val="bg1">
                  <a:lumMod val="50000"/>
                </a:schemeClr>
              </a:solidFill>
              <a:latin typeface="Arial" panose="020B0604020202020204" pitchFamily="34" charset="0"/>
              <a:ea typeface="Arial" panose="020B0604020202020204" pitchFamily="34" charset="0"/>
            </a:endParaRPr>
          </a:p>
          <a:p>
            <a:pPr marL="342900" indent="-342900" algn="just">
              <a:lnSpc>
                <a:spcPct val="115000"/>
              </a:lnSpc>
              <a:spcAft>
                <a:spcPts val="0"/>
              </a:spcAft>
              <a:buFont typeface="+mj-lt"/>
              <a:buAutoNum type="arabicPeriod"/>
            </a:pPr>
            <a:r>
              <a:rPr lang="uk-UA" sz="1400" dirty="0" smtClean="0">
                <a:solidFill>
                  <a:schemeClr val="bg1">
                    <a:lumMod val="50000"/>
                  </a:schemeClr>
                </a:solidFill>
                <a:latin typeface="Arial" panose="020B0604020202020204" pitchFamily="34" charset="0"/>
                <a:ea typeface="Arial" panose="020B0604020202020204" pitchFamily="34" charset="0"/>
              </a:rPr>
              <a:t>Кіровоградська – 101 </a:t>
            </a:r>
          </a:p>
          <a:p>
            <a:pPr marL="342900" indent="-342900" algn="just">
              <a:lnSpc>
                <a:spcPct val="115000"/>
              </a:lnSpc>
              <a:spcAft>
                <a:spcPts val="0"/>
              </a:spcAft>
              <a:buFont typeface="+mj-lt"/>
              <a:buAutoNum type="arabicPeriod"/>
            </a:pPr>
            <a:r>
              <a:rPr lang="uk-UA" sz="1400" dirty="0" smtClean="0">
                <a:solidFill>
                  <a:schemeClr val="bg1">
                    <a:lumMod val="50000"/>
                  </a:schemeClr>
                </a:solidFill>
                <a:latin typeface="Arial" panose="020B0604020202020204" pitchFamily="34" charset="0"/>
                <a:ea typeface="Arial" panose="020B0604020202020204" pitchFamily="34" charset="0"/>
              </a:rPr>
              <a:t>Тернопільська </a:t>
            </a:r>
            <a:r>
              <a:rPr lang="uk-UA" sz="1400" dirty="0">
                <a:solidFill>
                  <a:schemeClr val="bg1">
                    <a:lumMod val="50000"/>
                  </a:schemeClr>
                </a:solidFill>
                <a:latin typeface="Arial" panose="020B0604020202020204" pitchFamily="34" charset="0"/>
                <a:ea typeface="Arial" panose="020B0604020202020204" pitchFamily="34" charset="0"/>
              </a:rPr>
              <a:t>область </a:t>
            </a:r>
            <a:r>
              <a:rPr lang="uk-UA" sz="1400" dirty="0" smtClean="0">
                <a:solidFill>
                  <a:schemeClr val="bg1">
                    <a:lumMod val="50000"/>
                  </a:schemeClr>
                </a:solidFill>
                <a:latin typeface="Arial" panose="020B0604020202020204" pitchFamily="34" charset="0"/>
                <a:ea typeface="Arial" panose="020B0604020202020204" pitchFamily="34" charset="0"/>
              </a:rPr>
              <a:t>- 100</a:t>
            </a:r>
          </a:p>
          <a:p>
            <a:pPr marL="342900" indent="-342900" algn="just">
              <a:lnSpc>
                <a:spcPct val="115000"/>
              </a:lnSpc>
              <a:spcAft>
                <a:spcPts val="0"/>
              </a:spcAft>
              <a:buFont typeface="+mj-lt"/>
              <a:buAutoNum type="arabicPeriod"/>
            </a:pPr>
            <a:r>
              <a:rPr lang="uk-UA" sz="1400" b="1" dirty="0" smtClean="0">
                <a:solidFill>
                  <a:schemeClr val="bg1">
                    <a:lumMod val="50000"/>
                  </a:schemeClr>
                </a:solidFill>
                <a:latin typeface="Arial" panose="020B0604020202020204" pitchFamily="34" charset="0"/>
                <a:ea typeface="Arial" panose="020B0604020202020204" pitchFamily="34" charset="0"/>
              </a:rPr>
              <a:t>Донецька </a:t>
            </a:r>
            <a:r>
              <a:rPr lang="uk-UA" sz="1400" b="1" dirty="0">
                <a:solidFill>
                  <a:schemeClr val="bg1">
                    <a:lumMod val="50000"/>
                  </a:schemeClr>
                </a:solidFill>
                <a:latin typeface="Arial" panose="020B0604020202020204" pitchFamily="34" charset="0"/>
                <a:ea typeface="Arial" panose="020B0604020202020204" pitchFamily="34" charset="0"/>
              </a:rPr>
              <a:t>область </a:t>
            </a:r>
            <a:r>
              <a:rPr lang="uk-UA" sz="1400" b="1" dirty="0" smtClean="0">
                <a:solidFill>
                  <a:schemeClr val="bg1">
                    <a:lumMod val="50000"/>
                  </a:schemeClr>
                </a:solidFill>
                <a:latin typeface="Arial" panose="020B0604020202020204" pitchFamily="34" charset="0"/>
                <a:ea typeface="Arial" panose="020B0604020202020204" pitchFamily="34" charset="0"/>
              </a:rPr>
              <a:t>- 89 </a:t>
            </a:r>
          </a:p>
          <a:p>
            <a:pPr marL="342900" indent="-342900" algn="just">
              <a:lnSpc>
                <a:spcPct val="115000"/>
              </a:lnSpc>
              <a:spcAft>
                <a:spcPts val="0"/>
              </a:spcAft>
              <a:buFont typeface="+mj-lt"/>
              <a:buAutoNum type="arabicPeriod"/>
            </a:pPr>
            <a:r>
              <a:rPr lang="uk-UA" sz="1400" dirty="0" smtClean="0">
                <a:solidFill>
                  <a:schemeClr val="bg1">
                    <a:lumMod val="50000"/>
                  </a:schemeClr>
                </a:solidFill>
                <a:latin typeface="Arial" panose="020B0604020202020204" pitchFamily="34" charset="0"/>
                <a:ea typeface="Arial" panose="020B0604020202020204" pitchFamily="34" charset="0"/>
              </a:rPr>
              <a:t>Чернігівська </a:t>
            </a:r>
            <a:r>
              <a:rPr lang="uk-UA" sz="1400" dirty="0">
                <a:solidFill>
                  <a:schemeClr val="bg1">
                    <a:lumMod val="50000"/>
                  </a:schemeClr>
                </a:solidFill>
                <a:latin typeface="Arial" panose="020B0604020202020204" pitchFamily="34" charset="0"/>
                <a:ea typeface="Arial" panose="020B0604020202020204" pitchFamily="34" charset="0"/>
              </a:rPr>
              <a:t>область – </a:t>
            </a:r>
            <a:r>
              <a:rPr lang="uk-UA" sz="1400" dirty="0" smtClean="0">
                <a:solidFill>
                  <a:schemeClr val="bg1">
                    <a:lumMod val="50000"/>
                  </a:schemeClr>
                </a:solidFill>
                <a:latin typeface="Arial" panose="020B0604020202020204" pitchFamily="34" charset="0"/>
                <a:ea typeface="Arial" panose="020B0604020202020204" pitchFamily="34" charset="0"/>
              </a:rPr>
              <a:t>81</a:t>
            </a:r>
          </a:p>
          <a:p>
            <a:pPr marL="342900" indent="-342900" algn="just">
              <a:lnSpc>
                <a:spcPct val="115000"/>
              </a:lnSpc>
              <a:spcAft>
                <a:spcPts val="0"/>
              </a:spcAft>
              <a:buFont typeface="+mj-lt"/>
              <a:buAutoNum type="arabicPeriod"/>
            </a:pPr>
            <a:r>
              <a:rPr lang="uk-UA" sz="1400" dirty="0" smtClean="0">
                <a:solidFill>
                  <a:schemeClr val="bg1">
                    <a:lumMod val="50000"/>
                  </a:schemeClr>
                </a:solidFill>
                <a:latin typeface="Arial" panose="020B0604020202020204" pitchFamily="34" charset="0"/>
                <a:ea typeface="Arial" panose="020B0604020202020204" pitchFamily="34" charset="0"/>
              </a:rPr>
              <a:t>Херсонська </a:t>
            </a:r>
            <a:r>
              <a:rPr lang="uk-UA" sz="1400" dirty="0">
                <a:solidFill>
                  <a:schemeClr val="bg1">
                    <a:lumMod val="50000"/>
                  </a:schemeClr>
                </a:solidFill>
                <a:latin typeface="Arial" panose="020B0604020202020204" pitchFamily="34" charset="0"/>
                <a:ea typeface="Arial" panose="020B0604020202020204" pitchFamily="34" charset="0"/>
              </a:rPr>
              <a:t>– </a:t>
            </a:r>
            <a:r>
              <a:rPr lang="uk-UA" sz="1400" dirty="0" smtClean="0">
                <a:solidFill>
                  <a:schemeClr val="bg1">
                    <a:lumMod val="50000"/>
                  </a:schemeClr>
                </a:solidFill>
                <a:latin typeface="Arial" panose="020B0604020202020204" pitchFamily="34" charset="0"/>
                <a:ea typeface="Arial" panose="020B0604020202020204" pitchFamily="34" charset="0"/>
              </a:rPr>
              <a:t>79</a:t>
            </a:r>
          </a:p>
          <a:p>
            <a:pPr marL="342900" indent="-342900" algn="just">
              <a:lnSpc>
                <a:spcPct val="115000"/>
              </a:lnSpc>
              <a:spcAft>
                <a:spcPts val="0"/>
              </a:spcAft>
              <a:buFont typeface="+mj-lt"/>
              <a:buAutoNum type="arabicPeriod"/>
            </a:pPr>
            <a:r>
              <a:rPr lang="uk-UA" sz="1400" b="1" dirty="0" smtClean="0">
                <a:solidFill>
                  <a:schemeClr val="bg1">
                    <a:lumMod val="50000"/>
                  </a:schemeClr>
                </a:solidFill>
                <a:latin typeface="Arial" panose="020B0604020202020204" pitchFamily="34" charset="0"/>
                <a:ea typeface="Arial" panose="020B0604020202020204" pitchFamily="34" charset="0"/>
              </a:rPr>
              <a:t>Луганська </a:t>
            </a:r>
            <a:r>
              <a:rPr lang="uk-UA" sz="1400" b="1" dirty="0">
                <a:solidFill>
                  <a:schemeClr val="bg1">
                    <a:lumMod val="50000"/>
                  </a:schemeClr>
                </a:solidFill>
                <a:latin typeface="Arial" panose="020B0604020202020204" pitchFamily="34" charset="0"/>
                <a:ea typeface="Arial" panose="020B0604020202020204" pitchFamily="34" charset="0"/>
              </a:rPr>
              <a:t>– 75 </a:t>
            </a:r>
            <a:r>
              <a:rPr lang="uk-UA" sz="1400" b="1" dirty="0" smtClean="0">
                <a:solidFill>
                  <a:schemeClr val="bg1">
                    <a:lumMod val="50000"/>
                  </a:schemeClr>
                </a:solidFill>
                <a:latin typeface="Arial" panose="020B0604020202020204" pitchFamily="34" charset="0"/>
                <a:ea typeface="Arial" panose="020B0604020202020204" pitchFamily="34" charset="0"/>
              </a:rPr>
              <a:t>балів</a:t>
            </a:r>
          </a:p>
          <a:p>
            <a:pPr algn="just">
              <a:lnSpc>
                <a:spcPct val="115000"/>
              </a:lnSpc>
              <a:spcAft>
                <a:spcPts val="0"/>
              </a:spcAft>
            </a:pPr>
            <a:endParaRPr lang="uk-UA" sz="1400" b="1" dirty="0" smtClean="0">
              <a:solidFill>
                <a:schemeClr val="bg1">
                  <a:lumMod val="50000"/>
                </a:schemeClr>
              </a:solidFill>
              <a:latin typeface="Arial" panose="020B0604020202020204" pitchFamily="34" charset="0"/>
              <a:ea typeface="Arial" panose="020B0604020202020204" pitchFamily="34" charset="0"/>
            </a:endParaRPr>
          </a:p>
          <a:p>
            <a:pPr algn="just">
              <a:lnSpc>
                <a:spcPct val="115000"/>
              </a:lnSpc>
              <a:spcAft>
                <a:spcPts val="0"/>
              </a:spcAft>
            </a:pPr>
            <a:r>
              <a:rPr lang="uk-UA" sz="1400" i="1" dirty="0" smtClean="0">
                <a:solidFill>
                  <a:schemeClr val="bg1">
                    <a:lumMod val="50000"/>
                  </a:schemeClr>
                </a:solidFill>
                <a:effectLst/>
                <a:latin typeface="Arial" panose="020B0604020202020204" pitchFamily="34" charset="0"/>
                <a:ea typeface="Arial" panose="020B0604020202020204" pitchFamily="34" charset="0"/>
              </a:rPr>
              <a:t>Максимально можливий бал – 171 </a:t>
            </a:r>
            <a:endParaRPr lang="uk-UA" sz="1400" i="1" dirty="0">
              <a:solidFill>
                <a:schemeClr val="bg1">
                  <a:lumMod val="50000"/>
                </a:schemeClr>
              </a:solidFill>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9661534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5" name="Прямоугольник 4"/>
          <p:cNvSpPr/>
          <p:nvPr/>
        </p:nvSpPr>
        <p:spPr>
          <a:xfrm>
            <a:off x="546410" y="527073"/>
            <a:ext cx="11140068" cy="10649069"/>
          </a:xfrm>
          <a:prstGeom prst="rect">
            <a:avLst/>
          </a:prstGeom>
        </p:spPr>
        <p:txBody>
          <a:bodyPr wrap="square">
            <a:spAutoFit/>
          </a:bodyPr>
          <a:lstStyle/>
          <a:p>
            <a:pPr algn="ctr"/>
            <a:r>
              <a:rPr lang="uk-UA" sz="6600" b="1" dirty="0" smtClean="0">
                <a:solidFill>
                  <a:schemeClr val="accent1">
                    <a:lumMod val="50000"/>
                  </a:schemeClr>
                </a:solidFill>
                <a:latin typeface="Arial" panose="020B0604020202020204" pitchFamily="34" charset="0"/>
                <a:cs typeface="Arial" panose="020B0604020202020204" pitchFamily="34" charset="0"/>
              </a:rPr>
              <a:t>Де шукати ідеї для бізнесу в регіоні?</a:t>
            </a:r>
          </a:p>
          <a:p>
            <a:pPr algn="ctr"/>
            <a:r>
              <a:rPr lang="uk-UA" sz="3200" b="1" dirty="0" smtClean="0">
                <a:latin typeface="Arial" panose="020B0604020202020204" pitchFamily="34" charset="0"/>
                <a:ea typeface="Arial" panose="020B0604020202020204" pitchFamily="34" charset="0"/>
                <a:cs typeface="Arial" panose="020B0604020202020204" pitchFamily="34" charset="0"/>
              </a:rPr>
              <a:t>П</a:t>
            </a:r>
            <a:r>
              <a:rPr lang="uk-UA" sz="3200" dirty="0" smtClean="0">
                <a:latin typeface="Arial" panose="020B0604020202020204" pitchFamily="34" charset="0"/>
                <a:ea typeface="Arial" panose="020B0604020202020204" pitchFamily="34" charset="0"/>
              </a:rPr>
              <a:t>обутові послуги</a:t>
            </a:r>
          </a:p>
          <a:p>
            <a:pPr algn="ctr"/>
            <a:r>
              <a:rPr lang="uk-UA" sz="3200" b="1" dirty="0" smtClean="0">
                <a:latin typeface="Arial" panose="020B0604020202020204" pitchFamily="34" charset="0"/>
                <a:cs typeface="Arial" panose="020B0604020202020204" pitchFamily="34" charset="0"/>
              </a:rPr>
              <a:t>М</a:t>
            </a:r>
            <a:r>
              <a:rPr lang="uk-UA" sz="3200" dirty="0" smtClean="0">
                <a:latin typeface="Arial" panose="020B0604020202020204" pitchFamily="34" charset="0"/>
                <a:cs typeface="Arial" panose="020B0604020202020204" pitchFamily="34" charset="0"/>
              </a:rPr>
              <a:t>ісцеві продукти харчування</a:t>
            </a:r>
          </a:p>
          <a:p>
            <a:pPr algn="ctr"/>
            <a:r>
              <a:rPr lang="uk-UA" sz="3200" b="1" dirty="0" smtClean="0">
                <a:latin typeface="Arial" panose="020B0604020202020204" pitchFamily="34" charset="0"/>
                <a:cs typeface="Arial" panose="020B0604020202020204" pitchFamily="34" charset="0"/>
              </a:rPr>
              <a:t>Ш</a:t>
            </a:r>
            <a:r>
              <a:rPr lang="uk-UA" sz="3200" dirty="0" smtClean="0">
                <a:latin typeface="Arial" panose="020B0604020202020204" pitchFamily="34" charset="0"/>
                <a:cs typeface="Arial" panose="020B0604020202020204" pitchFamily="34" charset="0"/>
              </a:rPr>
              <a:t>видке харчування</a:t>
            </a:r>
          </a:p>
          <a:p>
            <a:pPr algn="ctr"/>
            <a:r>
              <a:rPr lang="uk-UA" sz="3200" b="1" dirty="0" smtClean="0">
                <a:latin typeface="Arial" panose="020B0604020202020204" pitchFamily="34" charset="0"/>
                <a:cs typeface="Arial" panose="020B0604020202020204" pitchFamily="34" charset="0"/>
              </a:rPr>
              <a:t>О</a:t>
            </a:r>
            <a:r>
              <a:rPr lang="uk-UA" sz="3200" dirty="0" smtClean="0">
                <a:latin typeface="Arial" panose="020B0604020202020204" pitchFamily="34" charset="0"/>
                <a:cs typeface="Arial" panose="020B0604020202020204" pitchFamily="34" charset="0"/>
              </a:rPr>
              <a:t>світні послуги</a:t>
            </a:r>
            <a:endParaRPr lang="uk-UA" sz="3200" dirty="0">
              <a:latin typeface="Arial" panose="020B0604020202020204" pitchFamily="34" charset="0"/>
              <a:cs typeface="Arial" panose="020B0604020202020204" pitchFamily="34" charset="0"/>
            </a:endParaRPr>
          </a:p>
          <a:p>
            <a:pPr algn="ctr"/>
            <a:r>
              <a:rPr lang="uk-UA" sz="3200" b="1" dirty="0" smtClean="0">
                <a:latin typeface="Arial" panose="020B0604020202020204" pitchFamily="34" charset="0"/>
                <a:cs typeface="Arial" panose="020B0604020202020204" pitchFamily="34" charset="0"/>
              </a:rPr>
              <a:t>Е</a:t>
            </a:r>
            <a:r>
              <a:rPr lang="uk-UA" sz="3200" dirty="0" smtClean="0">
                <a:latin typeface="Arial" panose="020B0604020202020204" pitchFamily="34" charset="0"/>
                <a:cs typeface="Arial" panose="020B0604020202020204" pitchFamily="34" charset="0"/>
              </a:rPr>
              <a:t>нергоефективність</a:t>
            </a:r>
            <a:endParaRPr lang="uk-UA" sz="3200" dirty="0">
              <a:latin typeface="Arial" panose="020B0604020202020204" pitchFamily="34" charset="0"/>
              <a:cs typeface="Arial" panose="020B0604020202020204" pitchFamily="34" charset="0"/>
            </a:endParaRPr>
          </a:p>
          <a:p>
            <a:pPr algn="ctr"/>
            <a:r>
              <a:rPr lang="uk-UA" sz="3200" b="1" dirty="0" smtClean="0">
                <a:latin typeface="Arial" panose="020B0604020202020204" pitchFamily="34" charset="0"/>
                <a:cs typeface="Arial" panose="020B0604020202020204" pitchFamily="34" charset="0"/>
              </a:rPr>
              <a:t>П</a:t>
            </a:r>
            <a:r>
              <a:rPr lang="uk-UA" sz="3200" dirty="0" smtClean="0">
                <a:latin typeface="Arial" panose="020B0604020202020204" pitchFamily="34" charset="0"/>
                <a:cs typeface="Arial" panose="020B0604020202020204" pitchFamily="34" charset="0"/>
              </a:rPr>
              <a:t>ослуги в інтернеті</a:t>
            </a:r>
            <a:endParaRPr lang="uk-UA" sz="3200" dirty="0">
              <a:latin typeface="Arial" panose="020B0604020202020204" pitchFamily="34" charset="0"/>
              <a:cs typeface="Arial" panose="020B0604020202020204" pitchFamily="34" charset="0"/>
            </a:endParaRPr>
          </a:p>
          <a:p>
            <a:pPr algn="ctr"/>
            <a:r>
              <a:rPr lang="uk-UA" sz="3200" b="1" dirty="0" smtClean="0">
                <a:latin typeface="Arial" panose="020B0604020202020204" pitchFamily="34" charset="0"/>
                <a:cs typeface="Arial" panose="020B0604020202020204" pitchFamily="34" charset="0"/>
              </a:rPr>
              <a:t>В</a:t>
            </a:r>
            <a:r>
              <a:rPr lang="uk-UA" sz="3200" dirty="0" smtClean="0">
                <a:latin typeface="Arial" panose="020B0604020202020204" pitchFamily="34" charset="0"/>
                <a:cs typeface="Arial" panose="020B0604020202020204" pitchFamily="34" charset="0"/>
              </a:rPr>
              <a:t>іддалена робота - </a:t>
            </a:r>
            <a:r>
              <a:rPr lang="uk-UA" sz="3200" dirty="0" err="1" smtClean="0">
                <a:latin typeface="Arial" panose="020B0604020202020204" pitchFamily="34" charset="0"/>
                <a:cs typeface="Arial" panose="020B0604020202020204" pitchFamily="34" charset="0"/>
              </a:rPr>
              <a:t>фріланс</a:t>
            </a:r>
            <a:endParaRPr lang="uk-UA" sz="3200" dirty="0">
              <a:latin typeface="Arial" panose="020B0604020202020204" pitchFamily="34" charset="0"/>
              <a:cs typeface="Arial" panose="020B0604020202020204" pitchFamily="34" charset="0"/>
            </a:endParaRPr>
          </a:p>
          <a:p>
            <a:pPr algn="ctr"/>
            <a:endParaRPr lang="uk-UA" sz="6600" dirty="0">
              <a:latin typeface="Arial" panose="020B0604020202020204" pitchFamily="34" charset="0"/>
              <a:cs typeface="Arial" panose="020B0604020202020204" pitchFamily="34" charset="0"/>
            </a:endParaRPr>
          </a:p>
          <a:p>
            <a:pPr algn="ctr"/>
            <a:endParaRPr lang="uk-UA" sz="6600" dirty="0">
              <a:latin typeface="Arial" panose="020B0604020202020204" pitchFamily="34" charset="0"/>
              <a:cs typeface="Arial" panose="020B0604020202020204" pitchFamily="34" charset="0"/>
            </a:endParaRPr>
          </a:p>
          <a:p>
            <a:pPr algn="ctr"/>
            <a:r>
              <a:rPr lang="uk-UA" sz="6600" b="1" dirty="0" smtClean="0">
                <a:solidFill>
                  <a:srgbClr val="000000"/>
                </a:solidFill>
                <a:latin typeface="Arial" panose="020B0604020202020204" pitchFamily="34" charset="0"/>
                <a:ea typeface="Arial" panose="020B0604020202020204" pitchFamily="34" charset="0"/>
              </a:rPr>
              <a:t> </a:t>
            </a:r>
            <a:endParaRPr lang="uk-UA" sz="6600" b="1" dirty="0">
              <a:solidFill>
                <a:srgbClr val="000000"/>
              </a:solidFill>
              <a:latin typeface="Arial" panose="020B0604020202020204" pitchFamily="34" charset="0"/>
              <a:ea typeface="Arial" panose="020B0604020202020204" pitchFamily="34" charset="0"/>
            </a:endParaRPr>
          </a:p>
          <a:p>
            <a:pPr algn="ctr"/>
            <a:endParaRPr lang="en-US" sz="6600" b="1" dirty="0" smtClean="0">
              <a:solidFill>
                <a:schemeClr val="bg1">
                  <a:lumMod val="50000"/>
                </a:schemeClr>
              </a:solidFill>
            </a:endParaRPr>
          </a:p>
          <a:p>
            <a:pPr algn="ctr"/>
            <a:endParaRPr lang="uk-UA" sz="6600" b="1" dirty="0">
              <a:solidFill>
                <a:schemeClr val="bg1">
                  <a:lumMod val="50000"/>
                </a:schemeClr>
              </a:solidFill>
            </a:endParaRPr>
          </a:p>
        </p:txBody>
      </p:sp>
    </p:spTree>
    <p:extLst>
      <p:ext uri="{BB962C8B-B14F-4D97-AF65-F5344CB8AC3E}">
        <p14:creationId xmlns:p14="http://schemas.microsoft.com/office/powerpoint/2010/main" val="21223029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5" name="Прямоугольник 4"/>
          <p:cNvSpPr/>
          <p:nvPr/>
        </p:nvSpPr>
        <p:spPr>
          <a:xfrm>
            <a:off x="546410" y="527073"/>
            <a:ext cx="11140068" cy="5632311"/>
          </a:xfrm>
          <a:prstGeom prst="rect">
            <a:avLst/>
          </a:prstGeom>
        </p:spPr>
        <p:txBody>
          <a:bodyPr wrap="square">
            <a:spAutoFit/>
          </a:bodyPr>
          <a:lstStyle/>
          <a:p>
            <a:pPr marL="742950" indent="-742950" algn="ctr">
              <a:buFont typeface="+mj-lt"/>
              <a:buAutoNum type="arabicPeriod"/>
            </a:pPr>
            <a:r>
              <a:rPr lang="ru-RU" sz="4000" b="1" dirty="0" smtClean="0">
                <a:solidFill>
                  <a:schemeClr val="accent1">
                    <a:lumMod val="50000"/>
                  </a:schemeClr>
                </a:solidFill>
              </a:rPr>
              <a:t>П</a:t>
            </a:r>
            <a:r>
              <a:rPr lang="uk-UA" sz="4000" b="1" dirty="0" smtClean="0">
                <a:solidFill>
                  <a:schemeClr val="accent1">
                    <a:lumMod val="50000"/>
                  </a:schemeClr>
                </a:solidFill>
              </a:rPr>
              <a:t>родавати туди, де є гроші</a:t>
            </a:r>
          </a:p>
          <a:p>
            <a:pPr marL="742950" indent="-742950" algn="ctr">
              <a:buFont typeface="+mj-lt"/>
              <a:buAutoNum type="arabicPeriod"/>
            </a:pPr>
            <a:endParaRPr lang="uk-UA" sz="4000" b="1" dirty="0" smtClean="0">
              <a:solidFill>
                <a:schemeClr val="accent1">
                  <a:lumMod val="50000"/>
                </a:schemeClr>
              </a:solidFill>
            </a:endParaRPr>
          </a:p>
          <a:p>
            <a:pPr marL="742950" indent="-742950" algn="ctr">
              <a:buFont typeface="+mj-lt"/>
              <a:buAutoNum type="arabicPeriod"/>
            </a:pPr>
            <a:r>
              <a:rPr lang="ru-RU" sz="4000" b="1" dirty="0" smtClean="0">
                <a:solidFill>
                  <a:schemeClr val="accent1">
                    <a:lumMod val="50000"/>
                  </a:schemeClr>
                </a:solidFill>
              </a:rPr>
              <a:t>С</a:t>
            </a:r>
            <a:r>
              <a:rPr lang="uk-UA" sz="4000" b="1" dirty="0" err="1" smtClean="0">
                <a:solidFill>
                  <a:schemeClr val="accent1">
                    <a:lumMod val="50000"/>
                  </a:schemeClr>
                </a:solidFill>
              </a:rPr>
              <a:t>тавити</a:t>
            </a:r>
            <a:r>
              <a:rPr lang="uk-UA" sz="4000" b="1" dirty="0" smtClean="0">
                <a:solidFill>
                  <a:schemeClr val="accent1">
                    <a:lumMod val="50000"/>
                  </a:schemeClr>
                </a:solidFill>
              </a:rPr>
              <a:t> для початку мету заробити місячну середню зарплату</a:t>
            </a:r>
          </a:p>
          <a:p>
            <a:pPr marL="742950" indent="-742950" algn="ctr">
              <a:buFont typeface="+mj-lt"/>
              <a:buAutoNum type="arabicPeriod"/>
            </a:pPr>
            <a:endParaRPr lang="uk-UA" sz="4000" b="1" dirty="0" smtClean="0">
              <a:solidFill>
                <a:schemeClr val="accent1">
                  <a:lumMod val="50000"/>
                </a:schemeClr>
              </a:solidFill>
            </a:endParaRPr>
          </a:p>
          <a:p>
            <a:pPr marL="742950" indent="-742950" algn="ctr">
              <a:buFont typeface="+mj-lt"/>
              <a:buAutoNum type="arabicPeriod"/>
            </a:pPr>
            <a:r>
              <a:rPr lang="uk-UA" sz="4000" b="1" dirty="0" smtClean="0">
                <a:solidFill>
                  <a:schemeClr val="accent1">
                    <a:lumMod val="50000"/>
                  </a:schemeClr>
                </a:solidFill>
              </a:rPr>
              <a:t>Регулярність та непереривний бізнес процес</a:t>
            </a:r>
          </a:p>
          <a:p>
            <a:pPr marL="742950" indent="-742950" algn="ctr">
              <a:buFont typeface="+mj-lt"/>
              <a:buAutoNum type="arabicPeriod"/>
            </a:pPr>
            <a:endParaRPr lang="uk-UA" sz="4000" b="1" dirty="0" smtClean="0">
              <a:solidFill>
                <a:schemeClr val="accent1">
                  <a:lumMod val="50000"/>
                </a:schemeClr>
              </a:solidFill>
            </a:endParaRPr>
          </a:p>
          <a:p>
            <a:pPr marL="742950" indent="-742950" algn="ctr">
              <a:buFont typeface="+mj-lt"/>
              <a:buAutoNum type="arabicPeriod"/>
            </a:pPr>
            <a:r>
              <a:rPr lang="ru-RU" sz="4000" b="1" dirty="0" smtClean="0">
                <a:solidFill>
                  <a:schemeClr val="accent1">
                    <a:lumMod val="50000"/>
                  </a:schemeClr>
                </a:solidFill>
              </a:rPr>
              <a:t>В</a:t>
            </a:r>
            <a:r>
              <a:rPr lang="uk-UA" sz="4000" b="1" dirty="0" err="1" smtClean="0">
                <a:solidFill>
                  <a:schemeClr val="accent1">
                    <a:lumMod val="50000"/>
                  </a:schemeClr>
                </a:solidFill>
              </a:rPr>
              <a:t>едіть</a:t>
            </a:r>
            <a:r>
              <a:rPr lang="uk-UA" sz="4000" b="1" dirty="0" smtClean="0">
                <a:solidFill>
                  <a:schemeClr val="accent1">
                    <a:lumMod val="50000"/>
                  </a:schemeClr>
                </a:solidFill>
              </a:rPr>
              <a:t> переговори, домовляйтеся, об'єднуйтеся</a:t>
            </a:r>
          </a:p>
        </p:txBody>
      </p:sp>
    </p:spTree>
    <p:extLst>
      <p:ext uri="{BB962C8B-B14F-4D97-AF65-F5344CB8AC3E}">
        <p14:creationId xmlns:p14="http://schemas.microsoft.com/office/powerpoint/2010/main" val="33950560"/>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426</TotalTime>
  <Words>1257</Words>
  <Application>Microsoft Macintosh PowerPoint</Application>
  <PresentationFormat>Широкоэкранный</PresentationFormat>
  <Paragraphs>188</Paragraphs>
  <Slides>17</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17</vt:i4>
      </vt:variant>
    </vt:vector>
  </HeadingPairs>
  <TitlesOfParts>
    <vt:vector size="22" baseType="lpstr">
      <vt:lpstr>Calibri</vt:lpstr>
      <vt:lpstr>Calibri Light</vt:lpstr>
      <vt:lpstr>Times New Roman</vt:lpstr>
      <vt:lpstr>Arial</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15.0029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Сергей</dc:creator>
  <cp:lastModifiedBy>пользователь Microsoft Office</cp:lastModifiedBy>
  <cp:revision>40</cp:revision>
  <dcterms:created xsi:type="dcterms:W3CDTF">2017-11-13T11:32:18Z</dcterms:created>
  <dcterms:modified xsi:type="dcterms:W3CDTF">2017-11-14T08:25:06Z</dcterms:modified>
</cp:coreProperties>
</file>