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D2"/>
    <a:srgbClr val="FFFF00"/>
    <a:srgbClr val="FEF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559F5-E77A-474E-A7D4-54DF6BD77DD6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BDA6-AB32-48E9-8EE0-AE3F876E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8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BDA6-AB32-48E9-8EE0-AE3F876E9B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BDA6-AB32-48E9-8EE0-AE3F876E9BB0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44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BDA6-AB32-48E9-8EE0-AE3F876E9BB0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24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BDA6-AB32-48E9-8EE0-AE3F876E9BB0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30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BDA6-AB32-48E9-8EE0-AE3F876E9BB0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3EA-CC20-4F92-9DE9-E2B5E63E1FB7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AAD5-2A36-44D7-AA05-919631D59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3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3EA-CC20-4F92-9DE9-E2B5E63E1FB7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AAD5-2A36-44D7-AA05-919631D59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1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3EA-CC20-4F92-9DE9-E2B5E63E1FB7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AAD5-2A36-44D7-AA05-919631D59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1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3EA-CC20-4F92-9DE9-E2B5E63E1FB7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AAD5-2A36-44D7-AA05-919631D59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3EA-CC20-4F92-9DE9-E2B5E63E1FB7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AAD5-2A36-44D7-AA05-919631D59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8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3EA-CC20-4F92-9DE9-E2B5E63E1FB7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AAD5-2A36-44D7-AA05-919631D59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5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3EA-CC20-4F92-9DE9-E2B5E63E1FB7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AAD5-2A36-44D7-AA05-919631D59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3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3EA-CC20-4F92-9DE9-E2B5E63E1FB7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AAD5-2A36-44D7-AA05-919631D59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8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3EA-CC20-4F92-9DE9-E2B5E63E1FB7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AAD5-2A36-44D7-AA05-919631D59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4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3EA-CC20-4F92-9DE9-E2B5E63E1FB7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AAD5-2A36-44D7-AA05-919631D59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0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3EA-CC20-4F92-9DE9-E2B5E63E1FB7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AAD5-2A36-44D7-AA05-919631D59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9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37E3EA-CC20-4F92-9DE9-E2B5E63E1FB7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51BDAAD5-2A36-44D7-AA05-919631D59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8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D4F076"/>
            </a:gs>
            <a:gs pos="95000">
              <a:srgbClr val="FFFF00"/>
            </a:gs>
            <a:gs pos="40000">
              <a:schemeClr val="accent1">
                <a:lumMod val="45000"/>
                <a:lumOff val="5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1885" y="1071663"/>
            <a:ext cx="88260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ПРООН в Україні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18" y="2729551"/>
            <a:ext cx="1532308" cy="33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70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D4F076"/>
            </a:gs>
            <a:gs pos="95000">
              <a:srgbClr val="FFFF00"/>
            </a:gs>
            <a:gs pos="40000">
              <a:schemeClr val="accent1">
                <a:lumMod val="45000"/>
                <a:lumOff val="5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35" y="1651379"/>
            <a:ext cx="5041750" cy="44207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6776" y="-154744"/>
            <a:ext cx="114042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Програма розвитку ООН в Україні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4738" y="1055077"/>
            <a:ext cx="5598942" cy="110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Починаючи з 1993 р ПРООН надає допомогу Уряду України у розробці рішень для здійснення </a:t>
            </a:r>
            <a:r>
              <a:rPr lang="uk-UA" sz="1600" b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переходу</a:t>
            </a:r>
            <a:r>
              <a:rPr lang="uk-UA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від планової до ринкової економіки та демократії.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4738" y="2497013"/>
            <a:ext cx="568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b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ПРООН є тим підрозділом ООН, який сприяє розвитку держав.</a:t>
            </a:r>
            <a:endParaRPr lang="en-US" sz="1600" b="1" dirty="0">
              <a:solidFill>
                <a:srgbClr val="004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4738" y="3523991"/>
            <a:ext cx="5598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b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ПРООН </a:t>
            </a:r>
            <a:r>
              <a:rPr lang="uk-UA" sz="1600" b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співпраці з державним, регіональним та місцевим урядом, громадянським суспільством та приватним сектором прагне допомогти Україні у її спробах викорінення бідності, розвитку правоздатного суспільства, збереження довкілля та забезпечення верховенства демократії </a:t>
            </a:r>
            <a:r>
              <a:rPr lang="uk-UA" sz="1600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004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984737" y="5511590"/>
            <a:ext cx="5655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b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ПРООН </a:t>
            </a:r>
            <a:r>
              <a:rPr lang="uk-UA" sz="1600" b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керується Цілями розвитку тисячоліття та Конвенціями ООН, до яких приєдналася Україна</a:t>
            </a:r>
            <a:endParaRPr lang="en-US" sz="1600" b="1" dirty="0">
              <a:solidFill>
                <a:srgbClr val="004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8929" y="898546"/>
            <a:ext cx="4722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ЦІЛІ РОЗВИТКУ ТИСЯЧОЛІТТЯ (ЦРТ) :</a:t>
            </a:r>
            <a:endParaRPr lang="en-US" b="1" dirty="0">
              <a:solidFill>
                <a:srgbClr val="004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95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D4F076"/>
            </a:gs>
            <a:gs pos="95000">
              <a:srgbClr val="FFFF00"/>
            </a:gs>
            <a:gs pos="40000">
              <a:schemeClr val="accent1">
                <a:lumMod val="45000"/>
                <a:lumOff val="5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Діючі </a:t>
            </a:r>
            <a:r>
              <a:rPr lang="uk-UA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проекти </a:t>
            </a:r>
            <a:r>
              <a:rPr lang="uk-UA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ПРООН в Україні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076" y="1135745"/>
            <a:ext cx="7160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uk-UA" sz="1400" b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i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«Прискорення прогресу в досягненні Цілей Розвитку Тисячоліття в Україні» </a:t>
            </a:r>
            <a:r>
              <a:rPr lang="uk-UA" sz="1400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01.03.2012-31.12.2016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 на меті підтримку зусиль Уряду через удосконалення системи моніторингу, планування та інтеграції ЦРТ у стратегічні документи.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4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7476" y="4293068"/>
            <a:ext cx="6781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u="sng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2.Обмеження поширення віл-інфекції/</a:t>
            </a:r>
            <a:r>
              <a:rPr lang="uk-UA" sz="1600" b="1" u="sng" dirty="0" err="1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сніду</a:t>
            </a:r>
            <a:r>
              <a:rPr lang="uk-UA" sz="1600" b="1" u="sng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туберкульозу </a:t>
            </a:r>
            <a:endParaRPr lang="en-US" sz="1600" b="1" u="sng" dirty="0">
              <a:solidFill>
                <a:srgbClr val="004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1055076" y="2077346"/>
            <a:ext cx="7306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uk-UA" sz="1400" b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i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«Демократизація, права людини і розвиток громадянського суспільства в Україні» </a:t>
            </a:r>
            <a:r>
              <a:rPr lang="uk-UA" sz="1400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01.01.2013-31.12.2016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сприяння розвитку відкритого і демократичного суспільства, що спирається на верховенство права та базується на засадах прав людини.</a:t>
            </a:r>
            <a:endParaRPr lang="en-US" sz="1400" dirty="0">
              <a:solidFill>
                <a:srgbClr val="004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1055075" y="3229124"/>
            <a:ext cx="7459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uk-UA" sz="1400" b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i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«Поширення кращих практик недержавного моніторингу надання адміністративних послуг» </a:t>
            </a:r>
            <a:r>
              <a:rPr lang="uk-UA" sz="1400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01.01.2013-31.12.2015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 на меті вдосконалення процесу надання адміністративних послуг органами місцевого самоврядування за рахунок посилення громадського контролю.</a:t>
            </a:r>
            <a:endParaRPr lang="en-US" sz="1400" dirty="0">
              <a:solidFill>
                <a:srgbClr val="004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7476" y="807146"/>
            <a:ext cx="5289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u="sng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1.Подолання бідності</a:t>
            </a:r>
            <a:endParaRPr lang="en-US" sz="1600" b="1" u="sng" dirty="0">
              <a:solidFill>
                <a:srgbClr val="004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1055075" y="4627085"/>
            <a:ext cx="74592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uk-UA" sz="1400" b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i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«Молоді футбольні волонтери: Спорт та </a:t>
            </a:r>
            <a:r>
              <a:rPr lang="uk-UA" sz="1400" b="1" i="1" dirty="0" err="1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волонтерство</a:t>
            </a:r>
            <a:r>
              <a:rPr lang="uk-UA" sz="1400" b="1" i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ЦРТ» </a:t>
            </a:r>
            <a:r>
              <a:rPr lang="uk-UA" sz="1400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01.05.2012-31.12.2015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профілактика ВІЛ-інфекції та розвиток громадянської активності.</a:t>
            </a:r>
            <a:endParaRPr lang="en-US" sz="1400" dirty="0">
              <a:solidFill>
                <a:srgbClr val="004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1055075" y="5423075"/>
            <a:ext cx="7459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uk-UA" sz="1400" b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i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«Зміцнення національної спроможності для ефективного розвитку молоді та відповіді на епідемію ВІЛ/СНІДу в Україні» </a:t>
            </a:r>
            <a:r>
              <a:rPr lang="uk-UA" sz="1400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01.03.2012-31.12.2016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Ціль Проекту- розвиток молоді шляхом популяризації інноваційних моделей її працевлаштування.</a:t>
            </a:r>
            <a:endParaRPr lang="en-US" sz="1400" dirty="0">
              <a:solidFill>
                <a:srgbClr val="004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764" y="1408902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765" y="4293068"/>
            <a:ext cx="2619374" cy="2084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8775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D4F076"/>
            </a:gs>
            <a:gs pos="95000">
              <a:srgbClr val="FFFF00"/>
            </a:gs>
            <a:gs pos="40000">
              <a:schemeClr val="accent1">
                <a:lumMod val="45000"/>
                <a:lumOff val="5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7" y="3838074"/>
            <a:ext cx="3093550" cy="208928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FFFF00">
                <a:alpha val="40000"/>
              </a:srgbClr>
            </a:outerShdw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0" y="1"/>
            <a:ext cx="12192000" cy="830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Діючі </a:t>
            </a:r>
            <a:r>
              <a:rPr lang="uk-UA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проекти </a:t>
            </a:r>
            <a:r>
              <a:rPr lang="uk-UA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ПРООН в Україні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7476" y="830999"/>
            <a:ext cx="5301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u="sng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Сталий розвиток довкілля</a:t>
            </a:r>
            <a:endParaRPr lang="en-US" sz="1600" b="1" u="sng" dirty="0">
              <a:solidFill>
                <a:srgbClr val="004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5076" y="1281550"/>
            <a:ext cx="709263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uk-UA" sz="1400" b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i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«Трансформація ринку в напрямку енергоефективного освітлення» </a:t>
            </a:r>
            <a:r>
              <a:rPr lang="uk-UA" sz="1400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31.03.2011-31.12.2015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- вирішення ключової проблеми скорочення викидів парникових газів шляхом трансформації ринку в напрямку більш енергоефективних технологій освітлення.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4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5076" y="2435919"/>
            <a:ext cx="7312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uk-UA" sz="1400" b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i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 </a:t>
            </a:r>
            <a:r>
              <a:rPr lang="en-US" sz="1400" b="1" i="1" dirty="0" err="1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</a:t>
            </a:r>
            <a:r>
              <a:rPr lang="en-US" sz="1400" b="1" i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East:</a:t>
            </a:r>
            <a:r>
              <a:rPr lang="uk-UA" sz="1400" b="1" i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Збереження та стале використання торфовищ» </a:t>
            </a:r>
            <a:r>
              <a:rPr lang="uk-UA" sz="1400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01.03.2013-31.12.2016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полягає у посиленні інституційної спроможності країни щодо </a:t>
            </a:r>
            <a:r>
              <a:rPr lang="uk-UA" sz="1400" dirty="0" err="1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</a:t>
            </a:r>
            <a:r>
              <a:rPr lang="en-US" sz="1400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400" dirty="0" err="1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якшення</a:t>
            </a:r>
            <a:r>
              <a:rPr lang="uk-UA" sz="1400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наслідків зміни клімату.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4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5076" y="4058400"/>
            <a:ext cx="7312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uk-UA" sz="1400" b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i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«Місцевий Розвиток, Орієнтований на Громаду. Фаза-ІІІ» </a:t>
            </a:r>
            <a:r>
              <a:rPr lang="uk-UA" sz="1400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01.01.2014-31.12.2017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Загальна мета полягає у створенні сприятливого середовища для довгострокового соціально-економічного розвитку на місцевому рівні шляхом розвитку місцевого самоврядування та підтримки ініціатив, спрямованих на розвиток на всій території України.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4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7476" y="3650990"/>
            <a:ext cx="5301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u="sng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Глобальне партнерство для розвитку</a:t>
            </a:r>
            <a:endParaRPr lang="en-US" sz="1600" b="1" u="sng" dirty="0">
              <a:solidFill>
                <a:srgbClr val="004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6" y="1281550"/>
            <a:ext cx="3076511" cy="1991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1584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D4F076"/>
            </a:gs>
            <a:gs pos="95000">
              <a:srgbClr val="FFFF00"/>
            </a:gs>
            <a:gs pos="40000">
              <a:schemeClr val="accent1">
                <a:lumMod val="45000"/>
                <a:lumOff val="5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26432" y="1602685"/>
            <a:ext cx="6412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Україна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досягла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певного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прогресу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600" b="1" i="1" dirty="0" err="1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скороченні</a:t>
            </a:r>
            <a:r>
              <a:rPr lang="ru-RU" sz="1600" b="1" i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рівня</a:t>
            </a:r>
            <a:r>
              <a:rPr lang="ru-RU" sz="1600" b="1" i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абсолютної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бідності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забезпеченні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доступу до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початкової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середньої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покращенні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материнського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здоров’я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скороченні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дитячої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смертності</a:t>
            </a:r>
            <a:r>
              <a:rPr lang="ru-RU" sz="1600" b="1" i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i="1" dirty="0" smtClean="0">
              <a:solidFill>
                <a:srgbClr val="004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b="1" i="1" dirty="0" smtClean="0">
              <a:solidFill>
                <a:srgbClr val="004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i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 не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менш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незважаючи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досягнення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бідність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залишається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гострою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проблемою.Іншими</a:t>
            </a:r>
            <a:r>
              <a:rPr lang="ru-RU" sz="1600" b="1" i="1" dirty="0" smtClean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проблемними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сферами є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якість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відсутність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прогресу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скорочення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ґендерної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нерівності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значного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розриву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рівні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доходів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жінок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чоловіків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суттєве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зростання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епідемії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ВІЛ/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СНІДу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туберкульозу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загострення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проблем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охорони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навколишнього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середовища</a:t>
            </a:r>
            <a:r>
              <a:rPr lang="ru-RU" sz="1600" b="1" i="1" dirty="0">
                <a:solidFill>
                  <a:srgbClr val="004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i="1" dirty="0">
              <a:solidFill>
                <a:srgbClr val="004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130" y="1600520"/>
            <a:ext cx="3886295" cy="2923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0267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528</TotalTime>
  <Words>450</Words>
  <Application>Microsoft Office PowerPoint</Application>
  <PresentationFormat>Widescreen</PresentationFormat>
  <Paragraphs>37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Corbel</vt:lpstr>
      <vt:lpstr>Wingdings</vt:lpstr>
      <vt:lpstr>Wingdings 2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Larysa Batchenko</dc:creator>
  <cp:lastModifiedBy>Larysa Batchenko</cp:lastModifiedBy>
  <cp:revision>43</cp:revision>
  <dcterms:created xsi:type="dcterms:W3CDTF">2015-05-13T08:03:24Z</dcterms:created>
  <dcterms:modified xsi:type="dcterms:W3CDTF">2015-05-14T09:36:02Z</dcterms:modified>
</cp:coreProperties>
</file>