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gjNCZq9EKxrtlJdpgqwtz7aey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8D3"/>
    <a:srgbClr val="009999"/>
    <a:srgbClr val="00FF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-504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11725" y="744475"/>
            <a:ext cx="444625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02667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:notes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0c890dbe4a_0_2:notes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10c890dbe4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0c890dbe4a_0_191:notes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10c890dbe4a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:notes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c890dbe4a_0_100:notes"/>
          <p:cNvSpPr txBox="1">
            <a:spLocks noGrp="1"/>
          </p:cNvSpPr>
          <p:nvPr>
            <p:ph type="body" idx="1"/>
          </p:nvPr>
        </p:nvSpPr>
        <p:spPr>
          <a:xfrm>
            <a:off x="666907" y="4715147"/>
            <a:ext cx="53352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10c890dbe4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:notes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:notes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 txBox="1">
            <a:spLocks noGrp="1"/>
          </p:cNvSpPr>
          <p:nvPr>
            <p:ph type="body" idx="1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c890dbe4a_0_1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10c890dbe4a_0_1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" name="Google Shape;92;g10c890dbe4a_0_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10c890dbe4a_0_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10c890dbe4a_0_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c890dbe4a_0_1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10c890dbe4a_0_1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g10c890dbe4a_0_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10c890dbe4a_0_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0c890dbe4a_0_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c890dbe4a_0_1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10c890dbe4a_0_1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g10c890dbe4a_0_1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g10c890dbe4a_0_1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0c890dbe4a_0_1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0c890dbe4a_0_1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c890dbe4a_0_1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10c890dbe4a_0_1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g10c890dbe4a_0_1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10c890dbe4a_0_1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10c890dbe4a_0_1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c890dbe4a_0_1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10c890dbe4a_0_1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g10c890dbe4a_0_1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g10c890dbe4a_0_1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g10c890dbe4a_0_1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g10c890dbe4a_0_1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10c890dbe4a_0_1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0c890dbe4a_0_1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c890dbe4a_0_1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10c890dbe4a_0_1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10c890dbe4a_0_1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0c890dbe4a_0_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c890dbe4a_0_1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10c890dbe4a_0_1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0c890dbe4a_0_1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c890dbe4a_0_1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0c890dbe4a_0_1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5" name="Google Shape;135;g10c890dbe4a_0_1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6" name="Google Shape;136;g10c890dbe4a_0_1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10c890dbe4a_0_1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10c890dbe4a_0_1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" name="Google Shape;21;p15"/>
          <p:cNvSpPr/>
          <p:nvPr/>
        </p:nvSpPr>
        <p:spPr>
          <a:xfrm>
            <a:off x="0" y="5715001"/>
            <a:ext cx="12192000" cy="1143000"/>
          </a:xfrm>
          <a:prstGeom prst="rect">
            <a:avLst/>
          </a:prstGeom>
          <a:gradFill>
            <a:gsLst>
              <a:gs pos="0">
                <a:srgbClr val="B0DBD7"/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5"/>
          <p:cNvSpPr/>
          <p:nvPr/>
        </p:nvSpPr>
        <p:spPr>
          <a:xfrm>
            <a:off x="0" y="0"/>
            <a:ext cx="10972800" cy="1219200"/>
          </a:xfrm>
          <a:prstGeom prst="rect">
            <a:avLst/>
          </a:prstGeom>
          <a:solidFill>
            <a:srgbClr val="76AD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72800" y="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c890dbe4a_0_16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10c890dbe4a_0_16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g10c890dbe4a_0_1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3" name="Google Shape;143;g10c890dbe4a_0_1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10c890dbe4a_0_1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10c890dbe4a_0_1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c890dbe4a_0_1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10c890dbe4a_0_17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g10c890dbe4a_0_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10c890dbe4a_0_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10c890dbe4a_0_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c890dbe4a_0_177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10c890dbe4a_0_177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g10c890dbe4a_0_1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10c890dbe4a_0_1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10c890dbe4a_0_1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c890dbe4a_0_1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g10c890dbe4a_0_10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g10c890dbe4a_0_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10c890dbe4a_0_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10c890dbe4a_0_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worldwetlandsday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sar.org/sites/default/files/documents/library/factsheet2_wise_use_basics_0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ramsar.org/about/the-wise-use-of-wetland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sar.org/sites/default/files/documents/library/factsheet_wetland_restoration_general_e_0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ramsar.org/sites/default/files/documents/library/factsheet_wetland_restoration_coastal_e.pdf" TargetMode="External"/><Relationship Id="rId4" Type="http://schemas.openxmlformats.org/officeDocument/2006/relationships/hyperlink" Target="https://www.ramsar.org/sites/default/files/documents/library/factsheet_wetland_restoration_peatlands_e.pdf#:~:text=Restoring%20drained%20peatlands%3A%20now%20an%20environmental%20imperative%20From,and%20the%20environment%20in%20a%20myriad%20of%20ways.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www.youtube.com/watch?v=oS_Dei-at-o&amp;t=4s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lobal-wetland-outlook.ramsar.org/" TargetMode="External"/><Relationship Id="rId5" Type="http://schemas.openxmlformats.org/officeDocument/2006/relationships/hyperlink" Target="https://www.ramsar.org/news/wetlands-worlds-most-valuable-ecosystem-disappearing-three-times-faster-than-forests-warns-new" TargetMode="External"/><Relationship Id="rId4" Type="http://schemas.openxmlformats.org/officeDocument/2006/relationships/hyperlink" Target="https://www.ramsar.org/news/summary-of-the-thirteenth-meeting-of-the-conference-of-the-parties-to-the-ramsar-convention-on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global-wetland-outlook.ramsar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sar.org/sites/default/files/documents/library/factsheet_wetland_restoration_general_e_0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ramsar.org/sites/default/files/documents/library/factsheet_wetland_restoration_peatlands_e.pdf#:~:text=Restoring%20drained%20peatlands%3A%20now%20an%20environmental%20imperative%20From,and%20the%20environment%20in%20a%20myriad%20of%20ways." TargetMode="External"/><Relationship Id="rId4" Type="http://schemas.openxmlformats.org/officeDocument/2006/relationships/hyperlink" Target="https://www.ramsar.org/sites/default/files/documents/library/151102_strp19_agenda_item_4.1_conventions_and_processes_sg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ramsar.org/sites/default/files/documents/library/wwd19_handout_e.pdf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amsar.org/news/summary-of-the-thirteenth-meeting-of-the-conference-of-the-parties-to-the-ramsar-convention-on" TargetMode="External"/><Relationship Id="rId5" Type="http://schemas.openxmlformats.org/officeDocument/2006/relationships/hyperlink" Target="https://ramsar50.org/wp-content/uploads/2021/02/Ramsar-50-Factsheet-BIODIVERSITY-English.pdf" TargetMode="External"/><Relationship Id="rId4" Type="http://schemas.openxmlformats.org/officeDocument/2006/relationships/hyperlink" Target="https://www.ramsar.org/sites/default/files/wwd16_hand-outs_desktop_print_eng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eebweb.org/about/approach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portals.iucn.org/library/node/72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541" y="0"/>
            <a:ext cx="1220854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"/>
          <p:cNvSpPr txBox="1"/>
          <p:nvPr/>
        </p:nvSpPr>
        <p:spPr>
          <a:xfrm>
            <a:off x="260278" y="5793014"/>
            <a:ext cx="8801529" cy="106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50"/>
              <a:buFont typeface="Arial"/>
              <a:buNone/>
            </a:pPr>
            <a:r>
              <a:rPr lang="ru-RU" sz="18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ЦІНУЙ – УПРАВЛЯЙ – ВІДНОВЛЮЙ – </a:t>
            </a:r>
            <a:r>
              <a:rPr lang="ru-RU" sz="185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ЛЮБИ</a:t>
            </a:r>
            <a:endParaRPr sz="185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9633163" y="5858381"/>
            <a:ext cx="2329952" cy="91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71"/>
              </a:buClr>
              <a:buSzPts val="1200"/>
              <a:buFont typeface="Arial"/>
              <a:buNone/>
            </a:pPr>
            <a:r>
              <a:rPr lang="ru-RU" sz="1200" b="0" i="0" u="sng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www.worldwetlandsday.org</a:t>
            </a:r>
            <a:endParaRPr sz="1200" b="0" i="0" u="none" strike="noStrike" cap="none">
              <a:solidFill>
                <a:srgbClr val="0065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6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65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71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#ActForWetlands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#WorldWetlandsDay</a:t>
            </a:r>
            <a:endParaRPr/>
          </a:p>
        </p:txBody>
      </p:sp>
      <p:sp>
        <p:nvSpPr>
          <p:cNvPr id="166" name="Google Shape;166;p1"/>
          <p:cNvSpPr txBox="1"/>
          <p:nvPr/>
        </p:nvSpPr>
        <p:spPr>
          <a:xfrm>
            <a:off x="171266" y="3976099"/>
            <a:ext cx="4832250" cy="161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</a:t>
            </a:r>
            <a:endParaRPr sz="4000" b="1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59FBF5E-8231-4B1E-B2F6-69F1427F7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41" y="0"/>
            <a:ext cx="5690560" cy="226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"/>
          <p:cNvSpPr txBox="1"/>
          <p:nvPr/>
        </p:nvSpPr>
        <p:spPr>
          <a:xfrm>
            <a:off x="0" y="2740"/>
            <a:ext cx="939800" cy="1219349"/>
          </a:xfrm>
          <a:prstGeom prst="rect">
            <a:avLst/>
          </a:prstGeom>
          <a:solidFill>
            <a:srgbClr val="BBD57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lt1"/>
              </a:solidFill>
              <a:highlight>
                <a:srgbClr val="BAD57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246121" y="258818"/>
            <a:ext cx="8181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66" name="Google Shape;266;p10"/>
          <p:cNvSpPr/>
          <p:nvPr/>
        </p:nvSpPr>
        <p:spPr>
          <a:xfrm>
            <a:off x="822236" y="1982912"/>
            <a:ext cx="8101356" cy="502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71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Рамсарська конвенція визначає розумне використання як «</a:t>
            </a:r>
            <a:r>
              <a:rPr lang="ru-RU" sz="160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підтримку екологічних показників водно-болотних угідь</a:t>
            </a:r>
            <a:r>
              <a:rPr lang="ru-RU" sz="1600" b="0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, що досягається шляхом впровадження екосистемних підходів у контексті сталого розвитку». </a:t>
            </a:r>
            <a:endParaRPr sz="1600" b="0" i="0" u="none" strike="noStrike" cap="none">
              <a:solidFill>
                <a:srgbClr val="0065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Заходи, що сприятимуть розумному використанню водно-болотних угідь, включають:  </a:t>
            </a:r>
            <a:endParaRPr/>
          </a:p>
          <a:p>
            <a:pPr marL="3600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Прийняття </a:t>
            </a:r>
            <a:r>
              <a:rPr lang="ru-RU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національних планів дій щодо водно-болотних угідь</a:t>
            </a: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впровадження відповідної політики та законодавства – окремо або як частину масштабніших ініціатив</a:t>
            </a:r>
            <a:r>
              <a:rPr lang="ru-RU" sz="1500"/>
              <a:t>.</a:t>
            </a:r>
            <a:endParaRPr/>
          </a:p>
          <a:p>
            <a:pPr marL="3600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Створення програм, які охоплюють інвентаризацію, моніторинг та  дослідження водно-болотних угідь, а також навчання, просвіту та інформування громадськості</a:t>
            </a:r>
            <a:r>
              <a:rPr lang="ru-RU" sz="1500"/>
              <a:t>.</a:t>
            </a:r>
            <a:endParaRPr/>
          </a:p>
          <a:p>
            <a:pPr marL="3600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Розробку комплексного управління та планів розумного використання водно-болотних угідь: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Залучення до обговорення зацікавлених сторін із самого початку</a:t>
            </a:r>
            <a:r>
              <a:rPr lang="ru-RU" sz="1500">
                <a:solidFill>
                  <a:schemeClr val="dk1"/>
                </a:solidFill>
              </a:rPr>
              <a:t>;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Проведення інвентаризації водно-болотних угідь та оцінок впливу</a:t>
            </a:r>
            <a:r>
              <a:rPr lang="ru-RU" sz="1500">
                <a:solidFill>
                  <a:schemeClr val="dk1"/>
                </a:solidFill>
              </a:rPr>
              <a:t>;</a:t>
            </a:r>
            <a:r>
              <a:rPr lang="ru-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Призначення або створення уповноваженого органу для реалізації плану;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Моніторинг змін</a:t>
            </a:r>
            <a:r>
              <a:rPr lang="ru-RU" sz="1500"/>
              <a:t>.</a:t>
            </a:r>
            <a:endParaRPr sz="1500">
              <a:solidFill>
                <a:schemeClr val="dk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Подання заявки на оголошення Рамсарського угіддя.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63A2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7" name="Google Shape;267;p10"/>
          <p:cNvSpPr txBox="1"/>
          <p:nvPr/>
        </p:nvSpPr>
        <p:spPr>
          <a:xfrm>
            <a:off x="9163665" y="6113557"/>
            <a:ext cx="2807554" cy="564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ru-RU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Джерела: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ru-RU" sz="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factsheet2_wise_use_basics_0.pdf (ramsar.org)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ru-RU" sz="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The Wise Use of wetlands | Ramsar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0"/>
          <p:cNvSpPr txBox="1"/>
          <p:nvPr/>
        </p:nvSpPr>
        <p:spPr>
          <a:xfrm>
            <a:off x="822237" y="1304980"/>
            <a:ext cx="10859630" cy="794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Розумне управління та раціональне використання </a:t>
            </a:r>
            <a:r>
              <a:rPr lang="ru-RU" sz="2000" b="1">
                <a:solidFill>
                  <a:srgbClr val="006571"/>
                </a:solidFill>
              </a:rPr>
              <a:t>водно-болотних угідь</a:t>
            </a:r>
            <a:r>
              <a:rPr lang="ru-RU" sz="200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 зберігає </a:t>
            </a:r>
            <a:r>
              <a:rPr lang="ru-RU" sz="2000" b="1">
                <a:solidFill>
                  <a:srgbClr val="006571"/>
                </a:solidFill>
              </a:rPr>
              <a:t>і</a:t>
            </a:r>
            <a:r>
              <a:rPr lang="ru-RU" sz="200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 підтримує їхній збалансований стан. 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0"/>
          <p:cNvSpPr txBox="1"/>
          <p:nvPr/>
        </p:nvSpPr>
        <p:spPr>
          <a:xfrm>
            <a:off x="961701" y="29423"/>
            <a:ext cx="10916444" cy="127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Управління водно-болотними угіддями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9163665" y="2486723"/>
            <a:ext cx="2850981" cy="2308324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Екологічні показники </a:t>
            </a: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це </a:t>
            </a:r>
            <a:r>
              <a:rPr lang="ru-R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характеристики водно-болотного угіддя в даний момент часу, поєднання його компонентів, процесів, функцій, переваг та послуг.</a:t>
            </a: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63665" y="4884054"/>
            <a:ext cx="2807554" cy="115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"/>
          <p:cNvSpPr txBox="1"/>
          <p:nvPr/>
        </p:nvSpPr>
        <p:spPr>
          <a:xfrm>
            <a:off x="0" y="2740"/>
            <a:ext cx="939800" cy="1219349"/>
          </a:xfrm>
          <a:prstGeom prst="rect">
            <a:avLst/>
          </a:prstGeom>
          <a:solidFill>
            <a:srgbClr val="EC9F8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lt1"/>
              </a:solidFill>
              <a:highlight>
                <a:srgbClr val="BAD57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1"/>
          <p:cNvSpPr txBox="1"/>
          <p:nvPr/>
        </p:nvSpPr>
        <p:spPr>
          <a:xfrm>
            <a:off x="296921" y="258818"/>
            <a:ext cx="8181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78" name="Google Shape;278;p11"/>
          <p:cNvSpPr txBox="1"/>
          <p:nvPr/>
        </p:nvSpPr>
        <p:spPr>
          <a:xfrm>
            <a:off x="939800" y="0"/>
            <a:ext cx="10916444" cy="127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Відновлення втрачених та деградованих водно-болотних угідь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1"/>
          <p:cNvSpPr/>
          <p:nvPr/>
        </p:nvSpPr>
        <p:spPr>
          <a:xfrm>
            <a:off x="855980" y="1386348"/>
            <a:ext cx="6825706" cy="521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6571"/>
              </a:buClr>
              <a:buSzPts val="2040"/>
              <a:buFont typeface="Arial"/>
              <a:buNone/>
            </a:pPr>
            <a:r>
              <a:rPr lang="ru-RU" sz="204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Основні елементи для відновлення водно-болотних угідь:</a:t>
            </a:r>
            <a:endParaRPr sz="2040" b="1" i="0" u="none" strike="noStrike" cap="none">
              <a:solidFill>
                <a:srgbClr val="0065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•"/>
            </a:pPr>
            <a:r>
              <a:rPr lang="ru-RU" sz="153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Управління водними ресурсами</a:t>
            </a:r>
            <a:endParaRPr sz="1530" b="1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•"/>
            </a:pPr>
            <a:r>
              <a:rPr lang="ru-RU" sz="15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Зрозуміти характер течії та провести гідрологічне відновлення</a:t>
            </a:r>
            <a:endParaRPr sz="1530" b="0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•"/>
            </a:pPr>
            <a:r>
              <a:rPr lang="ru-RU" sz="1530"/>
              <a:t>С</a:t>
            </a:r>
            <a:r>
              <a:rPr lang="ru-RU" sz="15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конструювати системи для пом'якшення наслідків повеней</a:t>
            </a:r>
            <a:endParaRPr sz="153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•"/>
            </a:pPr>
            <a:r>
              <a:rPr lang="ru-RU" sz="15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Облаштувати місця для очищення зливних стічних вод</a:t>
            </a:r>
            <a:endParaRPr sz="1530" b="0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•"/>
            </a:pPr>
            <a:r>
              <a:rPr lang="ru-RU" sz="15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Відновити зволоженість торфовищ</a:t>
            </a:r>
            <a:endParaRPr sz="1530" b="0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•"/>
            </a:pPr>
            <a:r>
              <a:rPr lang="ru-RU" sz="153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Відновлення відповідної рослинності</a:t>
            </a:r>
            <a:endParaRPr sz="1530" b="1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•"/>
            </a:pPr>
            <a:r>
              <a:rPr lang="ru-RU" sz="15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Відновити заплавні ліси та іншу прибережну рослинність</a:t>
            </a:r>
            <a:endParaRPr sz="1530" b="0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•"/>
            </a:pPr>
            <a:r>
              <a:rPr lang="ru-RU" sz="15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Створити громадські розсадники для вирощування саджанців</a:t>
            </a:r>
            <a:endParaRPr sz="1530" b="0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•"/>
            </a:pPr>
            <a:r>
              <a:rPr lang="ru-RU" sz="153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Управління забрудненнями</a:t>
            </a:r>
            <a:endParaRPr sz="1530" b="1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•"/>
            </a:pPr>
            <a:r>
              <a:rPr lang="ru-RU" sz="15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Закрити або демонтувати незаконні споруди</a:t>
            </a:r>
            <a:endParaRPr sz="1445" b="0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•"/>
            </a:pPr>
            <a:r>
              <a:rPr lang="ru-RU" sz="15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Управляти твердими побутовими відходами</a:t>
            </a:r>
            <a:endParaRPr sz="1445" b="0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•"/>
            </a:pPr>
            <a:r>
              <a:rPr lang="ru-RU" sz="15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Проводити прибирання</a:t>
            </a:r>
            <a:endParaRPr sz="1445" b="0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•"/>
            </a:pPr>
            <a:r>
              <a:rPr lang="ru-RU" sz="153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Залучення місцевої громади</a:t>
            </a:r>
            <a:endParaRPr sz="1445" b="1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•"/>
            </a:pPr>
            <a:r>
              <a:rPr lang="ru-RU" sz="15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Отримати знання від місцевих громад</a:t>
            </a:r>
            <a:endParaRPr sz="1445" b="0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•"/>
            </a:pPr>
            <a:r>
              <a:rPr lang="ru-RU" sz="15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Створити системи моніторингу в межах громади для забезпечення захисту та збереження водно-болотних угідь</a:t>
            </a:r>
            <a:r>
              <a:rPr lang="ru-RU" sz="1445" b="0" i="0" u="none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685800" marR="0" lvl="1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•"/>
            </a:pPr>
            <a:r>
              <a:rPr lang="ru-RU" sz="153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Запровадження програми державно-приватного партнерства</a:t>
            </a:r>
            <a:endParaRPr sz="1445" b="1" i="0" u="none" strike="noStrike" cap="none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1"/>
          <p:cNvSpPr txBox="1"/>
          <p:nvPr/>
        </p:nvSpPr>
        <p:spPr>
          <a:xfrm>
            <a:off x="8084956" y="5862560"/>
            <a:ext cx="3165562" cy="564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ru-RU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Джерела: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ru-RU" sz="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factsheet_wetland_restoration_general_e_0.pdf (ramsar.org)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ru-RU" sz="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factsheet_wetland_restoration_peatlands_e.pdf (ramsar.org)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ru-RU" sz="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factsheet_wetland_restoration_coastal_e.pdf (ramsar.org)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1"/>
          <p:cNvSpPr/>
          <p:nvPr/>
        </p:nvSpPr>
        <p:spPr>
          <a:xfrm>
            <a:off x="8084956" y="2084746"/>
            <a:ext cx="4107043" cy="1815882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Десятиліття ООН з відновлення екосистем на 2021-2030 роки надає можливість для об’єднання зусиль з відновлення деградованих водно-болотних угідь нашої планети – адже з 1700 рр. було деградовано майже 90% їхньої території.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05009" y="4365149"/>
            <a:ext cx="1736912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c890dbe4a_0_2"/>
          <p:cNvSpPr txBox="1"/>
          <p:nvPr/>
        </p:nvSpPr>
        <p:spPr>
          <a:xfrm>
            <a:off x="1348302" y="5979117"/>
            <a:ext cx="5268900" cy="9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10c890dbe4a_0_2"/>
          <p:cNvSpPr/>
          <p:nvPr/>
        </p:nvSpPr>
        <p:spPr>
          <a:xfrm>
            <a:off x="878225" y="1607575"/>
            <a:ext cx="6649500" cy="5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71"/>
              </a:buClr>
              <a:buSzPts val="1800"/>
              <a:buFont typeface="Arial"/>
              <a:buNone/>
            </a:pPr>
            <a:r>
              <a:rPr lang="ru-RU" sz="1800" b="1">
                <a:solidFill>
                  <a:srgbClr val="006571"/>
                </a:solidFill>
              </a:rPr>
              <a:t>Відновлення природної течії річок</a:t>
            </a:r>
            <a:endParaRPr sz="1800" b="1">
              <a:solidFill>
                <a:srgbClr val="00657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71"/>
              </a:buClr>
              <a:buSzPts val="1800"/>
              <a:buFont typeface="Arial"/>
              <a:buNone/>
            </a:pPr>
            <a:endParaRPr sz="1800" b="1">
              <a:solidFill>
                <a:srgbClr val="00657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71"/>
              </a:buClr>
              <a:buSzPts val="1800"/>
              <a:buFont typeface="Arial"/>
              <a:buNone/>
            </a:pPr>
            <a:r>
              <a:rPr lang="ru-RU" sz="1900">
                <a:solidFill>
                  <a:schemeClr val="dk1"/>
                </a:solidFill>
              </a:rPr>
              <a:t>Протягом 2020-2021 років WWF-Україна працює над програмою “Вільні річки України”, метою якої є відновлення їхньої природної течії. </a:t>
            </a:r>
            <a:endParaRPr sz="19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71"/>
              </a:buClr>
              <a:buSzPts val="18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>
                <a:solidFill>
                  <a:schemeClr val="dk1"/>
                </a:solidFill>
              </a:rPr>
              <a:t>Нам вдалося: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-RU" sz="1900">
                <a:solidFill>
                  <a:schemeClr val="dk1"/>
                </a:solidFill>
              </a:rPr>
              <a:t>Демонтувати </a:t>
            </a:r>
            <a:r>
              <a:rPr lang="ru-RU" sz="1900" b="1">
                <a:solidFill>
                  <a:schemeClr val="dk1"/>
                </a:solidFill>
              </a:rPr>
              <a:t>6 гребель</a:t>
            </a:r>
            <a:r>
              <a:rPr lang="ru-RU" sz="1900">
                <a:solidFill>
                  <a:schemeClr val="dk1"/>
                </a:solidFill>
              </a:rPr>
              <a:t> на Чорному та Білому Черемоші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-RU" sz="1900">
                <a:solidFill>
                  <a:schemeClr val="dk1"/>
                </a:solidFill>
              </a:rPr>
              <a:t>Відновити проточність </a:t>
            </a:r>
            <a:r>
              <a:rPr lang="ru-RU" sz="1900" b="1">
                <a:solidFill>
                  <a:schemeClr val="dk1"/>
                </a:solidFill>
              </a:rPr>
              <a:t>504 км річок</a:t>
            </a:r>
            <a:r>
              <a:rPr lang="ru-RU" sz="1900">
                <a:solidFill>
                  <a:schemeClr val="dk1"/>
                </a:solidFill>
              </a:rPr>
              <a:t> — усунувши застарілі греблі, що десятиліттями не виконували свої функції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>
                <a:solidFill>
                  <a:schemeClr val="dk1"/>
                </a:solidFill>
              </a:rPr>
              <a:t>Запрошуємо до програми органи місцевого самоврядування та громади по всій Україні, з якими ми можемо поділитися нашим досвідом та алгоритмом проведення таких робіт. </a:t>
            </a:r>
            <a:endParaRPr sz="19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71"/>
              </a:buClr>
              <a:buSzPts val="1800"/>
              <a:buFont typeface="Arial"/>
              <a:buNone/>
            </a:pPr>
            <a:endParaRPr sz="1800" b="1">
              <a:solidFill>
                <a:srgbClr val="006571"/>
              </a:solidFill>
            </a:endParaRPr>
          </a:p>
          <a:p>
            <a:pPr marL="685800" marR="0" lvl="1" indent="-152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10c890dbe4a_0_2"/>
          <p:cNvSpPr/>
          <p:nvPr/>
        </p:nvSpPr>
        <p:spPr>
          <a:xfrm>
            <a:off x="859901" y="-56373"/>
            <a:ext cx="11084100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b="1">
                <a:solidFill>
                  <a:schemeClr val="lt1"/>
                </a:solidFill>
              </a:rPr>
              <a:t>    WWF-Україна: “Вільні річки України”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g10c890dbe4a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25" y="108369"/>
            <a:ext cx="1224775" cy="137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10c890dbe4a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975" y="5453366"/>
            <a:ext cx="573425" cy="104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10c890dbe4a_0_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70550" y="1714725"/>
            <a:ext cx="4858875" cy="25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10c890dbe4a_0_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27725" y="4465450"/>
            <a:ext cx="4359474" cy="1825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c890dbe4a_0_191"/>
          <p:cNvSpPr txBox="1"/>
          <p:nvPr/>
        </p:nvSpPr>
        <p:spPr>
          <a:xfrm>
            <a:off x="1348302" y="5979117"/>
            <a:ext cx="5268900" cy="9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10c890dbe4a_0_191"/>
          <p:cNvSpPr/>
          <p:nvPr/>
        </p:nvSpPr>
        <p:spPr>
          <a:xfrm>
            <a:off x="241100" y="1607575"/>
            <a:ext cx="7621500" cy="5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>
                <a:solidFill>
                  <a:schemeClr val="dk1"/>
                </a:solidFill>
              </a:rPr>
              <a:t>У 2020 році WWF-Україна розпочав наукові дослідження Глухані для визначення стану болота, під час яких було зроблено: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-RU" sz="1900">
                <a:solidFill>
                  <a:schemeClr val="dk1"/>
                </a:solidFill>
              </a:rPr>
              <a:t>попереднє дослідження водного балансу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-RU" sz="1900">
                <a:solidFill>
                  <a:schemeClr val="dk1"/>
                </a:solidFill>
              </a:rPr>
              <a:t>створення ГІС карти із шарами, що відображають різноманіття ландшафтів, болотної рослинності, дренажної мережі, схеми стікання води, транспортної мережі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-RU" sz="1900">
                <a:solidFill>
                  <a:schemeClr val="dk1"/>
                </a:solidFill>
              </a:rPr>
              <a:t>детальне дослідження території болота 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-RU" sz="1900">
                <a:solidFill>
                  <a:schemeClr val="dk1"/>
                </a:solidFill>
              </a:rPr>
              <a:t>правовий аналіз статусу земельних ділянок та прилеглих територій.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>
                <a:solidFill>
                  <a:schemeClr val="dk1"/>
                </a:solidFill>
              </a:rPr>
              <a:t>Визначено попередній план відновлення, основна мета якого </a:t>
            </a:r>
            <a:r>
              <a:rPr lang="ru-RU" sz="1900" b="1">
                <a:solidFill>
                  <a:schemeClr val="dk1"/>
                </a:solidFill>
              </a:rPr>
              <a:t>обводнення болота Глуханя</a:t>
            </a:r>
            <a:r>
              <a:rPr lang="ru-RU" sz="1900">
                <a:solidFill>
                  <a:schemeClr val="dk1"/>
                </a:solidFill>
              </a:rPr>
              <a:t> для зменшення викидів парникових газів, відновлення біорізноманіття  природоохоронної території з урахуванням потреб та підвищення добробуту місцевого населення. 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300" name="Google Shape;300;g10c890dbe4a_0_191"/>
          <p:cNvSpPr/>
          <p:nvPr/>
        </p:nvSpPr>
        <p:spPr>
          <a:xfrm>
            <a:off x="859901" y="-56373"/>
            <a:ext cx="11084100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b="1" dirty="0">
                <a:solidFill>
                  <a:schemeClr val="lt1"/>
                </a:solidFill>
              </a:rPr>
              <a:t>    </a:t>
            </a:r>
            <a:r>
              <a:rPr lang="ru-RU" sz="3600" b="1" dirty="0" err="1">
                <a:solidFill>
                  <a:schemeClr val="lt1"/>
                </a:solidFill>
              </a:rPr>
              <a:t>Відновлення</a:t>
            </a:r>
            <a:r>
              <a:rPr lang="ru-RU" sz="3600" b="1" dirty="0">
                <a:solidFill>
                  <a:schemeClr val="lt1"/>
                </a:solidFill>
              </a:rPr>
              <a:t> болота </a:t>
            </a:r>
            <a:r>
              <a:rPr lang="ru-RU" sz="3600" b="1" dirty="0" err="1">
                <a:solidFill>
                  <a:schemeClr val="lt1"/>
                </a:solidFill>
              </a:rPr>
              <a:t>Глуханя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g10c890dbe4a_0_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25" y="108369"/>
            <a:ext cx="1224775" cy="137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10c890dbe4a_0_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1850" y="2077877"/>
            <a:ext cx="4359475" cy="3166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"/>
          <p:cNvSpPr/>
          <p:nvPr/>
        </p:nvSpPr>
        <p:spPr>
          <a:xfrm>
            <a:off x="1118315" y="2062253"/>
            <a:ext cx="9955369" cy="273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7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«Розумне та раціональне використання водно-болотних угідь є не просто можливим – це критично важливо для майбутнього людства та планети. Тривале руйнування</a:t>
            </a:r>
            <a:r>
              <a:rPr lang="ru-RU" sz="2400">
                <a:solidFill>
                  <a:srgbClr val="006571"/>
                </a:solidFill>
              </a:rPr>
              <a:t> </a:t>
            </a:r>
            <a:r>
              <a:rPr lang="ru-RU" sz="2400" b="0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цих екосистем, які підтримують життя, матиме жахливі наслідки, якщо ми не діятимемо негайно. З усіх точок зору водно-болотні угіддя є нашим єдиним порятунком у майбутньому. І ми повинні зробити необхідні інвестиції часу, капіталу – і серця, – щоб їх зберегти».</a:t>
            </a:r>
            <a:endParaRPr sz="2400" b="0" i="0" u="none" strike="noStrike" cap="none">
              <a:solidFill>
                <a:srgbClr val="0065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5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71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Mарта Рохаш Уррего</a:t>
            </a:r>
            <a:endParaRPr sz="1600" b="1" i="0" u="none" strike="noStrike" cap="none">
              <a:solidFill>
                <a:srgbClr val="0065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71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Генеральний секретар Рамсарської конвенції</a:t>
            </a:r>
            <a:endParaRPr sz="1600" b="1" i="0" u="none" strike="noStrike" cap="none">
              <a:solidFill>
                <a:srgbClr val="0065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3633" y="4795748"/>
            <a:ext cx="1320800" cy="145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8D3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g10c890dbe4a_0_100"/>
          <p:cNvPicPr preferRelativeResize="0"/>
          <p:nvPr/>
        </p:nvPicPr>
        <p:blipFill rotWithShape="1">
          <a:blip r:embed="rId3">
            <a:alphaModFix/>
          </a:blip>
          <a:srcRect l="1429" b="15533"/>
          <a:stretch/>
        </p:blipFill>
        <p:spPr>
          <a:xfrm>
            <a:off x="-1" y="5740821"/>
            <a:ext cx="12004144" cy="111717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10c890dbe4a_0_100"/>
          <p:cNvSpPr/>
          <p:nvPr/>
        </p:nvSpPr>
        <p:spPr>
          <a:xfrm>
            <a:off x="325656" y="5168025"/>
            <a:ext cx="1768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Ola Jennersten / WWF-Sweden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10c890dbe4a_0_100"/>
          <p:cNvSpPr/>
          <p:nvPr/>
        </p:nvSpPr>
        <p:spPr>
          <a:xfrm>
            <a:off x="325650" y="522625"/>
            <a:ext cx="5755200" cy="5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71"/>
              </a:buClr>
              <a:buSzPts val="1800"/>
              <a:buFont typeface="Arial"/>
              <a:buNone/>
            </a:pPr>
            <a:endParaRPr sz="1800" b="1">
              <a:solidFill>
                <a:srgbClr val="00657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71"/>
              </a:buClr>
              <a:buSzPts val="1800"/>
              <a:buFont typeface="Arial"/>
              <a:buNone/>
            </a:pPr>
            <a:endParaRPr sz="1800" b="1">
              <a:solidFill>
                <a:srgbClr val="006571"/>
              </a:solidFill>
            </a:endParaRPr>
          </a:p>
          <a:p>
            <a:pPr marL="685800" marR="0" lvl="1" indent="-152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10c890dbe4a_0_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7987" y="0"/>
            <a:ext cx="5581267" cy="57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"/>
          <p:cNvSpPr/>
          <p:nvPr/>
        </p:nvSpPr>
        <p:spPr>
          <a:xfrm>
            <a:off x="0" y="0"/>
            <a:ext cx="10972800" cy="1219200"/>
          </a:xfrm>
          <a:prstGeom prst="rect">
            <a:avLst/>
          </a:prstGeom>
          <a:solidFill>
            <a:srgbClr val="76AD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800" y="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"/>
          <p:cNvSpPr txBox="1"/>
          <p:nvPr/>
        </p:nvSpPr>
        <p:spPr>
          <a:xfrm>
            <a:off x="715051" y="5774032"/>
            <a:ext cx="8708858" cy="48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D578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BAD578"/>
                </a:solidFill>
                <a:latin typeface="Arial"/>
                <a:ea typeface="Arial"/>
                <a:cs typeface="Arial"/>
                <a:sym typeface="Arial"/>
              </a:rPr>
              <a:t>#ActForWetlands     #WorldWetlandsDay      </a:t>
            </a:r>
            <a:r>
              <a:rPr lang="ru-RU" sz="1600" b="1" i="0" u="none" strike="noStrike" cap="none">
                <a:solidFill>
                  <a:srgbClr val="76ADA2"/>
                </a:solidFill>
                <a:latin typeface="Arial"/>
                <a:ea typeface="Arial"/>
                <a:cs typeface="Arial"/>
                <a:sym typeface="Arial"/>
              </a:rPr>
              <a:t>WorldWetlandsDay.org</a:t>
            </a: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838538" y="1393825"/>
            <a:ext cx="10514923" cy="4643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71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Щорічна можливість об'єднатися задля збереження водно-болотних угідь </a:t>
            </a:r>
            <a:endParaRPr sz="2300" b="1" i="0" u="none" strike="noStrike" cap="none">
              <a:solidFill>
                <a:srgbClr val="0065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33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Масштабна подія, що поглиблює усвідомлення важливості водно-болотних угідь для людей і планети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Відзначається щорічно 2 лютого з 1997 року </a:t>
            </a:r>
            <a:endParaRPr sz="15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ru-RU" sz="1500"/>
              <a:t>Відзначає </a:t>
            </a: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річницю Рамсарської конвенції, прийнятої у 1971 році як міжнародний договір</a:t>
            </a:r>
            <a:r>
              <a:rPr lang="ru-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500"/>
          </a:p>
          <a:p>
            <a:pPr marL="1143000" marR="0" lvl="2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Перша з сучасних глобальних багатосторонніх екологічних угод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Єдина, присвячена конкретному типу екосистем – водно-болотним угіддям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Цього року вперше буде офіційно відзначатися в контексті Організації Об’єднаних Націй – Генеральна Асамблея ООН визнала цю дату міжнародною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71"/>
              </a:buClr>
              <a:buSzPts val="2200"/>
              <a:buFont typeface="Arial"/>
              <a:buNone/>
            </a:pPr>
            <a:r>
              <a:rPr lang="ru-RU" sz="220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Тема 2022 року – Водно-болотні угіддя на користь людям і природі </a:t>
            </a:r>
            <a:endParaRPr sz="2200" b="1" i="0" u="none" strike="noStrike" cap="none">
              <a:solidFill>
                <a:srgbClr val="0065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Наполегливий заклик до активнішого залучення фінансового, людського та політичного капіталу  збереження водно-болотних угідь та для забезпечення їх розумного і раціонального використання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876638" y="34131"/>
            <a:ext cx="99726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Всесвітній день водно-болотних угідь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72716" y="5308600"/>
            <a:ext cx="2006600" cy="15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/>
          <p:nvPr/>
        </p:nvSpPr>
        <p:spPr>
          <a:xfrm>
            <a:off x="0" y="5715001"/>
            <a:ext cx="12192000" cy="1143000"/>
          </a:xfrm>
          <a:prstGeom prst="rect">
            <a:avLst/>
          </a:prstGeom>
          <a:gradFill>
            <a:gsLst>
              <a:gs pos="0">
                <a:srgbClr val="B0DBD7"/>
              </a:gs>
              <a:gs pos="100000">
                <a:schemeClr val="l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0" y="0"/>
            <a:ext cx="10972800" cy="1219200"/>
          </a:xfrm>
          <a:prstGeom prst="rect">
            <a:avLst/>
          </a:prstGeom>
          <a:solidFill>
            <a:srgbClr val="76AD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800" y="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"/>
          <p:cNvSpPr/>
          <p:nvPr/>
        </p:nvSpPr>
        <p:spPr>
          <a:xfrm>
            <a:off x="859848" y="64407"/>
            <a:ext cx="10515600" cy="9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Природні водно-болотні угіддя скорочуються 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5651818" y="1992453"/>
            <a:ext cx="5320982" cy="3417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 1970 року було втрачено 35% усієї території світових водно-болотних угідь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зникають </a:t>
            </a:r>
            <a:r>
              <a:rPr lang="ru-RU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втричі швидше, ніж ліси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Види рослин та тварини, що залежать від водно-болотних угідь, перебувають під </a:t>
            </a:r>
            <a:r>
              <a:rPr lang="ru-RU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загрозою зникнення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Добробут людей, засоби існування та здоров’я планети у небезпеці</a:t>
            </a: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"/>
          <p:cNvSpPr txBox="1"/>
          <p:nvPr/>
        </p:nvSpPr>
        <p:spPr>
          <a:xfrm>
            <a:off x="1242549" y="5939827"/>
            <a:ext cx="5551542" cy="564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ru-RU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Джерела: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ru-RU" sz="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Summary of the Thirteenth Meeting of the Conference of the Parties to the Ramsar Convention on Wetlands | Ramsar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Wetlands – world’s most valuable ecosystem – disappearing three times faster than forests, warns new report | Ramsar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Global Wetlands Outlook</a:t>
            </a:r>
            <a:r>
              <a:rPr lang="ru-RU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2018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"/>
          <p:cNvSpPr txBox="1"/>
          <p:nvPr/>
        </p:nvSpPr>
        <p:spPr>
          <a:xfrm>
            <a:off x="849283" y="1589123"/>
            <a:ext cx="22349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Стан та тенденції </a:t>
            </a:r>
            <a:endParaRPr/>
          </a:p>
        </p:txBody>
      </p:sp>
      <p:pic>
        <p:nvPicPr>
          <p:cNvPr id="188" name="Google Shape;18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2282" y="2153607"/>
            <a:ext cx="4761775" cy="3015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18584" y="5168900"/>
            <a:ext cx="3924300" cy="16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0" y="845395"/>
            <a:ext cx="858579" cy="919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"/>
          <p:cNvSpPr/>
          <p:nvPr/>
        </p:nvSpPr>
        <p:spPr>
          <a:xfrm>
            <a:off x="0" y="0"/>
            <a:ext cx="10972800" cy="1219200"/>
          </a:xfrm>
          <a:prstGeom prst="rect">
            <a:avLst/>
          </a:prstGeom>
          <a:solidFill>
            <a:srgbClr val="76AD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800" y="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"/>
          <p:cNvSpPr/>
          <p:nvPr/>
        </p:nvSpPr>
        <p:spPr>
          <a:xfrm>
            <a:off x="850900" y="-281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Рушії </a:t>
            </a:r>
            <a:r>
              <a:rPr lang="ru-RU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втрати та деградації водно-болотних угідь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"/>
          <p:cNvSpPr/>
          <p:nvPr/>
        </p:nvSpPr>
        <p:spPr>
          <a:xfrm>
            <a:off x="859105" y="1503708"/>
            <a:ext cx="106669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71"/>
              </a:buClr>
              <a:buSzPts val="2400"/>
              <a:buFont typeface="Arial"/>
              <a:buNone/>
            </a:pPr>
            <a:r>
              <a:rPr lang="ru-RU" sz="2400" b="1">
                <a:solidFill>
                  <a:srgbClr val="006571"/>
                </a:solidFill>
              </a:rPr>
              <a:t>Раціональне</a:t>
            </a:r>
            <a:r>
              <a:rPr lang="ru-RU" sz="240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 використання водно-болотних угідь вимагає розуміння </a:t>
            </a:r>
            <a:r>
              <a:rPr lang="ru-RU" sz="2400" b="1" i="0" u="none" strike="noStrike" cap="none">
                <a:solidFill>
                  <a:srgbClr val="00657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рушіїв </a:t>
            </a:r>
            <a:r>
              <a:rPr lang="ru-RU" sz="240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їхньої деградації та втрати для того, щоб усунути першопричини</a:t>
            </a:r>
            <a:endParaRPr sz="2400" b="1" i="0" u="none" strike="noStrike" cap="none">
              <a:solidFill>
                <a:srgbClr val="0065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1278082" y="6139835"/>
            <a:ext cx="6582129" cy="564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ru-RU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Джерела: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Global Wetlands Outlook</a:t>
            </a:r>
            <a:r>
              <a:rPr lang="ru-RU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2018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"/>
          <p:cNvSpPr/>
          <p:nvPr/>
        </p:nvSpPr>
        <p:spPr>
          <a:xfrm>
            <a:off x="333600" y="2765325"/>
            <a:ext cx="2104500" cy="1375200"/>
          </a:xfrm>
          <a:prstGeom prst="ellipse">
            <a:avLst/>
          </a:prstGeom>
          <a:solidFill>
            <a:srgbClr val="2EBA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Дренування та осадо-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накопичення  </a:t>
            </a:r>
            <a:endParaRPr/>
          </a:p>
        </p:txBody>
      </p:sp>
      <p:sp>
        <p:nvSpPr>
          <p:cNvPr id="201" name="Google Shape;201;p4"/>
          <p:cNvSpPr/>
          <p:nvPr/>
        </p:nvSpPr>
        <p:spPr>
          <a:xfrm>
            <a:off x="5043767" y="2658409"/>
            <a:ext cx="2104466" cy="1541181"/>
          </a:xfrm>
          <a:prstGeom prst="ellipse">
            <a:avLst/>
          </a:prstGeom>
          <a:solidFill>
            <a:srgbClr val="2EBA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Забруднення </a:t>
            </a:r>
            <a:endParaRPr/>
          </a:p>
        </p:txBody>
      </p:sp>
      <p:sp>
        <p:nvSpPr>
          <p:cNvPr id="202" name="Google Shape;202;p4"/>
          <p:cNvSpPr/>
          <p:nvPr/>
        </p:nvSpPr>
        <p:spPr>
          <a:xfrm>
            <a:off x="7380424" y="2724941"/>
            <a:ext cx="2104466" cy="1375111"/>
          </a:xfrm>
          <a:prstGeom prst="ellipse">
            <a:avLst/>
          </a:prstGeom>
          <a:solidFill>
            <a:srgbClr val="2EBA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Надмірний вилов риби  </a:t>
            </a:r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2582101" y="2684059"/>
            <a:ext cx="2229475" cy="1515531"/>
          </a:xfrm>
          <a:prstGeom prst="ellipse">
            <a:avLst/>
          </a:prstGeom>
          <a:solidFill>
            <a:srgbClr val="2EBA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Надлишкове використання води  </a:t>
            </a:r>
            <a:endParaRPr/>
          </a:p>
        </p:txBody>
      </p:sp>
      <p:sp>
        <p:nvSpPr>
          <p:cNvPr id="204" name="Google Shape;204;p4"/>
          <p:cNvSpPr/>
          <p:nvPr/>
        </p:nvSpPr>
        <p:spPr>
          <a:xfrm>
            <a:off x="9717081" y="2724942"/>
            <a:ext cx="1952801" cy="1474648"/>
          </a:xfrm>
          <a:prstGeom prst="ellipse">
            <a:avLst/>
          </a:prstGeom>
          <a:solidFill>
            <a:srgbClr val="2EBA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Зміна клімату  </a:t>
            </a:r>
            <a:endParaRPr/>
          </a:p>
        </p:txBody>
      </p:sp>
      <p:pic>
        <p:nvPicPr>
          <p:cNvPr id="205" name="Google Shape;20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8993" y="4403060"/>
            <a:ext cx="3124200" cy="18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"/>
          <p:cNvSpPr/>
          <p:nvPr/>
        </p:nvSpPr>
        <p:spPr>
          <a:xfrm>
            <a:off x="1083138" y="2468058"/>
            <a:ext cx="9889661" cy="3254072"/>
          </a:xfrm>
          <a:prstGeom prst="rect">
            <a:avLst/>
          </a:prstGeom>
          <a:solidFill>
            <a:srgbClr val="BAD578">
              <a:alpha val="6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"/>
          <p:cNvSpPr/>
          <p:nvPr/>
        </p:nvSpPr>
        <p:spPr>
          <a:xfrm>
            <a:off x="876193" y="-39005"/>
            <a:ext cx="97044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30"/>
              <a:buFont typeface="Arial"/>
              <a:buNone/>
            </a:pPr>
            <a:r>
              <a:rPr lang="ru-RU" sz="333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є важливими екосистемами з високим рівнем біорізноманіття  </a:t>
            </a:r>
            <a:endParaRPr sz="333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1782287" y="1773563"/>
            <a:ext cx="82033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6571"/>
              </a:buClr>
              <a:buSzPts val="2040"/>
              <a:buFont typeface="Arial"/>
              <a:buNone/>
            </a:pPr>
            <a:r>
              <a:rPr lang="ru-RU" sz="204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На сьогоднішній день водно-болотні угіддя займають близько 6% </a:t>
            </a:r>
            <a:r>
              <a:rPr lang="ru-RU" sz="204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земної </a:t>
            </a:r>
            <a:r>
              <a:rPr lang="ru-RU" sz="204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поверхні.</a:t>
            </a:r>
            <a:endParaRPr sz="2720" b="1" i="0" u="none" strike="noStrike" cap="none">
              <a:solidFill>
                <a:srgbClr val="0065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endParaRPr sz="204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571"/>
              </a:buClr>
              <a:buSzPts val="2040"/>
              <a:buFont typeface="Arial"/>
              <a:buNone/>
            </a:pPr>
            <a:r>
              <a:rPr lang="ru-RU" sz="204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Вони можуть бути солоними або прісноводними, внутрішніми або прибережними, природними або штучними.</a:t>
            </a:r>
            <a:endParaRPr sz="2040" b="1" i="0" u="none" strike="noStrike" cap="none">
              <a:solidFill>
                <a:srgbClr val="0065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7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ru-RU" sz="204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прісноводних водно-болотних угідь належать</a:t>
            </a:r>
            <a:r>
              <a:rPr lang="ru-RU" sz="20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річки, озера, ставки, заплави, торфовища, мочарі, лісові болота</a:t>
            </a:r>
            <a:endParaRPr sz="204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7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ru-RU" sz="204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солоних водно-болотних угідь належать</a:t>
            </a:r>
            <a:r>
              <a:rPr lang="ru-RU" sz="20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естуарії, припливні зони, солоноводні мочарі, мангрові зарості, лагуни, коралові рифи, рифи з молюсками та ракоподібними</a:t>
            </a:r>
            <a:endParaRPr sz="204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7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ru-RU" sz="204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штучних водно-болотних угідь належать:</a:t>
            </a:r>
            <a:r>
              <a:rPr lang="ru-RU" sz="20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ставки для розведення риби, рисові поля, водойми, градирні </a:t>
            </a:r>
            <a:endParaRPr sz="204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ru-RU"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228600" marR="0" lvl="0" indent="-9906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endParaRPr sz="204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5"/>
          <p:cNvSpPr txBox="1"/>
          <p:nvPr/>
        </p:nvSpPr>
        <p:spPr>
          <a:xfrm>
            <a:off x="1948544" y="652767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21262" y="1807582"/>
            <a:ext cx="899650" cy="164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9532" y="4324007"/>
            <a:ext cx="2250557" cy="2461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"/>
          <p:cNvSpPr/>
          <p:nvPr/>
        </p:nvSpPr>
        <p:spPr>
          <a:xfrm>
            <a:off x="870249" y="-70473"/>
            <a:ext cx="11084118" cy="133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Втрата водно-болотних угідь впливає на людство та планету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842905" y="1514054"/>
            <a:ext cx="5399802" cy="457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A088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EBA088"/>
                </a:solidFill>
                <a:latin typeface="Arial"/>
                <a:ea typeface="Arial"/>
                <a:cs typeface="Arial"/>
                <a:sym typeface="Arial"/>
              </a:rPr>
              <a:t>Добробут людства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71"/>
              </a:buClr>
              <a:buSzPts val="1600"/>
              <a:buFont typeface="Arial"/>
              <a:buChar char="•"/>
            </a:pPr>
            <a:r>
              <a:rPr lang="ru-RU" sz="160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Водна безпека</a:t>
            </a:r>
            <a:endParaRPr sz="1600" b="1" i="0" u="none" strike="noStrike" cap="none">
              <a:solidFill>
                <a:srgbClr val="0065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ru-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забезпечують майже всі наші запаси прісної води.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Нирки Землі, багаті мулом ґрунти водно-болотних угідь та рослини відфільтровують шкідливі токсини, сільськогосподарські пестициди та промислові відходи, залишаючи безпечну для пиття воду.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Всесвітньому звіті ООН про розвиток водних ресурсів (2018) </a:t>
            </a:r>
            <a:r>
              <a:rPr lang="ru-RU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згадані як природоорієнтовані рішення</a:t>
            </a: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що можуть допомогти </a:t>
            </a: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покращ</a:t>
            </a:r>
            <a:r>
              <a:rPr lang="ru-RU" sz="15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ити</a:t>
            </a: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 як</a:t>
            </a:r>
            <a:r>
              <a:rPr lang="ru-RU" sz="15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і</a:t>
            </a: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ст</a:t>
            </a:r>
            <a:r>
              <a:rPr lang="ru-RU" sz="15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ь</a:t>
            </a: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води</a:t>
            </a: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2,2 мільярда людей не мають доступу до безпечної питної води, а 485 000 помирають через це щороку</a:t>
            </a:r>
            <a:r>
              <a:rPr lang="ru-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2017 році відсутність безпечного водопостачання відігравала важливу роль у конфліктах в межах щонайменше 45-ти країн</a:t>
            </a:r>
            <a:r>
              <a:rPr lang="ru-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685800" marR="0" lvl="1" indent="-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 txBox="1"/>
          <p:nvPr/>
        </p:nvSpPr>
        <p:spPr>
          <a:xfrm>
            <a:off x="1494848" y="5931534"/>
            <a:ext cx="4191725" cy="56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ru-RU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Джерела: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ru-RU" sz="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factsheet_wetland_restoration_general_e_0.pdf (ramsar.org)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ru-RU" sz="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 1 (ramsar.org)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ru-RU" sz="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factsheet_wetland_restoration_peatlands_e.pdf (ramsar.org)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6505429" y="1883744"/>
            <a:ext cx="459326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Добробут і культура</a:t>
            </a:r>
            <a:endParaRPr sz="1600" b="1" i="0" u="none" strike="noStrike" cap="none">
              <a:solidFill>
                <a:srgbClr val="0065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надають простір для відпочинку та культурного дозвілля, а також забезпечують користь для психічного здоров’я, пов’язану із взаємодією з природою.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74149" y="3248586"/>
            <a:ext cx="3717851" cy="3609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"/>
          <p:cNvSpPr txBox="1"/>
          <p:nvPr/>
        </p:nvSpPr>
        <p:spPr>
          <a:xfrm>
            <a:off x="6617110" y="1944537"/>
            <a:ext cx="452496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Біорізноманіття</a:t>
            </a:r>
            <a:endParaRPr sz="1800" b="1" i="0" u="none" strike="noStrike" cap="none">
              <a:solidFill>
                <a:srgbClr val="0065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∙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40% всіх видів рослин і тварин живуть або розмножуються в межах водно-болотних угідь.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∙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Величезна кількість поживних речовин, які переносять річки, струмки та вода, забезпечують підтримку трофічного ланцюга.</a:t>
            </a:r>
            <a:endParaRPr sz="15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∙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межах водно-болотних угід</a:t>
            </a:r>
            <a:r>
              <a:rPr lang="ru-RU" sz="1500"/>
              <a:t>ь</a:t>
            </a: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виявлено </a:t>
            </a:r>
            <a:b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&gt;100 000 прісноводних видів.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∙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 середовище існування для 30% відомих видів риб, </a:t>
            </a: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а  </a:t>
            </a:r>
            <a:r>
              <a:rPr lang="ru-RU" sz="15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ще </a:t>
            </a: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200 нових прісноводних видів виявляють щороку.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0" name="Google Shape;230;p7"/>
          <p:cNvSpPr txBox="1"/>
          <p:nvPr/>
        </p:nvSpPr>
        <p:spPr>
          <a:xfrm>
            <a:off x="1348302" y="5979117"/>
            <a:ext cx="5268807" cy="93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ru-RU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Джерела: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ru-RU" sz="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WWD19_2Handout_english.indd (ramsar.org)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ru-RU" sz="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wwd16_hand-outs_desktop_print_eng.pdf (ramsar.org)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ru-RU" sz="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Ramsar-50-Factsheet-BIODIVERSITY-English.pdf (ramsar50.org)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ru-RU" sz="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Summary of the Thirteenth Meeting of the Conference of the Parties to the Ramsar Convention on Wetlands | Ramsar</a:t>
            </a: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7"/>
          <p:cNvSpPr/>
          <p:nvPr/>
        </p:nvSpPr>
        <p:spPr>
          <a:xfrm>
            <a:off x="878232" y="1455174"/>
            <a:ext cx="5591394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71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Регуляція клімату та безпека людства </a:t>
            </a:r>
            <a:endParaRPr sz="1800" b="1" i="0" u="none" strike="noStrike" cap="none">
              <a:solidFill>
                <a:srgbClr val="0065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71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є </a:t>
            </a:r>
            <a:r>
              <a:rPr lang="ru-RU" sz="160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природним захистом </a:t>
            </a:r>
            <a:r>
              <a:rPr lang="ru-RU" sz="1600" b="0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і </a:t>
            </a:r>
            <a:r>
              <a:rPr lang="ru-RU" sz="160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допомагають у протидії зміні клімату </a:t>
            </a:r>
            <a:r>
              <a:rPr lang="ru-RU" sz="1600" b="0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та її наслідкам.</a:t>
            </a:r>
            <a:endParaRPr sz="1600" b="0" i="0" u="none" strike="noStrike" cap="none">
              <a:solidFill>
                <a:srgbClr val="0065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65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∙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Водно-болотні угіддя захищають </a:t>
            </a:r>
            <a:r>
              <a:rPr lang="ru-RU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60% людства </a:t>
            </a: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вздовж узбережжя від штормових нагонів, ураганів і цунамі.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∙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Кожен гектар внутрішніх водно-болотних угідь поглинає до 14,2 млн літрів паводкової води, допомагаючи у зменшенні масштабів повеней, а також у стримуванні та послабленні посух.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∙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Прибережні водно-болотні угіддя поглинають і накопичують вуглець до </a:t>
            </a:r>
            <a:r>
              <a:rPr lang="ru-RU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55 разів </a:t>
            </a: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швидше, ніж тропічні дощові ліси.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∙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межах </a:t>
            </a:r>
            <a:r>
              <a:rPr lang="ru-RU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торфовищ</a:t>
            </a: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зберігається ~</a:t>
            </a:r>
            <a:r>
              <a:rPr lang="ru-RU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наземного вуглецю – у </a:t>
            </a:r>
            <a:r>
              <a:rPr lang="ru-RU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рази </a:t>
            </a: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більше, ніж у всіх лісах світу.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∙"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Осушені торфовища та торфові пожежі спричин</a:t>
            </a:r>
            <a:r>
              <a:rPr lang="ru-RU" sz="1500"/>
              <a:t>я</a:t>
            </a: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ють близько 4% глобальних антропогенних викидів парникових газів.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52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859901" y="-56373"/>
            <a:ext cx="11084118" cy="133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Втрата водно-болотних угідь впливає на людство та планету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644" y="2474150"/>
            <a:ext cx="774589" cy="90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67396" y="5231838"/>
            <a:ext cx="1149350" cy="114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"/>
          <p:cNvSpPr/>
          <p:nvPr/>
        </p:nvSpPr>
        <p:spPr>
          <a:xfrm>
            <a:off x="150540" y="2635006"/>
            <a:ext cx="5351076" cy="2667018"/>
          </a:xfrm>
          <a:custGeom>
            <a:avLst/>
            <a:gdLst/>
            <a:ahLst/>
            <a:cxnLst/>
            <a:rect l="l" t="t" r="r" b="b"/>
            <a:pathLst>
              <a:path w="4821382" h="2379518" extrusionOk="0">
                <a:moveTo>
                  <a:pt x="259773" y="0"/>
                </a:moveTo>
                <a:lnTo>
                  <a:pt x="4821382" y="831273"/>
                </a:lnTo>
                <a:lnTo>
                  <a:pt x="2161309" y="2379518"/>
                </a:lnTo>
                <a:lnTo>
                  <a:pt x="0" y="1111827"/>
                </a:lnTo>
                <a:lnTo>
                  <a:pt x="259773" y="0"/>
                </a:lnTo>
                <a:close/>
              </a:path>
            </a:pathLst>
          </a:custGeom>
          <a:solidFill>
            <a:srgbClr val="B0DB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8"/>
          <p:cNvSpPr/>
          <p:nvPr/>
        </p:nvSpPr>
        <p:spPr>
          <a:xfrm rot="158471">
            <a:off x="5754959" y="2309093"/>
            <a:ext cx="6286500" cy="2067211"/>
          </a:xfrm>
          <a:custGeom>
            <a:avLst/>
            <a:gdLst/>
            <a:ahLst/>
            <a:cxnLst/>
            <a:rect l="l" t="t" r="r" b="b"/>
            <a:pathLst>
              <a:path w="6286500" h="1766455" extrusionOk="0">
                <a:moveTo>
                  <a:pt x="6286500" y="0"/>
                </a:moveTo>
                <a:lnTo>
                  <a:pt x="5683827" y="1766455"/>
                </a:lnTo>
                <a:lnTo>
                  <a:pt x="0" y="1714500"/>
                </a:lnTo>
                <a:lnTo>
                  <a:pt x="1683327" y="498764"/>
                </a:lnTo>
                <a:lnTo>
                  <a:pt x="6286500" y="0"/>
                </a:lnTo>
                <a:close/>
              </a:path>
            </a:pathLst>
          </a:custGeom>
          <a:solidFill>
            <a:srgbClr val="BAD5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8"/>
          <p:cNvSpPr/>
          <p:nvPr/>
        </p:nvSpPr>
        <p:spPr>
          <a:xfrm>
            <a:off x="4077077" y="4585538"/>
            <a:ext cx="5842535" cy="1919487"/>
          </a:xfrm>
          <a:custGeom>
            <a:avLst/>
            <a:gdLst/>
            <a:ahLst/>
            <a:cxnLst/>
            <a:rect l="l" t="t" r="r" b="b"/>
            <a:pathLst>
              <a:path w="5777345" h="1943100" extrusionOk="0">
                <a:moveTo>
                  <a:pt x="5777345" y="207818"/>
                </a:moveTo>
                <a:lnTo>
                  <a:pt x="5361709" y="1943100"/>
                </a:lnTo>
                <a:lnTo>
                  <a:pt x="0" y="1465118"/>
                </a:lnTo>
                <a:lnTo>
                  <a:pt x="1226127" y="0"/>
                </a:lnTo>
                <a:lnTo>
                  <a:pt x="5777345" y="207818"/>
                </a:lnTo>
                <a:close/>
              </a:path>
            </a:pathLst>
          </a:custGeom>
          <a:solidFill>
            <a:srgbClr val="EBA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8"/>
          <p:cNvSpPr txBox="1"/>
          <p:nvPr/>
        </p:nvSpPr>
        <p:spPr>
          <a:xfrm>
            <a:off x="1738318" y="1790963"/>
            <a:ext cx="929943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Tри контрзаходи</a:t>
            </a:r>
            <a:endParaRPr sz="3600" b="1" i="0" u="none" strike="noStrike" cap="none">
              <a:solidFill>
                <a:srgbClr val="0065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8"/>
          <p:cNvSpPr txBox="1"/>
          <p:nvPr/>
        </p:nvSpPr>
        <p:spPr>
          <a:xfrm>
            <a:off x="741044" y="3160975"/>
            <a:ext cx="4057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ОЦІНИТИ </a:t>
            </a:r>
            <a:r>
              <a:rPr lang="ru-RU" sz="2400" b="0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їхні </a:t>
            </a:r>
            <a:endParaRPr sz="2400" b="0" i="0" u="none" strike="noStrike" cap="none">
              <a:solidFill>
                <a:srgbClr val="0065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численні переваги як природоорієнтованих</a:t>
            </a:r>
            <a:endParaRPr sz="2400">
              <a:solidFill>
                <a:srgbClr val="00657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6571"/>
                </a:solidFill>
              </a:rPr>
              <a:t>      </a:t>
            </a:r>
            <a:r>
              <a:rPr lang="ru-RU" sz="2400" b="0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  рішень </a:t>
            </a:r>
            <a:endParaRPr sz="2400" b="0" i="0" u="none" strike="noStrike" cap="none">
              <a:solidFill>
                <a:srgbClr val="0065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5046695" y="4930288"/>
            <a:ext cx="451695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ВІДНОВИТИ </a:t>
            </a:r>
            <a:r>
              <a:rPr lang="ru-RU" sz="2400" b="0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для відродження біорізноманіття та життя </a:t>
            </a:r>
            <a:endParaRPr/>
          </a:p>
        </p:txBody>
      </p:sp>
      <p:sp>
        <p:nvSpPr>
          <p:cNvPr id="245" name="Google Shape;245;p8"/>
          <p:cNvSpPr txBox="1"/>
          <p:nvPr/>
        </p:nvSpPr>
        <p:spPr>
          <a:xfrm>
            <a:off x="7432991" y="2762967"/>
            <a:ext cx="449287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КЕРУВАТИ</a:t>
            </a:r>
            <a:r>
              <a:rPr lang="ru-RU" sz="2400" b="0" i="0" u="none" strike="noStrike" cap="none">
                <a:solidFill>
                  <a:srgbClr val="C55A1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400" b="0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ними розумно та використовувати раціонально для збереження й підтримки їхнього стану</a:t>
            </a:r>
            <a:endParaRPr sz="2400" b="0" i="0" u="none" strike="noStrike" cap="none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8"/>
          <p:cNvSpPr txBox="1"/>
          <p:nvPr/>
        </p:nvSpPr>
        <p:spPr>
          <a:xfrm>
            <a:off x="1738318" y="0"/>
            <a:ext cx="89262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радикальної зміни ситуації із втратою водно-болотних угідь потрібні </a:t>
            </a:r>
            <a:br>
              <a:rPr lang="ru-RU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 заходи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1017" y="5598698"/>
            <a:ext cx="841953" cy="56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027" y="88900"/>
            <a:ext cx="1304191" cy="113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"/>
          <p:cNvSpPr txBox="1"/>
          <p:nvPr/>
        </p:nvSpPr>
        <p:spPr>
          <a:xfrm>
            <a:off x="965800" y="3390935"/>
            <a:ext cx="10720033" cy="1093472"/>
          </a:xfrm>
          <a:prstGeom prst="rect">
            <a:avLst/>
          </a:prstGeom>
          <a:solidFill>
            <a:srgbClr val="B0DBD7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lt1"/>
              </a:solidFill>
              <a:highlight>
                <a:srgbClr val="BAD57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9"/>
          <p:cNvSpPr/>
          <p:nvPr/>
        </p:nvSpPr>
        <p:spPr>
          <a:xfrm>
            <a:off x="826203" y="1122521"/>
            <a:ext cx="11097605" cy="114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71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Протягом усієї історії людства водно-болотні угіддя вважали непридатними землями, пустищем. </a:t>
            </a:r>
            <a:endParaRPr sz="2400" b="1" i="0" u="none" strike="noStrike" cap="none">
              <a:solidFill>
                <a:srgbClr val="00657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71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06571"/>
                </a:solidFill>
                <a:latin typeface="Arial"/>
                <a:ea typeface="Arial"/>
                <a:cs typeface="Arial"/>
                <a:sym typeface="Arial"/>
              </a:rPr>
              <a:t>Але зараз ми можемо: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883354" y="2355856"/>
            <a:ext cx="10802480" cy="384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336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lang="ru-RU" sz="18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Визнати численні переваги та природоорієнтовані рішення, які вони надають:</a:t>
            </a:r>
            <a:endParaRPr sz="18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Усе суспільство розуміє повний спектр економічних, соціально-культурних та екологічних переваг, товарів і послуг, які пропонують водно-болотні угіддя.</a:t>
            </a:r>
            <a:r>
              <a:rPr lang="ru-RU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5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lang="ru-RU" sz="18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Визначити цінність водно-болотних угідь за допомогою економічної оцінки</a:t>
            </a:r>
            <a:r>
              <a:rPr lang="ru-RU" sz="18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Визначення грошової вигоди та економічної цінності допомагає переконувати тих, хто приймає рішення і постає перед вибором,</a:t>
            </a: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 що стосується використання природних ресурсів та стану довкілля</a:t>
            </a: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Це генерує інформацію про товари та послуги, які пропонують водно-болотні угіддя, забезпечуючи основу для формування політики та аналізу</a:t>
            </a:r>
            <a:r>
              <a:rPr lang="ru-RU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lang="ru-RU" sz="18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Забезпечити врахування повної цінності водно-болотних угідь у політичних процесах та прийнятті рішень:</a:t>
            </a:r>
            <a:endParaRPr sz="18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Враховувати питання збереження водно-болотних угідь та їх розумного використання у національних планах дій та заходах, включаючи оголошення водно-болотних угідь міжнародного значення, інвентаризацію водно-болотних угідь, а також розробку нормативно-правових актів та провадження політики, що регулюють діяльність в їхніх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межах.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Джерела: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-RU" sz="800" b="0" i="0" u="sng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TEEB Approach</a:t>
            </a:r>
            <a:r>
              <a:rPr lang="ru-RU" sz="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–  </a:t>
            </a:r>
            <a:r>
              <a:rPr lang="ru-RU" sz="800" b="0" i="0" u="sng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Barbier, Acrerman and Knowler, in Economic Valuation of Wetlands: A Guide for Policy Makers and Planner </a:t>
            </a:r>
            <a:endParaRPr sz="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6" name="Google Shape;256;p9"/>
          <p:cNvSpPr txBox="1"/>
          <p:nvPr/>
        </p:nvSpPr>
        <p:spPr>
          <a:xfrm>
            <a:off x="0" y="2740"/>
            <a:ext cx="939800" cy="1219349"/>
          </a:xfrm>
          <a:prstGeom prst="rect">
            <a:avLst/>
          </a:prstGeom>
          <a:solidFill>
            <a:srgbClr val="B0DBD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lt1"/>
              </a:solidFill>
              <a:highlight>
                <a:srgbClr val="BAD57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9"/>
          <p:cNvSpPr txBox="1"/>
          <p:nvPr/>
        </p:nvSpPr>
        <p:spPr>
          <a:xfrm>
            <a:off x="296921" y="258818"/>
            <a:ext cx="8181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20570" y="5630238"/>
            <a:ext cx="1742937" cy="122776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9"/>
          <p:cNvSpPr/>
          <p:nvPr/>
        </p:nvSpPr>
        <p:spPr>
          <a:xfrm>
            <a:off x="939800" y="9147"/>
            <a:ext cx="10916444" cy="127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Оцінка водно-болотних угідь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1391</Words>
  <Application>Microsoft Office PowerPoint</Application>
  <PresentationFormat>Произвольный</PresentationFormat>
  <Paragraphs>182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Thème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Damien Gallay</dc:creator>
  <cp:lastModifiedBy>userZin1304</cp:lastModifiedBy>
  <cp:revision>2</cp:revision>
  <dcterms:created xsi:type="dcterms:W3CDTF">2021-11-23T15:20:39Z</dcterms:created>
  <dcterms:modified xsi:type="dcterms:W3CDTF">2022-02-01T09:37:20Z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0x0101009528499A3D4EBC46A54B223F15BF4755</vt:lpwstr>
  </property>
</Properties>
</file>