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26"/>
  </p:notesMasterIdLst>
  <p:handoutMasterIdLst>
    <p:handoutMasterId r:id="rId27"/>
  </p:handoutMasterIdLst>
  <p:sldIdLst>
    <p:sldId id="347" r:id="rId5"/>
    <p:sldId id="468" r:id="rId6"/>
    <p:sldId id="469" r:id="rId7"/>
    <p:sldId id="464" r:id="rId8"/>
    <p:sldId id="467" r:id="rId9"/>
    <p:sldId id="478" r:id="rId10"/>
    <p:sldId id="480" r:id="rId11"/>
    <p:sldId id="482" r:id="rId12"/>
    <p:sldId id="471" r:id="rId13"/>
    <p:sldId id="488" r:id="rId14"/>
    <p:sldId id="472" r:id="rId15"/>
    <p:sldId id="489" r:id="rId16"/>
    <p:sldId id="491" r:id="rId17"/>
    <p:sldId id="492" r:id="rId18"/>
    <p:sldId id="474" r:id="rId19"/>
    <p:sldId id="490" r:id="rId20"/>
    <p:sldId id="475" r:id="rId21"/>
    <p:sldId id="476" r:id="rId22"/>
    <p:sldId id="481" r:id="rId23"/>
    <p:sldId id="477" r:id="rId24"/>
    <p:sldId id="483" r:id="rId25"/>
  </p:sldIdLst>
  <p:sldSz cx="1219200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00"/>
    <a:srgbClr val="0033A0"/>
    <a:srgbClr val="009900"/>
    <a:srgbClr val="D5DCEA"/>
    <a:srgbClr val="00196D"/>
    <a:srgbClr val="D9E0F1"/>
    <a:srgbClr val="8099D0"/>
    <a:srgbClr val="B3C2E3"/>
    <a:srgbClr val="E6E5E2"/>
    <a:srgbClr val="4DED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85"/>
    <p:restoredTop sz="58522"/>
  </p:normalViewPr>
  <p:slideViewPr>
    <p:cSldViewPr snapToGrid="0">
      <p:cViewPr varScale="1">
        <p:scale>
          <a:sx n="73" d="100"/>
          <a:sy n="73" d="100"/>
        </p:scale>
        <p:origin x="968" y="192"/>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327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224905-372F-4A39-ABAB-4B756A278AD8}"/>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6968CF7B-C5E1-4DA2-B31F-7B2A46D1F11B}"/>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06171138"/>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60" cy="498135"/>
          </a:xfrm>
          <a:prstGeom prst="rect">
            <a:avLst/>
          </a:prstGeom>
        </p:spPr>
        <p:txBody>
          <a:bodyPr vert="horz" lIns="92117" tIns="46058" rIns="92117" bIns="46058" rtlCol="0"/>
          <a:lstStyle>
            <a:lvl1pPr algn="l">
              <a:defRPr sz="1200"/>
            </a:lvl1pPr>
          </a:lstStyle>
          <a:p>
            <a:endParaRPr lang="en-US"/>
          </a:p>
        </p:txBody>
      </p:sp>
      <p:sp>
        <p:nvSpPr>
          <p:cNvPr id="3" name="Espace réservé de la date 2"/>
          <p:cNvSpPr>
            <a:spLocks noGrp="1"/>
          </p:cNvSpPr>
          <p:nvPr>
            <p:ph type="dt" idx="1"/>
          </p:nvPr>
        </p:nvSpPr>
        <p:spPr>
          <a:xfrm>
            <a:off x="3850442" y="1"/>
            <a:ext cx="2945660" cy="498135"/>
          </a:xfrm>
          <a:prstGeom prst="rect">
            <a:avLst/>
          </a:prstGeom>
        </p:spPr>
        <p:txBody>
          <a:bodyPr vert="horz" lIns="92117" tIns="46058" rIns="92117" bIns="46058" rtlCol="0"/>
          <a:lstStyle>
            <a:lvl1pPr algn="r">
              <a:defRPr sz="1200"/>
            </a:lvl1pPr>
          </a:lstStyle>
          <a:p>
            <a:endParaRPr lang="en-US"/>
          </a:p>
        </p:txBody>
      </p:sp>
      <p:sp>
        <p:nvSpPr>
          <p:cNvPr id="4" name="Espace réservé de l’image des diapositives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117" tIns="46058" rIns="92117" bIns="46058" rtlCol="0" anchor="ctr"/>
          <a:lstStyle/>
          <a:p>
            <a:endParaRPr lang="en-US"/>
          </a:p>
        </p:txBody>
      </p:sp>
      <p:sp>
        <p:nvSpPr>
          <p:cNvPr id="5" name="Espace réservé des notes 4"/>
          <p:cNvSpPr>
            <a:spLocks noGrp="1"/>
          </p:cNvSpPr>
          <p:nvPr>
            <p:ph type="body" sz="quarter" idx="3"/>
          </p:nvPr>
        </p:nvSpPr>
        <p:spPr>
          <a:xfrm>
            <a:off x="679768" y="4777959"/>
            <a:ext cx="5438140" cy="3909239"/>
          </a:xfrm>
          <a:prstGeom prst="rect">
            <a:avLst/>
          </a:prstGeom>
        </p:spPr>
        <p:txBody>
          <a:bodyPr vert="horz" lIns="92117" tIns="46058" rIns="92117" bIns="46058"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30092"/>
            <a:ext cx="2945660" cy="498134"/>
          </a:xfrm>
          <a:prstGeom prst="rect">
            <a:avLst/>
          </a:prstGeom>
        </p:spPr>
        <p:txBody>
          <a:bodyPr vert="horz" lIns="92117" tIns="46058" rIns="92117" bIns="46058"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2" y="9430092"/>
            <a:ext cx="2945660" cy="498134"/>
          </a:xfrm>
          <a:prstGeom prst="rect">
            <a:avLst/>
          </a:prstGeom>
        </p:spPr>
        <p:txBody>
          <a:bodyPr vert="horz" lIns="92117" tIns="46058" rIns="92117" bIns="46058" rtlCol="0" anchor="b"/>
          <a:lstStyle>
            <a:lvl1pPr algn="r">
              <a:defRPr sz="1200"/>
            </a:lvl1pPr>
          </a:lstStyle>
          <a:p>
            <a:fld id="{95523CC8-AFAD-CE4D-A9C6-54616C9F9D5A}" type="slidenum">
              <a:rPr lang="en-US" smtClean="0"/>
              <a:t>‹#›</a:t>
            </a:fld>
            <a:endParaRPr lang="en-US"/>
          </a:p>
        </p:txBody>
      </p:sp>
    </p:spTree>
    <p:extLst>
      <p:ext uri="{BB962C8B-B14F-4D97-AF65-F5344CB8AC3E}">
        <p14:creationId xmlns:p14="http://schemas.microsoft.com/office/powerpoint/2010/main" val="3354202322"/>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85F67330-9533-4AB6-BD4D-DF9ADEA5C93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358238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Security of tenure was a major concern, as the eviction of tenants at short notice is reportedly a widespread problem.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lvl="0"/>
            <a:r>
              <a:rPr lang="en-GB" dirty="0"/>
              <a:t>- Some 57 per cent of IDPs have moved residence three times or more and 24 per cent had moved twice. </a:t>
            </a:r>
          </a:p>
          <a:p>
            <a:pPr lvl="0"/>
            <a:r>
              <a:rPr lang="en-GB" dirty="0"/>
              <a:t>- So over 80% of IDPs in </a:t>
            </a:r>
            <a:r>
              <a:rPr lang="en-GB" dirty="0" err="1"/>
              <a:t>Severodonetsk</a:t>
            </a:r>
            <a:r>
              <a:rPr lang="en-GB" dirty="0"/>
              <a:t> have relocated at least twice since initial displacement.</a:t>
            </a:r>
          </a:p>
          <a:p>
            <a:pPr lvl="0"/>
            <a:endParaRPr lang="en-GB" dirty="0"/>
          </a:p>
          <a:p>
            <a:pPr marL="171450" lvl="0" indent="-171450">
              <a:buFontTx/>
              <a:buChar char="-"/>
            </a:pPr>
            <a:r>
              <a:rPr lang="en-GB" dirty="0"/>
              <a:t>IDPs moved out of their previous residence(s) due to: poor living conditions; high cost of rental payments; and being evicted by the owner/landlord for one reason or another. </a:t>
            </a:r>
          </a:p>
          <a:p>
            <a:pPr marL="171450" lvl="0" indent="-171450">
              <a:buFontTx/>
              <a:buChar char="-"/>
            </a:pPr>
            <a:endParaRPr lang="en-GB" dirty="0"/>
          </a:p>
          <a:p>
            <a:pPr marL="171450" lvl="0" indent="-171450">
              <a:buFontTx/>
              <a:buChar char="-"/>
            </a:pPr>
            <a:r>
              <a:rPr lang="en-GB" dirty="0"/>
              <a:t>The principal reason provided by IDPs for wanting to move or planning to was due to poor living conditions. The main reason for non-IDPs was in order to purchase a property.</a:t>
            </a:r>
          </a:p>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868497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High level of knowledge and interest in housing programmes among IDPs</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Many </a:t>
            </a:r>
            <a:r>
              <a:rPr lang="en-GB" dirty="0" err="1"/>
              <a:t>IDPsthink</a:t>
            </a:r>
            <a:r>
              <a:rPr lang="en-GB" dirty="0"/>
              <a:t> they would be ineligible because of their age, location, IDP status and/or financial circumstances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Most of those that expressed an interest in housing programmes did not significantly prefer one model over another among those that were suggested</a:t>
            </a:r>
            <a:r>
              <a:rPr lang="en-GB"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While there is a good deal of mistrust towards banks and state institutions, many IDPs would be interested in applying for a loan if the interest rates were reasonably low and fixed for about 10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When provided with various options in relation to their preferences in renting an apartment long-term that has been renovated, furnished and/or equipped with appliances, the vast majority of IDPs and non-IDPs in both cities favour a compromise option: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the rental price should be low; but it should also be in reasonably in good order and equipped with a plumbed bathroom suite, as well as a sink and stove in the kitchen.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With respect to the management arrangements for their residential buildings, the most preferred option (among those that did express a preference) for both IDP and non-IDP respondent groups is for a government/municipality administration to be responsible.</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 both Kramatorsk and </a:t>
            </a:r>
            <a:r>
              <a:rPr lang="en-GB" sz="1200" kern="1200" dirty="0" err="1">
                <a:solidFill>
                  <a:schemeClr val="tx1"/>
                </a:solidFill>
                <a:effectLst/>
                <a:latin typeface="+mn-lt"/>
                <a:ea typeface="+mn-ea"/>
                <a:cs typeface="+mn-cs"/>
              </a:rPr>
              <a:t>Sievierodonetsk</a:t>
            </a:r>
            <a:r>
              <a:rPr lang="en-GB" sz="1200" kern="1200" dirty="0">
                <a:solidFill>
                  <a:schemeClr val="tx1"/>
                </a:solidFill>
                <a:effectLst/>
                <a:latin typeface="+mn-lt"/>
                <a:ea typeface="+mn-ea"/>
                <a:cs typeface="+mn-cs"/>
              </a:rPr>
              <a:t>, when a preference was provided, the most favoured method to search for housing opportunities is through websites and online advertising for both IDPs and non-IDPs.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effectLst/>
            </a:endParaRPr>
          </a:p>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563085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IDPs prefer a large kitchen with a smaller living room in only slightly higher numbers than those who favour a combined space.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However, while still a minority, a relatively large proportion of non-IDPs in </a:t>
            </a:r>
            <a:r>
              <a:rPr lang="en-GB" sz="1200" kern="1200" dirty="0" err="1">
                <a:solidFill>
                  <a:schemeClr val="tx1"/>
                </a:solidFill>
                <a:effectLst/>
                <a:latin typeface="+mn-lt"/>
                <a:ea typeface="+mn-ea"/>
                <a:cs typeface="+mn-cs"/>
              </a:rPr>
              <a:t>Sievierodonetsk</a:t>
            </a:r>
            <a:r>
              <a:rPr lang="en-GB" sz="1200" kern="1200" dirty="0">
                <a:solidFill>
                  <a:schemeClr val="tx1"/>
                </a:solidFill>
                <a:effectLst/>
                <a:latin typeface="+mn-lt"/>
                <a:ea typeface="+mn-ea"/>
                <a:cs typeface="+mn-cs"/>
              </a:rPr>
              <a:t> favour a small kitchen with a large living room.</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Most IDP and non-IDP respondents prefer to have a bath rather than a shower cabin.</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 </a:t>
            </a:r>
            <a:r>
              <a:rPr lang="en-GB" sz="1200" kern="1200" dirty="0" err="1">
                <a:solidFill>
                  <a:schemeClr val="tx1"/>
                </a:solidFill>
                <a:effectLst/>
                <a:latin typeface="+mn-lt"/>
                <a:ea typeface="+mn-ea"/>
                <a:cs typeface="+mn-cs"/>
              </a:rPr>
              <a:t>Sievierodonetsk</a:t>
            </a:r>
            <a:r>
              <a:rPr lang="en-GB" sz="1200" kern="1200" dirty="0">
                <a:solidFill>
                  <a:schemeClr val="tx1"/>
                </a:solidFill>
                <a:effectLst/>
                <a:latin typeface="+mn-lt"/>
                <a:ea typeface="+mn-ea"/>
                <a:cs typeface="+mn-cs"/>
              </a:rPr>
              <a:t>, no additional outdoor space was the most selected option whereas a garage or workshop is the next preferred option among both groups.</a:t>
            </a:r>
          </a:p>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927831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an apartment with one bedroom, an affordable rent would likely fall between UAH 2,500–3,500 per month, excluding utility bills (which should amount to less than UAH</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000 per month). For an apartment with two bedrooms, UAH</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000–5</a:t>
            </a:r>
            <a:r>
              <a:rPr lang="en-US" sz="12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000 per month would be an appropriate rental price. The prices may differ between the two cities, but not significantly. </a:t>
            </a:r>
          </a:p>
          <a:p>
            <a:endParaRPr lang="en-US" dirty="0"/>
          </a:p>
          <a:p>
            <a:pPr lvl="0"/>
            <a:r>
              <a:rPr lang="en-GB" sz="1200" kern="1200" dirty="0">
                <a:solidFill>
                  <a:schemeClr val="tx1"/>
                </a:solidFill>
                <a:effectLst/>
                <a:latin typeface="+mn-lt"/>
                <a:ea typeface="+mn-ea"/>
                <a:cs typeface="+mn-cs"/>
              </a:rPr>
              <a:t>The majority of the apartments should prioritize a large kitchen over the size of the living room. Kitchens should provide sufficient space for the household to sit and share meals together. The living room is likely to be used less as a communal space than the kitchen, and may well be a sleeping space at night. </a:t>
            </a:r>
          </a:p>
          <a:p>
            <a:pPr lvl="0"/>
            <a:r>
              <a:rPr lang="en-GB" sz="1200" kern="1200" dirty="0">
                <a:solidFill>
                  <a:schemeClr val="tx1"/>
                </a:solidFill>
                <a:effectLst/>
                <a:latin typeface="+mn-lt"/>
                <a:ea typeface="+mn-ea"/>
                <a:cs typeface="+mn-cs"/>
              </a:rPr>
              <a:t>The bathroom should have a bath rather than a shower cabin.</a:t>
            </a:r>
          </a:p>
          <a:p>
            <a:pPr lvl="0"/>
            <a:r>
              <a:rPr lang="en-GB" sz="1200" kern="1200" dirty="0">
                <a:solidFill>
                  <a:schemeClr val="tx1"/>
                </a:solidFill>
                <a:effectLst/>
                <a:latin typeface="+mn-lt"/>
                <a:ea typeface="+mn-ea"/>
                <a:cs typeface="+mn-cs"/>
              </a:rPr>
              <a:t>Not all apartments will have balconies, but those that do should have enclosed ones.</a:t>
            </a:r>
          </a:p>
          <a:p>
            <a:pPr lvl="0"/>
            <a:r>
              <a:rPr lang="en-GB" sz="1200" kern="1200" dirty="0">
                <a:solidFill>
                  <a:schemeClr val="tx1"/>
                </a:solidFill>
                <a:effectLst/>
                <a:latin typeface="+mn-lt"/>
                <a:ea typeface="+mn-ea"/>
                <a:cs typeface="+mn-cs"/>
              </a:rPr>
              <a:t>For a supplementary charge, tenants could be offered a garage or workshop space outside of the apartment.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3. Number of rooms required</a:t>
            </a:r>
          </a:p>
          <a:p>
            <a:pPr lvl="0"/>
            <a:r>
              <a:rPr lang="en-GB" sz="1200" kern="1200" dirty="0">
                <a:solidFill>
                  <a:schemeClr val="tx1"/>
                </a:solidFill>
                <a:effectLst/>
                <a:latin typeface="+mn-lt"/>
                <a:ea typeface="+mn-ea"/>
                <a:cs typeface="+mn-cs"/>
              </a:rPr>
              <a:t>Most apartments should have one or two bedrooms. It should also be possible to use the living room as a sleeping space, if desired.</a:t>
            </a:r>
          </a:p>
          <a:p>
            <a:pPr lvl="0"/>
            <a:r>
              <a:rPr lang="en-GB" sz="1200" kern="1200" dirty="0">
                <a:solidFill>
                  <a:schemeClr val="tx1"/>
                </a:solidFill>
                <a:effectLst/>
                <a:latin typeface="+mn-lt"/>
                <a:ea typeface="+mn-ea"/>
                <a:cs typeface="+mn-cs"/>
              </a:rPr>
              <a:t>A small number of apartments with three bedrooms would be desirable, but perhaps not essential.</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4. Community and technical infrastructure</a:t>
            </a:r>
          </a:p>
          <a:p>
            <a:pPr lvl="0"/>
            <a:r>
              <a:rPr lang="en-GB" sz="1200" kern="1200" dirty="0">
                <a:solidFill>
                  <a:schemeClr val="tx1"/>
                </a:solidFill>
                <a:effectLst/>
                <a:latin typeface="+mn-lt"/>
                <a:ea typeface="+mn-ea"/>
                <a:cs typeface="+mn-cs"/>
              </a:rPr>
              <a:t>A pharmacy and a grocery shop (convenience store) should be located within ten minutes’ walk of the apartment blocks.</a:t>
            </a:r>
          </a:p>
          <a:p>
            <a:pPr lvl="0"/>
            <a:r>
              <a:rPr lang="en-GB" sz="1200" kern="1200" dirty="0">
                <a:solidFill>
                  <a:schemeClr val="tx1"/>
                </a:solidFill>
                <a:effectLst/>
                <a:latin typeface="+mn-lt"/>
                <a:ea typeface="+mn-ea"/>
                <a:cs typeface="+mn-cs"/>
              </a:rPr>
              <a:t>An open green space with a playground should also be located very close to the apartment blocks.</a:t>
            </a:r>
          </a:p>
          <a:p>
            <a:pPr lvl="0"/>
            <a:r>
              <a:rPr lang="en-GB" sz="1200" kern="1200" dirty="0">
                <a:solidFill>
                  <a:schemeClr val="tx1"/>
                </a:solidFill>
                <a:effectLst/>
                <a:latin typeface="+mn-lt"/>
                <a:ea typeface="+mn-ea"/>
                <a:cs typeface="+mn-cs"/>
              </a:rPr>
              <a:t>Ideally, there should be sports facilities, such as sports fields and/or a sports centre, within walking distance of the apartment blocks.</a:t>
            </a:r>
          </a:p>
          <a:p>
            <a:pPr lvl="0"/>
            <a:r>
              <a:rPr lang="en-GB" sz="1200" kern="1200" dirty="0">
                <a:solidFill>
                  <a:schemeClr val="tx1"/>
                </a:solidFill>
                <a:effectLst/>
                <a:latin typeface="+mn-lt"/>
                <a:ea typeface="+mn-ea"/>
                <a:cs typeface="+mn-cs"/>
              </a:rPr>
              <a:t>Accessibility to the buildings should be assured through on-site assessment and testing, mindful of the needs of older persons, young children and people with various types of disability.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5. Input towards the development of selection criteria for tenants</a:t>
            </a:r>
          </a:p>
          <a:p>
            <a:pPr lvl="0"/>
            <a:r>
              <a:rPr lang="en-GB" sz="1200" kern="1200" dirty="0">
                <a:solidFill>
                  <a:schemeClr val="tx1"/>
                </a:solidFill>
                <a:effectLst/>
                <a:latin typeface="+mn-lt"/>
                <a:ea typeface="+mn-ea"/>
                <a:cs typeface="+mn-cs"/>
              </a:rPr>
              <a:t>Households with children should represent a sizeable proportion of those selected. </a:t>
            </a:r>
          </a:p>
          <a:p>
            <a:pPr lvl="0"/>
            <a:r>
              <a:rPr lang="en-GB" sz="1200" kern="1200" dirty="0">
                <a:solidFill>
                  <a:schemeClr val="tx1"/>
                </a:solidFill>
                <a:effectLst/>
                <a:latin typeface="+mn-lt"/>
                <a:ea typeface="+mn-ea"/>
                <a:cs typeface="+mn-cs"/>
              </a:rPr>
              <a:t>Certain disadvantaged groups should be well represented among those selected, and perhaps prioritized for inclusion when other factors are more or less even:</a:t>
            </a:r>
          </a:p>
          <a:p>
            <a:pPr lvl="0"/>
            <a:r>
              <a:rPr lang="en-GB" sz="1200" kern="1200" dirty="0">
                <a:solidFill>
                  <a:schemeClr val="tx1"/>
                </a:solidFill>
                <a:effectLst/>
                <a:latin typeface="+mn-lt"/>
                <a:ea typeface="+mn-ea"/>
                <a:cs typeface="+mn-cs"/>
              </a:rPr>
              <a:t>People with disabilities</a:t>
            </a:r>
          </a:p>
          <a:p>
            <a:pPr lvl="0"/>
            <a:r>
              <a:rPr lang="en-GB" sz="1200" kern="1200" dirty="0">
                <a:solidFill>
                  <a:schemeClr val="tx1"/>
                </a:solidFill>
                <a:effectLst/>
                <a:latin typeface="+mn-lt"/>
                <a:ea typeface="+mn-ea"/>
                <a:cs typeface="+mn-cs"/>
              </a:rPr>
              <a:t>Households with children and only one adult parent/carer</a:t>
            </a:r>
          </a:p>
          <a:p>
            <a:pPr lvl="0"/>
            <a:r>
              <a:rPr lang="en-GB" sz="1200" kern="1200" dirty="0">
                <a:solidFill>
                  <a:schemeClr val="tx1"/>
                </a:solidFill>
                <a:effectLst/>
                <a:latin typeface="+mn-lt"/>
                <a:ea typeface="+mn-ea"/>
                <a:cs typeface="+mn-cs"/>
              </a:rPr>
              <a:t>Elderly people</a:t>
            </a:r>
          </a:p>
          <a:p>
            <a:pPr lvl="0"/>
            <a:r>
              <a:rPr lang="en-GB" sz="1200" kern="1200" dirty="0">
                <a:solidFill>
                  <a:schemeClr val="tx1"/>
                </a:solidFill>
                <a:effectLst/>
                <a:latin typeface="+mn-lt"/>
                <a:ea typeface="+mn-ea"/>
                <a:cs typeface="+mn-cs"/>
              </a:rPr>
              <a:t>Given that the project is providing affordable housing, it is important that households are able to demonstrate that they will be able afford to pay rent in the long-term, and thus do not make financial commitments which they can ill afford.</a:t>
            </a:r>
          </a:p>
          <a:p>
            <a:pPr lvl="0"/>
            <a:r>
              <a:rPr lang="en-GB" sz="1200" kern="1200" dirty="0">
                <a:solidFill>
                  <a:schemeClr val="tx1"/>
                </a:solidFill>
                <a:effectLst/>
                <a:latin typeface="+mn-lt"/>
                <a:ea typeface="+mn-ea"/>
                <a:cs typeface="+mn-cs"/>
              </a:rPr>
              <a:t>There should be no minimum requirements upon the number of household members earning a regular income, provided they are able to demonstrate a sustainable source of income.</a:t>
            </a:r>
          </a:p>
          <a:p>
            <a:pPr lvl="0"/>
            <a:r>
              <a:rPr lang="en-GB" sz="1200" kern="1200" dirty="0">
                <a:solidFill>
                  <a:schemeClr val="tx1"/>
                </a:solidFill>
                <a:effectLst/>
                <a:latin typeface="+mn-lt"/>
                <a:ea typeface="+mn-ea"/>
                <a:cs typeface="+mn-cs"/>
              </a:rPr>
              <a:t>Those selected will represent a cross section of employment sectors, to avoid any appearance of preferential treatment.</a:t>
            </a:r>
          </a:p>
          <a:p>
            <a:r>
              <a:rPr lang="en-GB" sz="1200" b="1" kern="1200" dirty="0">
                <a:solidFill>
                  <a:schemeClr val="tx1"/>
                </a:solidFill>
                <a:effectLst/>
                <a:latin typeface="+mn-lt"/>
                <a:ea typeface="+mn-ea"/>
                <a:cs typeface="+mn-cs"/>
              </a:rPr>
              <a:t> </a:t>
            </a: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a:t>
            </a:r>
          </a:p>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992739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Дата 3"/>
          <p:cNvSpPr>
            <a:spLocks noGrp="1"/>
          </p:cNvSpPr>
          <p:nvPr>
            <p:ph type="dt" idx="1"/>
          </p:nvPr>
        </p:nvSpPr>
        <p:spPr/>
        <p:txBody>
          <a:bodyPr/>
          <a:lstStyle/>
          <a:p>
            <a:endParaRPr lang="en-US"/>
          </a:p>
        </p:txBody>
      </p:sp>
    </p:spTree>
    <p:extLst>
      <p:ext uri="{BB962C8B-B14F-4D97-AF65-F5344CB8AC3E}">
        <p14:creationId xmlns:p14="http://schemas.microsoft.com/office/powerpoint/2010/main" val="1225882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11BC5E01-4AB9-425D-988E-5EBCDC31FBA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117338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11BC5E01-4AB9-425D-988E-5EBCDC31FBA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631420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11BC5E01-4AB9-425D-988E-5EBCDC31FBA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155303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Profiling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This will assist the Housing Project team in how it designs the layout of apartments for the population, as well as in developing criteria for the selection of potential residents of the newly-constructed housing units.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The data collection tools developed for this project differ from those used in conventional IDP profiling in that they largely focus on collecting data related to housing needs and preferences that will inform the Housing Project team as they develop the construction and design plans for the housing units.</a:t>
            </a:r>
            <a:r>
              <a:rPr lang="en-GB" dirty="0">
                <a:effectLst/>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 Literature review – establish which data was needed</a:t>
            </a:r>
          </a:p>
          <a:p>
            <a:endParaRPr lang="en-US" dirty="0"/>
          </a:p>
          <a:p>
            <a:r>
              <a:rPr lang="en-US" b="1" u="sng" dirty="0"/>
              <a:t>Advisory Group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At an early stage in the study, two Advisory Groups were established: one for each of the IDP profiling exercises in Kramatorsk and </a:t>
            </a:r>
            <a:r>
              <a:rPr lang="en-GB" sz="1200" kern="1200" dirty="0" err="1">
                <a:solidFill>
                  <a:schemeClr val="tx1"/>
                </a:solidFill>
                <a:effectLst/>
                <a:latin typeface="+mn-lt"/>
                <a:ea typeface="+mn-ea"/>
                <a:cs typeface="+mn-cs"/>
              </a:rPr>
              <a:t>Sievierodonetsk</a:t>
            </a:r>
            <a:r>
              <a:rPr lang="en-GB" sz="1200" kern="1200" dirty="0">
                <a:solidFill>
                  <a:schemeClr val="tx1"/>
                </a:solidFill>
                <a:effectLst/>
                <a:latin typeface="+mn-lt"/>
                <a:ea typeface="+mn-ea"/>
                <a:cs typeface="+mn-cs"/>
              </a:rPr>
              <a:t>. Both Advisory Group comprised representatives of key partners: the respective city’s municipal authority and IDP Council, a displaced university, as well as the Ministry for Reintegration of Temporarily Occupied Territories of Ukraine.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The purpose of the Advisory Groups was to critically examine the IDP profiling exercise at various stages in order to ensure that the process had been developed and implemented based upon extensive consultation with key stakeholders; and ultimately, their endorsement was secured.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Key informants: Also met and consulted with other partners and stakeholders to establish which data was already available and what they felt was required.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kern="1200" dirty="0">
              <a:solidFill>
                <a:schemeClr val="tx1"/>
              </a:solidFill>
              <a:effectLst/>
              <a:latin typeface="+mn-lt"/>
              <a:ea typeface="+mn-ea"/>
              <a:cs typeface="+mn-cs"/>
            </a:endParaRPr>
          </a:p>
          <a:p>
            <a:r>
              <a:rPr lang="en-US" b="1" u="sng" dirty="0"/>
              <a:t>FGDs</a:t>
            </a:r>
          </a:p>
          <a:p>
            <a:r>
              <a:rPr lang="en-US" dirty="0"/>
              <a:t>- </a:t>
            </a:r>
            <a:r>
              <a:rPr lang="en-GB" sz="1200" kern="1200" dirty="0">
                <a:solidFill>
                  <a:schemeClr val="tx1"/>
                </a:solidFill>
                <a:effectLst/>
                <a:latin typeface="+mn-lt"/>
                <a:ea typeface="+mn-ea"/>
                <a:cs typeface="+mn-cs"/>
              </a:rPr>
              <a:t>The purpose of conducting the FGDs was to provide an opportunity to explore questions and anomalies that emerged from the survey data collected, as well as allow for a more in-depth exploration of important themes that can only be achieved through qualitative research. </a:t>
            </a:r>
          </a:p>
          <a:p>
            <a:pPr marL="171450" indent="-171450">
              <a:buFontTx/>
              <a:buChar char="-"/>
            </a:pPr>
            <a:r>
              <a:rPr lang="en-GB" sz="1200" kern="1200" dirty="0">
                <a:solidFill>
                  <a:schemeClr val="tx1"/>
                </a:solidFill>
                <a:effectLst/>
                <a:latin typeface="+mn-lt"/>
                <a:ea typeface="+mn-ea"/>
                <a:cs typeface="+mn-cs"/>
              </a:rPr>
              <a:t>This involved holding discussions with groups of older (over 55 years) IDPs and non-IDPs, IDP women specifically, and IDPs and non-IDPs of mixed age groups comprising both men and women. </a:t>
            </a:r>
          </a:p>
          <a:p>
            <a:pPr marL="171450" indent="-171450">
              <a:buFontTx/>
              <a:buChar char="-"/>
            </a:pPr>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Limitations</a:t>
            </a:r>
          </a:p>
          <a:p>
            <a:pPr marL="171450" indent="-171450">
              <a:buFontTx/>
              <a:buChar char="-"/>
            </a:pPr>
            <a:r>
              <a:rPr lang="en-GB" sz="1200" kern="1200" dirty="0">
                <a:solidFill>
                  <a:schemeClr val="tx1"/>
                </a:solidFill>
                <a:effectLst/>
                <a:latin typeface="+mn-lt"/>
                <a:ea typeface="+mn-ea"/>
                <a:cs typeface="+mn-cs"/>
              </a:rPr>
              <a:t>Under normal circumstances, the household survey for this study would have been conducted by enumerators visiting the homes of respondents and conducting face-to-face interviews using a questionnaire. </a:t>
            </a:r>
          </a:p>
          <a:p>
            <a:pPr marL="171450" indent="-171450">
              <a:buFontTx/>
              <a:buChar char="-"/>
            </a:pPr>
            <a:r>
              <a:rPr lang="en-GB" sz="1200" kern="1200" dirty="0">
                <a:solidFill>
                  <a:schemeClr val="tx1"/>
                </a:solidFill>
                <a:effectLst/>
                <a:latin typeface="+mn-lt"/>
                <a:ea typeface="+mn-ea"/>
                <a:cs typeface="+mn-cs"/>
              </a:rPr>
              <a:t>However, health and safety concerns surrounding the COVID-19 pandemic meant that the interviews were conducted exclusively by telephone instead.</a:t>
            </a:r>
          </a:p>
          <a:p>
            <a:pPr marL="171450" indent="-171450">
              <a:buFontTx/>
              <a:buChar char="-"/>
            </a:pPr>
            <a:r>
              <a:rPr lang="en-GB" sz="1200" kern="1200" dirty="0">
                <a:solidFill>
                  <a:schemeClr val="tx1"/>
                </a:solidFill>
                <a:effectLst/>
                <a:latin typeface="+mn-lt"/>
                <a:ea typeface="+mn-ea"/>
                <a:cs typeface="+mn-cs"/>
              </a:rPr>
              <a:t>Potential respondents tend to be more reluctant to participate in a survey over the phone (especially when “cold calling” them, as is the case for this study), </a:t>
            </a:r>
          </a:p>
          <a:p>
            <a:pPr marL="171450" indent="-171450">
              <a:buFontTx/>
              <a:buChar char="-"/>
            </a:pPr>
            <a:r>
              <a:rPr lang="en-GB" sz="1200" kern="1200" dirty="0">
                <a:solidFill>
                  <a:schemeClr val="tx1"/>
                </a:solidFill>
                <a:effectLst/>
                <a:latin typeface="+mn-lt"/>
                <a:ea typeface="+mn-ea"/>
                <a:cs typeface="+mn-cs"/>
              </a:rPr>
              <a:t>It also means that it is not possible to collect supplementary information based upon observation of their housing and living situation.</a:t>
            </a:r>
            <a:r>
              <a:rPr lang="en-GB" dirty="0">
                <a:effectLst/>
              </a:rPr>
              <a:t> </a:t>
            </a:r>
            <a:endParaRPr lang="en-GB" sz="1200" kern="1200" dirty="0">
              <a:solidFill>
                <a:schemeClr val="tx1"/>
              </a:solidFill>
              <a:effectLst/>
              <a:latin typeface="+mn-lt"/>
              <a:ea typeface="+mn-ea"/>
              <a:cs typeface="+mn-cs"/>
            </a:endParaRPr>
          </a:p>
          <a:p>
            <a:pPr marL="171450" indent="-171450">
              <a:buFontTx/>
              <a:buChar char="-"/>
            </a:pPr>
            <a:endParaRPr lang="en-US" dirty="0"/>
          </a:p>
          <a:p>
            <a:r>
              <a:rPr lang="en-US" b="1" u="sng" dirty="0"/>
              <a:t>Household survey</a:t>
            </a:r>
          </a:p>
          <a:p>
            <a:pPr marL="171450" indent="-171450">
              <a:buFontTx/>
              <a:buChar char="-"/>
            </a:pPr>
            <a:r>
              <a:rPr lang="en-GB" sz="1200" kern="1200" dirty="0">
                <a:solidFill>
                  <a:schemeClr val="tx1"/>
                </a:solidFill>
                <a:effectLst/>
                <a:latin typeface="+mn-lt"/>
                <a:ea typeface="+mn-ea"/>
                <a:cs typeface="+mn-cs"/>
              </a:rPr>
              <a:t>The main component of this profiling exercise — and the source of the bulk of the data collected — is a household survey using a questionnaire.</a:t>
            </a:r>
          </a:p>
          <a:p>
            <a:pPr marL="171450" indent="-171450">
              <a:buFontTx/>
              <a:buChar char="-"/>
            </a:pPr>
            <a:r>
              <a:rPr lang="en-GB" sz="1200" kern="1200" dirty="0">
                <a:solidFill>
                  <a:schemeClr val="tx1"/>
                </a:solidFill>
                <a:effectLst/>
                <a:latin typeface="+mn-lt"/>
                <a:ea typeface="+mn-ea"/>
                <a:cs typeface="+mn-cs"/>
              </a:rPr>
              <a:t>In order to comply with health and safety guidelines and restrictions related to the COVID-19 pandemic, all survey interviews were conducted by telephone. </a:t>
            </a:r>
            <a:endParaRPr lang="en-US" b="1" u="sng" dirty="0"/>
          </a:p>
        </p:txBody>
      </p:sp>
      <p:sp>
        <p:nvSpPr>
          <p:cNvPr id="5" name="Date Placeholder 4">
            <a:extLst>
              <a:ext uri="{FF2B5EF4-FFF2-40B4-BE49-F238E27FC236}">
                <a16:creationId xmlns:a16="http://schemas.microsoft.com/office/drawing/2014/main" id="{11BC5E01-4AB9-425D-988E-5EBCDC31FBA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66766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ffectLst/>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17 enumerators collected data for HH Survey from mid-February until early April 2021.</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total, completed questionnaires were collected from 1,831 respondents who were interviewed for the survey between mid-February and early April 2021. Of these, 1,242 are IDPs and 589 are local residents who have not been displaced (non-IDPs).</a:t>
            </a:r>
            <a:r>
              <a:rPr lang="en-GB" dirty="0">
                <a:effectLst/>
              </a:rPr>
              <a:t> </a:t>
            </a:r>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2994628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Дата 3"/>
          <p:cNvSpPr>
            <a:spLocks noGrp="1"/>
          </p:cNvSpPr>
          <p:nvPr>
            <p:ph type="dt" idx="1"/>
          </p:nvPr>
        </p:nvSpPr>
        <p:spPr/>
        <p:txBody>
          <a:bodyPr/>
          <a:lstStyle/>
          <a:p>
            <a:endParaRPr lang="en-US"/>
          </a:p>
        </p:txBody>
      </p:sp>
    </p:spTree>
    <p:extLst>
      <p:ext uri="{BB962C8B-B14F-4D97-AF65-F5344CB8AC3E}">
        <p14:creationId xmlns:p14="http://schemas.microsoft.com/office/powerpoint/2010/main" val="890778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proportion of households in which two members earn a regular income is 45 per cent for IDPs and 59</a:t>
            </a:r>
            <a:r>
              <a:rPr lang="en-US" dirty="0"/>
              <a:t> per cent</a:t>
            </a:r>
            <a:r>
              <a:rPr lang="en-GB" dirty="0"/>
              <a:t> for non-IDPs. A relatively high proportion, over 41 per cent, of IDP households in </a:t>
            </a:r>
            <a:r>
              <a:rPr lang="en-GB" dirty="0" err="1"/>
              <a:t>Sievierodonetsk</a:t>
            </a:r>
            <a:r>
              <a:rPr lang="en-GB" dirty="0"/>
              <a:t> reported only one regular wage earner, compared with 23 per cent of non-IDPs </a:t>
            </a:r>
          </a:p>
          <a:p>
            <a:pPr lvl="0"/>
            <a:r>
              <a:rPr lang="en-GB" dirty="0"/>
              <a:t>The household income for both IDP and non-IDP respondents most commonly fell between 8,000 and 10,000 UAH per month in both 2019 and 2020.</a:t>
            </a:r>
          </a:p>
          <a:p>
            <a:pPr lvl="0"/>
            <a:endParaRPr lang="en-GB" dirty="0"/>
          </a:p>
          <a:p>
            <a:pPr lvl="0"/>
            <a:endParaRPr lang="en-GB" dirty="0"/>
          </a:p>
          <a:p>
            <a:pPr lvl="0"/>
            <a:r>
              <a:rPr lang="en-GB" dirty="0"/>
              <a:t>Pension payments are the second most common primary source of income among IDPs after employment in public administration. Public administration is the largest employer among non-IDPs, followed by the education sector.</a:t>
            </a:r>
          </a:p>
          <a:p>
            <a:pPr lvl="0"/>
            <a:endParaRPr lang="en-GB" dirty="0"/>
          </a:p>
          <a:p>
            <a:pPr lvl="0"/>
            <a:r>
              <a:rPr lang="en-GB" dirty="0"/>
              <a:t>Name </a:t>
            </a:r>
            <a:r>
              <a:rPr lang="en-GB" dirty="0" err="1"/>
              <a:t>thrird</a:t>
            </a:r>
            <a:r>
              <a:rPr lang="en-GB" dirty="0"/>
              <a:t> and fourth</a:t>
            </a:r>
          </a:p>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897589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GB" dirty="0"/>
              <a:t>Over 66 per cent of IDPs and 14 per cent of non-IDPs live in rented apartments. </a:t>
            </a:r>
          </a:p>
          <a:p>
            <a:pPr marL="171450" lvl="0" indent="-171450">
              <a:buFontTx/>
              <a:buChar char="-"/>
            </a:pPr>
            <a:r>
              <a:rPr lang="en-GB" dirty="0"/>
              <a:t>Some 14 per cent of IDPs own their own homes compared with 80 per cent of non-IDPs. </a:t>
            </a:r>
          </a:p>
          <a:p>
            <a:pPr marL="171450" lvl="0" indent="-171450">
              <a:buFontTx/>
              <a:buChar char="-"/>
            </a:pPr>
            <a:r>
              <a:rPr lang="en-GB" dirty="0"/>
              <a:t>The most prevalent monthly rental price for IDPs in </a:t>
            </a:r>
            <a:r>
              <a:rPr lang="en-GB" dirty="0" err="1"/>
              <a:t>Sievierodonetsk</a:t>
            </a:r>
            <a:r>
              <a:rPr lang="en-GB" dirty="0"/>
              <a:t> is UAH 3,001 to 5,000, which is paid by 36 per cent of households. </a:t>
            </a:r>
          </a:p>
          <a:p>
            <a:pPr marL="171450" lvl="0" indent="-171450">
              <a:buFontTx/>
              <a:buChar char="-"/>
            </a:pPr>
            <a:r>
              <a:rPr lang="en-GB" dirty="0"/>
              <a:t>Overall, IDPs pay relatively high levels of rent in </a:t>
            </a:r>
            <a:r>
              <a:rPr lang="en-GB" dirty="0" err="1"/>
              <a:t>Sievierodonetsk</a:t>
            </a:r>
            <a:r>
              <a:rPr lang="en-GB" dirty="0"/>
              <a:t>, and often more than non-IDPs do on average, albeit proportionately far fewer non-IDPs live in properties that they rent. </a:t>
            </a:r>
          </a:p>
          <a:p>
            <a:pPr marL="171450" lvl="0" indent="-171450">
              <a:buFontTx/>
              <a:buChar char="-"/>
            </a:pPr>
            <a:r>
              <a:rPr lang="en-GB" dirty="0"/>
              <a:t>About 55 per cent of IDPs earn UAH 4,000 or less and 49 per cent of these pay UAH 1,000 or less for their utility bills.</a:t>
            </a:r>
          </a:p>
          <a:p>
            <a:pPr marL="171450" lvl="0" indent="-171450">
              <a:buFontTx/>
              <a:buChar char="-"/>
            </a:pPr>
            <a:r>
              <a:rPr lang="en-GB" dirty="0"/>
              <a:t>WHICH MEANS ABOUT 50% OF IDPS WHO EARN UAH 4000 OR LESS PAY MORE THAN UAH 1000 FOR THEIR UTILITY COSTS.</a:t>
            </a:r>
          </a:p>
          <a:p>
            <a:pPr marL="171450" lvl="0" indent="-171450">
              <a:buFontTx/>
              <a:buChar char="-"/>
            </a:pPr>
            <a:r>
              <a:rPr lang="en-GB" dirty="0"/>
              <a:t> </a:t>
            </a:r>
          </a:p>
          <a:p>
            <a:pPr lvl="0"/>
            <a:r>
              <a:rPr lang="en-GB" dirty="0"/>
              <a:t>IDPs suggested that they would be willing to pay up to UAH 3,000 per month for a new, unfurnished one-bedroom apartment. </a:t>
            </a:r>
          </a:p>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2328963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D60755E3-E38A-7746-B350-B2B27EB51D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13066" y="5662253"/>
            <a:ext cx="2165867" cy="1080000"/>
          </a:xfrm>
          <a:prstGeom prst="rect">
            <a:avLst/>
          </a:prstGeom>
        </p:spPr>
      </p:pic>
      <p:sp>
        <p:nvSpPr>
          <p:cNvPr id="13" name="Titre 1">
            <a:extLst>
              <a:ext uri="{FF2B5EF4-FFF2-40B4-BE49-F238E27FC236}">
                <a16:creationId xmlns:a16="http://schemas.microsoft.com/office/drawing/2014/main" id="{482996B8-7758-924F-95A7-EA63DDAB75B5}"/>
              </a:ext>
            </a:extLst>
          </p:cNvPr>
          <p:cNvSpPr>
            <a:spLocks noGrp="1"/>
          </p:cNvSpPr>
          <p:nvPr>
            <p:ph type="title" hasCustomPrompt="1"/>
          </p:nvPr>
        </p:nvSpPr>
        <p:spPr>
          <a:xfrm>
            <a:off x="1111146" y="1031563"/>
            <a:ext cx="9969708" cy="1325563"/>
          </a:xfrm>
          <a:prstGeom prst="rect">
            <a:avLst/>
          </a:prstGeom>
        </p:spPr>
        <p:txBody>
          <a:bodyPr>
            <a:normAutofit/>
          </a:bodyPr>
          <a:lstStyle>
            <a:lvl1pPr algn="ctr">
              <a:defRPr sz="6000">
                <a:solidFill>
                  <a:schemeClr val="bg1"/>
                </a:solidFill>
                <a:latin typeface="+mj-lt"/>
              </a:defRPr>
            </a:lvl1pPr>
          </a:lstStyle>
          <a:p>
            <a:r>
              <a:rPr lang="fr-FR"/>
              <a:t>TITLE</a:t>
            </a:r>
          </a:p>
        </p:txBody>
      </p:sp>
      <p:sp>
        <p:nvSpPr>
          <p:cNvPr id="14" name="Espace réservé du texte 2">
            <a:extLst>
              <a:ext uri="{FF2B5EF4-FFF2-40B4-BE49-F238E27FC236}">
                <a16:creationId xmlns:a16="http://schemas.microsoft.com/office/drawing/2014/main" id="{9FD3C252-914E-9945-8B43-6C3ECB129EBD}"/>
              </a:ext>
            </a:extLst>
          </p:cNvPr>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a:t>
            </a:r>
          </a:p>
        </p:txBody>
      </p:sp>
    </p:spTree>
    <p:extLst>
      <p:ext uri="{BB962C8B-B14F-4D97-AF65-F5344CB8AC3E}">
        <p14:creationId xmlns:p14="http://schemas.microsoft.com/office/powerpoint/2010/main" val="18664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IMAGE + TEXT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11875"/>
            <a:ext cx="12192000" cy="617026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5" name="Titre 1">
            <a:extLst>
              <a:ext uri="{FF2B5EF4-FFF2-40B4-BE49-F238E27FC236}">
                <a16:creationId xmlns:a16="http://schemas.microsoft.com/office/drawing/2014/main" id="{4CAA1689-C07E-BF4E-A678-768B607FEC35}"/>
              </a:ext>
            </a:extLst>
          </p:cNvPr>
          <p:cNvSpPr>
            <a:spLocks noGrp="1"/>
          </p:cNvSpPr>
          <p:nvPr>
            <p:ph type="title" hasCustomPrompt="1"/>
          </p:nvPr>
        </p:nvSpPr>
        <p:spPr>
          <a:xfrm>
            <a:off x="0"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a:t>MODIFIEZ LE STYLE DU TITRE</a:t>
            </a:r>
          </a:p>
        </p:txBody>
      </p:sp>
      <p:sp>
        <p:nvSpPr>
          <p:cNvPr id="6" name="Espace réservé du texte 3">
            <a:extLst>
              <a:ext uri="{FF2B5EF4-FFF2-40B4-BE49-F238E27FC236}">
                <a16:creationId xmlns:a16="http://schemas.microsoft.com/office/drawing/2014/main" id="{A100D752-4660-364F-8192-DAEA4BED2085}"/>
              </a:ext>
            </a:extLst>
          </p:cNvPr>
          <p:cNvSpPr>
            <a:spLocks noGrp="1"/>
          </p:cNvSpPr>
          <p:nvPr>
            <p:ph type="body" sz="half" idx="2"/>
          </p:nvPr>
        </p:nvSpPr>
        <p:spPr>
          <a:xfrm>
            <a:off x="0"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7" name="Image 6">
            <a:extLst>
              <a:ext uri="{FF2B5EF4-FFF2-40B4-BE49-F238E27FC236}">
                <a16:creationId xmlns:a16="http://schemas.microsoft.com/office/drawing/2014/main" id="{A5B43293-C0FA-2244-8FA3-75ADC8627E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281736565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IMAGE + TEXT BOX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0"/>
            <a:ext cx="12192000" cy="618213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816626"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a:t>MODIFIEZ LE STYLE DU TITRE</a:t>
            </a: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816626"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9" name="Image 8">
            <a:extLst>
              <a:ext uri="{FF2B5EF4-FFF2-40B4-BE49-F238E27FC236}">
                <a16:creationId xmlns:a16="http://schemas.microsoft.com/office/drawing/2014/main" id="{ACA406E9-BDBA-F242-811F-8BFC4DD3CD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337232222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8DF5BA7-04D4-DF48-9230-5E261088FD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302021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DAAE9EE-5CC9-1E49-8C69-38DC128B57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8984" y="6294329"/>
            <a:ext cx="1814032" cy="412809"/>
          </a:xfrm>
          <a:prstGeom prst="rect">
            <a:avLst/>
          </a:prstGeom>
        </p:spPr>
      </p:pic>
      <p:sp>
        <p:nvSpPr>
          <p:cNvPr id="5" name="Espace réservé du contenu 3">
            <a:extLst>
              <a:ext uri="{FF2B5EF4-FFF2-40B4-BE49-F238E27FC236}">
                <a16:creationId xmlns:a16="http://schemas.microsoft.com/office/drawing/2014/main" id="{F71DDF9B-7F04-BD4A-B0B7-0ED76E378ADB}"/>
              </a:ext>
            </a:extLst>
          </p:cNvPr>
          <p:cNvSpPr>
            <a:spLocks noGrp="1"/>
          </p:cNvSpPr>
          <p:nvPr>
            <p:ph sz="half" idx="2"/>
          </p:nvPr>
        </p:nvSpPr>
        <p:spPr>
          <a:xfrm>
            <a:off x="839788" y="2291938"/>
            <a:ext cx="5157787"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a:extLst>
              <a:ext uri="{FF2B5EF4-FFF2-40B4-BE49-F238E27FC236}">
                <a16:creationId xmlns:a16="http://schemas.microsoft.com/office/drawing/2014/main" id="{EBE99B60-6C3E-9D4A-A88B-B459B2ED81D2}"/>
              </a:ext>
            </a:extLst>
          </p:cNvPr>
          <p:cNvSpPr>
            <a:spLocks noGrp="1"/>
          </p:cNvSpPr>
          <p:nvPr>
            <p:ph sz="quarter" idx="4"/>
          </p:nvPr>
        </p:nvSpPr>
        <p:spPr>
          <a:xfrm>
            <a:off x="6172200" y="2291938"/>
            <a:ext cx="5183188"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1">
            <a:extLst>
              <a:ext uri="{FF2B5EF4-FFF2-40B4-BE49-F238E27FC236}">
                <a16:creationId xmlns:a16="http://schemas.microsoft.com/office/drawing/2014/main" id="{EE0A582B-5D35-2D4E-913F-8ADA140BB06D}"/>
              </a:ext>
            </a:extLst>
          </p:cNvPr>
          <p:cNvSpPr>
            <a:spLocks noGrp="1"/>
          </p:cNvSpPr>
          <p:nvPr>
            <p:ph type="title" hasCustomPrompt="1"/>
          </p:nvPr>
        </p:nvSpPr>
        <p:spPr>
          <a:xfrm>
            <a:off x="838200" y="365125"/>
            <a:ext cx="10515600" cy="1325563"/>
          </a:xfrm>
          <a:prstGeom prst="rect">
            <a:avLst/>
          </a:prstGeom>
        </p:spPr>
        <p:txBody>
          <a:bodyPr/>
          <a:lstStyle>
            <a:lvl1pPr>
              <a:defRPr>
                <a:solidFill>
                  <a:schemeClr val="bg1"/>
                </a:solidFill>
              </a:defRPr>
            </a:lvl1pPr>
          </a:lstStyle>
          <a:p>
            <a:r>
              <a:rPr lang="fr-FR"/>
              <a:t>MODIFIEZ LE STYLE DU TITRE</a:t>
            </a:r>
          </a:p>
        </p:txBody>
      </p:sp>
    </p:spTree>
    <p:extLst>
      <p:ext uri="{BB962C8B-B14F-4D97-AF65-F5344CB8AC3E}">
        <p14:creationId xmlns:p14="http://schemas.microsoft.com/office/powerpoint/2010/main" val="117882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C1BB9-6455-E145-91B9-D4B2B698F54F}"/>
              </a:ext>
            </a:extLst>
          </p:cNvPr>
          <p:cNvSpPr>
            <a:spLocks noGrp="1"/>
          </p:cNvSpPr>
          <p:nvPr>
            <p:ph type="title" hasCustomPrompt="1"/>
          </p:nvPr>
        </p:nvSpPr>
        <p:spPr>
          <a:xfrm>
            <a:off x="831850" y="1709738"/>
            <a:ext cx="10515600" cy="2852737"/>
          </a:xfrm>
          <a:prstGeom prst="rect">
            <a:avLst/>
          </a:prstGeom>
        </p:spPr>
        <p:txBody>
          <a:bodyPr anchor="b">
            <a:normAutofit/>
          </a:bodyPr>
          <a:lstStyle>
            <a:lvl1pPr>
              <a:defRPr sz="4800">
                <a:solidFill>
                  <a:srgbClr val="0033A0"/>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F2C7FD4-33D8-3648-BA68-32730B136248}"/>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2400" i="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pic>
        <p:nvPicPr>
          <p:cNvPr id="7" name="Image 6">
            <a:extLst>
              <a:ext uri="{FF2B5EF4-FFF2-40B4-BE49-F238E27FC236}">
                <a16:creationId xmlns:a16="http://schemas.microsoft.com/office/drawing/2014/main" id="{17137189-CEDA-0547-8741-371F77C229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172718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OMNS BULLET POI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30AFD6D3-5F3F-0C4B-BB45-EA233823B7BD}"/>
              </a:ext>
            </a:extLst>
          </p:cNvPr>
          <p:cNvSpPr>
            <a:spLocks noGrp="1"/>
          </p:cNvSpPr>
          <p:nvPr>
            <p:ph type="body" idx="1" hasCustomPrompt="1"/>
          </p:nvPr>
        </p:nvSpPr>
        <p:spPr>
          <a:xfrm>
            <a:off x="839788"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2">
            <a:extLst>
              <a:ext uri="{FF2B5EF4-FFF2-40B4-BE49-F238E27FC236}">
                <a16:creationId xmlns:a16="http://schemas.microsoft.com/office/drawing/2014/main" id="{8673CAF2-56B5-5E40-9BAF-D3D120DCCCC2}"/>
              </a:ext>
            </a:extLst>
          </p:cNvPr>
          <p:cNvSpPr>
            <a:spLocks noGrp="1"/>
          </p:cNvSpPr>
          <p:nvPr>
            <p:ph sz="half" idx="10"/>
          </p:nvPr>
        </p:nvSpPr>
        <p:spPr>
          <a:xfrm>
            <a:off x="838200" y="2738717"/>
            <a:ext cx="4860073" cy="343824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2">
            <a:extLst>
              <a:ext uri="{FF2B5EF4-FFF2-40B4-BE49-F238E27FC236}">
                <a16:creationId xmlns:a16="http://schemas.microsoft.com/office/drawing/2014/main" id="{B189EC70-CD90-A243-9D22-146F01B2DEA4}"/>
              </a:ext>
            </a:extLst>
          </p:cNvPr>
          <p:cNvSpPr>
            <a:spLocks noGrp="1"/>
          </p:cNvSpPr>
          <p:nvPr>
            <p:ph type="body" idx="11" hasCustomPrompt="1"/>
          </p:nvPr>
        </p:nvSpPr>
        <p:spPr>
          <a:xfrm>
            <a:off x="6493456"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contenu 2">
            <a:extLst>
              <a:ext uri="{FF2B5EF4-FFF2-40B4-BE49-F238E27FC236}">
                <a16:creationId xmlns:a16="http://schemas.microsoft.com/office/drawing/2014/main" id="{D4949B8A-D5C6-534C-9C33-C53B816160D0}"/>
              </a:ext>
            </a:extLst>
          </p:cNvPr>
          <p:cNvSpPr>
            <a:spLocks noGrp="1"/>
          </p:cNvSpPr>
          <p:nvPr>
            <p:ph sz="half" idx="12"/>
          </p:nvPr>
        </p:nvSpPr>
        <p:spPr>
          <a:xfrm>
            <a:off x="6491868" y="2738717"/>
            <a:ext cx="4860073" cy="343824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7129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OMNS TEXT/IMAGE/INFOGRAPHI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a:t>MODIFIEZ LE STYLE DU TITRE</a:t>
            </a:r>
          </a:p>
        </p:txBody>
      </p:sp>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256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OMNS TEXT/IMAGE/INFOGRAPHIC ALT">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365126"/>
            <a:ext cx="5157787" cy="5824538"/>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365126"/>
            <a:ext cx="5157787" cy="5824537"/>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15129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INFOGRAPHIC/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331CBA-B20B-3B44-92AD-C4C1538BE600}"/>
              </a:ext>
            </a:extLst>
          </p:cNvPr>
          <p:cNvSpPr>
            <a:spLocks noGrp="1"/>
          </p:cNvSpPr>
          <p:nvPr>
            <p:ph type="title" hasCustomPrompt="1"/>
          </p:nvPr>
        </p:nvSpPr>
        <p:spPr>
          <a:xfrm>
            <a:off x="838200" y="365126"/>
            <a:ext cx="10515600" cy="1106836"/>
          </a:xfrm>
          <a:prstGeom prst="rect">
            <a:avLst/>
          </a:prstGeom>
        </p:spPr>
        <p:txBody>
          <a:bodyPr/>
          <a:lstStyle/>
          <a:p>
            <a:r>
              <a:rPr lang="fr-FR"/>
              <a:t>MODIFIEZ LE STYLE DU TITRE</a:t>
            </a:r>
          </a:p>
        </p:txBody>
      </p:sp>
      <p:pic>
        <p:nvPicPr>
          <p:cNvPr id="6" name="Image 5">
            <a:extLst>
              <a:ext uri="{FF2B5EF4-FFF2-40B4-BE49-F238E27FC236}">
                <a16:creationId xmlns:a16="http://schemas.microsoft.com/office/drawing/2014/main" id="{897FD40D-CD9E-B346-A121-7FD5CB4415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4" name="Espace réservé du contenu 3">
            <a:extLst>
              <a:ext uri="{FF2B5EF4-FFF2-40B4-BE49-F238E27FC236}">
                <a16:creationId xmlns:a16="http://schemas.microsoft.com/office/drawing/2014/main" id="{7F142FA6-4661-C647-8BD5-D71B25FDAD3B}"/>
              </a:ext>
            </a:extLst>
          </p:cNvPr>
          <p:cNvSpPr>
            <a:spLocks noGrp="1"/>
          </p:cNvSpPr>
          <p:nvPr>
            <p:ph sz="half" idx="10"/>
          </p:nvPr>
        </p:nvSpPr>
        <p:spPr>
          <a:xfrm>
            <a:off x="838199" y="1690688"/>
            <a:ext cx="10547195" cy="4397878"/>
          </a:xfrm>
          <a:prstGeom prst="rect">
            <a:avLst/>
          </a:prstGeom>
        </p:spPr>
        <p:txBody>
          <a:bodyPr/>
          <a:lstStyle>
            <a:lvl1pPr marL="0" indent="0">
              <a:buNone/>
              <a:defRPr/>
            </a:lvl1pPr>
          </a:lstStyle>
          <a:p>
            <a:pPr lvl="0"/>
            <a:endParaRPr lang="fr-FR"/>
          </a:p>
        </p:txBody>
      </p:sp>
    </p:spTree>
    <p:extLst>
      <p:ext uri="{BB962C8B-B14F-4D97-AF65-F5344CB8AC3E}">
        <p14:creationId xmlns:p14="http://schemas.microsoft.com/office/powerpoint/2010/main" val="427822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IMAGES 3 COLOMN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39788" y="581890"/>
            <a:ext cx="10655526" cy="486889"/>
          </a:xfrm>
          <a:prstGeom prst="rect">
            <a:avLst/>
          </a:prstGeom>
        </p:spPr>
        <p:txBody>
          <a:bodyPr anchor="t">
            <a:noAutofit/>
          </a:bodyPr>
          <a:lstStyle>
            <a:lvl1pPr>
              <a:defRPr sz="3600">
                <a:solidFill>
                  <a:srgbClr val="0033A0"/>
                </a:solidFill>
              </a:defRPr>
            </a:lvl1pPr>
          </a:lstStyle>
          <a:p>
            <a:r>
              <a:rPr lang="fr-FR"/>
              <a:t>MODIFIEZ LE STYLE DU TITRE</a:t>
            </a:r>
          </a:p>
        </p:txBody>
      </p:sp>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839788"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39788"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8" name="Image 7">
            <a:extLst>
              <a:ext uri="{FF2B5EF4-FFF2-40B4-BE49-F238E27FC236}">
                <a16:creationId xmlns:a16="http://schemas.microsoft.com/office/drawing/2014/main" id="{E09C59DD-81CC-D64B-B88B-C5A1B36645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11" name="Espace réservé du texte 3">
            <a:extLst>
              <a:ext uri="{FF2B5EF4-FFF2-40B4-BE49-F238E27FC236}">
                <a16:creationId xmlns:a16="http://schemas.microsoft.com/office/drawing/2014/main" id="{70CD4834-D61F-BE42-9FB3-AC0D67700F5A}"/>
              </a:ext>
            </a:extLst>
          </p:cNvPr>
          <p:cNvSpPr>
            <a:spLocks noGrp="1"/>
          </p:cNvSpPr>
          <p:nvPr>
            <p:ph type="body" sz="half" idx="10"/>
          </p:nvPr>
        </p:nvSpPr>
        <p:spPr>
          <a:xfrm>
            <a:off x="839788" y="1071356"/>
            <a:ext cx="10655526" cy="567439"/>
          </a:xfrm>
          <a:prstGeom prst="rect">
            <a:avLst/>
          </a:prstGeo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3" name="Espace réservé du texte 3">
            <a:extLst>
              <a:ext uri="{FF2B5EF4-FFF2-40B4-BE49-F238E27FC236}">
                <a16:creationId xmlns:a16="http://schemas.microsoft.com/office/drawing/2014/main" id="{D36377A0-B2FC-254C-B4EF-774D513C878C}"/>
              </a:ext>
            </a:extLst>
          </p:cNvPr>
          <p:cNvSpPr>
            <a:spLocks noGrp="1"/>
          </p:cNvSpPr>
          <p:nvPr>
            <p:ph type="body" sz="half" idx="12"/>
          </p:nvPr>
        </p:nvSpPr>
        <p:spPr>
          <a:xfrm>
            <a:off x="4535014"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8" name="Espace réservé du texte 3">
            <a:extLst>
              <a:ext uri="{FF2B5EF4-FFF2-40B4-BE49-F238E27FC236}">
                <a16:creationId xmlns:a16="http://schemas.microsoft.com/office/drawing/2014/main" id="{F356E3C4-9C77-D243-8888-15D21EA3F41E}"/>
              </a:ext>
            </a:extLst>
          </p:cNvPr>
          <p:cNvSpPr>
            <a:spLocks noGrp="1"/>
          </p:cNvSpPr>
          <p:nvPr>
            <p:ph type="body" sz="half" idx="15"/>
          </p:nvPr>
        </p:nvSpPr>
        <p:spPr>
          <a:xfrm>
            <a:off x="8230240" y="4719150"/>
            <a:ext cx="3336327"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2" name="Espace réservé de l’image 2">
            <a:extLst>
              <a:ext uri="{FF2B5EF4-FFF2-40B4-BE49-F238E27FC236}">
                <a16:creationId xmlns:a16="http://schemas.microsoft.com/office/drawing/2014/main" id="{27317210-FA97-8749-A8C5-095DB53F4D60}"/>
              </a:ext>
            </a:extLst>
          </p:cNvPr>
          <p:cNvSpPr>
            <a:spLocks noGrp="1"/>
          </p:cNvSpPr>
          <p:nvPr>
            <p:ph type="pic" idx="16"/>
          </p:nvPr>
        </p:nvSpPr>
        <p:spPr>
          <a:xfrm>
            <a:off x="8230241"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4" name="Espace réservé de l’image 2">
            <a:extLst>
              <a:ext uri="{FF2B5EF4-FFF2-40B4-BE49-F238E27FC236}">
                <a16:creationId xmlns:a16="http://schemas.microsoft.com/office/drawing/2014/main" id="{C858CE35-B425-0E4A-B5C1-C67DB99544F0}"/>
              </a:ext>
            </a:extLst>
          </p:cNvPr>
          <p:cNvSpPr>
            <a:spLocks noGrp="1"/>
          </p:cNvSpPr>
          <p:nvPr>
            <p:ph type="pic" idx="17"/>
          </p:nvPr>
        </p:nvSpPr>
        <p:spPr>
          <a:xfrm>
            <a:off x="4535014"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Tree>
    <p:extLst>
      <p:ext uri="{BB962C8B-B14F-4D97-AF65-F5344CB8AC3E}">
        <p14:creationId xmlns:p14="http://schemas.microsoft.com/office/powerpoint/2010/main" val="238208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INFOGRAPHIC/IMAG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938847E-E6A3-5343-8CEC-B52DD40203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7" name="Espace réservé du contenu 3">
            <a:extLst>
              <a:ext uri="{FF2B5EF4-FFF2-40B4-BE49-F238E27FC236}">
                <a16:creationId xmlns:a16="http://schemas.microsoft.com/office/drawing/2014/main" id="{81105880-5E6B-6E4A-B5C9-CBC0DE9DFD0C}"/>
              </a:ext>
            </a:extLst>
          </p:cNvPr>
          <p:cNvSpPr>
            <a:spLocks noGrp="1"/>
          </p:cNvSpPr>
          <p:nvPr>
            <p:ph sz="half" idx="10"/>
          </p:nvPr>
        </p:nvSpPr>
        <p:spPr>
          <a:xfrm>
            <a:off x="4449337" y="702527"/>
            <a:ext cx="6936057" cy="5166461"/>
          </a:xfrm>
          <a:prstGeom prst="rect">
            <a:avLst/>
          </a:prstGeom>
        </p:spPr>
        <p:txBody>
          <a:bodyPr/>
          <a:lstStyle>
            <a:lvl1pPr marL="0" indent="0">
              <a:buNone/>
              <a:defRPr/>
            </a:lvl1pPr>
          </a:lstStyle>
          <a:p>
            <a:pPr lvl="0"/>
            <a:endParaRPr lang="fr-FR"/>
          </a:p>
        </p:txBody>
      </p:sp>
      <p:sp>
        <p:nvSpPr>
          <p:cNvPr id="10" name="Titre 1">
            <a:extLst>
              <a:ext uri="{FF2B5EF4-FFF2-40B4-BE49-F238E27FC236}">
                <a16:creationId xmlns:a16="http://schemas.microsoft.com/office/drawing/2014/main" id="{43D1123D-9FE3-614F-B1DF-38815C374209}"/>
              </a:ext>
            </a:extLst>
          </p:cNvPr>
          <p:cNvSpPr>
            <a:spLocks noGrp="1"/>
          </p:cNvSpPr>
          <p:nvPr>
            <p:ph type="title" hasCustomPrompt="1"/>
          </p:nvPr>
        </p:nvSpPr>
        <p:spPr>
          <a:xfrm>
            <a:off x="839788" y="702527"/>
            <a:ext cx="3375374" cy="1137424"/>
          </a:xfrm>
          <a:prstGeom prst="rect">
            <a:avLst/>
          </a:prstGeom>
        </p:spPr>
        <p:txBody>
          <a:bodyPr anchor="ctr"/>
          <a:lstStyle>
            <a:lvl1pPr>
              <a:defRPr sz="3200">
                <a:solidFill>
                  <a:srgbClr val="0033A0"/>
                </a:solidFill>
              </a:defRPr>
            </a:lvl1pPr>
          </a:lstStyle>
          <a:p>
            <a:r>
              <a:rPr lang="fr-FR"/>
              <a:t>MODIFIEZ LE STYLE DU TITRE</a:t>
            </a:r>
          </a:p>
        </p:txBody>
      </p:sp>
      <p:sp>
        <p:nvSpPr>
          <p:cNvPr id="11" name="Espace réservé du texte 3">
            <a:extLst>
              <a:ext uri="{FF2B5EF4-FFF2-40B4-BE49-F238E27FC236}">
                <a16:creationId xmlns:a16="http://schemas.microsoft.com/office/drawing/2014/main" id="{802082E6-4899-044F-92CE-0470567E9E4C}"/>
              </a:ext>
            </a:extLst>
          </p:cNvPr>
          <p:cNvSpPr>
            <a:spLocks noGrp="1"/>
          </p:cNvSpPr>
          <p:nvPr>
            <p:ph type="body" sz="half" idx="2"/>
          </p:nvPr>
        </p:nvSpPr>
        <p:spPr>
          <a:xfrm>
            <a:off x="839789" y="2057400"/>
            <a:ext cx="3375374"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477888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A85970F-249C-E843-9EEF-B8D3A87D13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titre 7">
            <a:extLst>
              <a:ext uri="{FF2B5EF4-FFF2-40B4-BE49-F238E27FC236}">
                <a16:creationId xmlns:a16="http://schemas.microsoft.com/office/drawing/2014/main" id="{B98E281D-7976-CF46-98CA-4B5AAEEF0E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4061529513"/>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53" r:id="rId4"/>
    <p:sldLayoutId id="2147483662" r:id="rId5"/>
    <p:sldLayoutId id="2147483661" r:id="rId6"/>
    <p:sldLayoutId id="2147483654" r:id="rId7"/>
    <p:sldLayoutId id="2147483657" r:id="rId8"/>
    <p:sldLayoutId id="2147483658" r:id="rId9"/>
    <p:sldLayoutId id="2147483659" r:id="rId10"/>
    <p:sldLayoutId id="2147483660" r:id="rId11"/>
    <p:sldLayoutId id="2147483655" r:id="rId12"/>
  </p:sldLayoutIdLst>
  <p:hf sldNum="0" hdr="0" ftr="0" dt="0"/>
  <p:txStyles>
    <p:titleStyle>
      <a:lvl1pPr algn="l" defTabSz="914400" rtl="0" eaLnBrk="1" latinLnBrk="0" hangingPunct="1">
        <a:lnSpc>
          <a:spcPct val="90000"/>
        </a:lnSpc>
        <a:spcBef>
          <a:spcPct val="0"/>
        </a:spcBef>
        <a:buNone/>
        <a:defRPr sz="4800" kern="1200">
          <a:solidFill>
            <a:srgbClr val="0033A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3447" y="1240497"/>
            <a:ext cx="10503551" cy="4445382"/>
          </a:xfrm>
        </p:spPr>
        <p:txBody>
          <a:bodyPr>
            <a:noAutofit/>
          </a:bodyPr>
          <a:lstStyle/>
          <a:p>
            <a:pPr>
              <a:lnSpc>
                <a:spcPct val="100000"/>
              </a:lnSpc>
            </a:pPr>
            <a:r>
              <a:rPr lang="ru-RU" sz="4600" b="1" cap="small" dirty="0" err="1">
                <a:latin typeface="+mn-lt"/>
              </a:rPr>
              <a:t>Профілювання</a:t>
            </a:r>
            <a:r>
              <a:rPr lang="ru-RU" sz="4600" b="1" cap="small" dirty="0">
                <a:latin typeface="+mn-lt"/>
              </a:rPr>
              <a:t> </a:t>
            </a:r>
            <a:r>
              <a:rPr lang="ru-RU" sz="4600" b="1" cap="small" dirty="0" err="1">
                <a:latin typeface="+mn-lt"/>
              </a:rPr>
              <a:t>ситуації</a:t>
            </a:r>
            <a:r>
              <a:rPr lang="ru-RU" sz="4600" b="1" cap="small" dirty="0">
                <a:latin typeface="+mn-lt"/>
              </a:rPr>
              <a:t> з </a:t>
            </a:r>
            <a:r>
              <a:rPr lang="ru-RU" sz="4600" b="1" cap="small" dirty="0" err="1">
                <a:latin typeface="+mn-lt"/>
              </a:rPr>
              <a:t>внутрішньо</a:t>
            </a:r>
            <a:r>
              <a:rPr lang="ru-RU" sz="4600" b="1" cap="small" dirty="0">
                <a:latin typeface="+mn-lt"/>
              </a:rPr>
              <a:t> </a:t>
            </a:r>
            <a:r>
              <a:rPr lang="ru-RU" sz="4600" b="1" cap="small" dirty="0" err="1">
                <a:latin typeface="+mn-lt"/>
              </a:rPr>
              <a:t>переміщиними</a:t>
            </a:r>
            <a:r>
              <a:rPr lang="ru-RU" sz="4600" b="1" cap="small" dirty="0">
                <a:latin typeface="+mn-lt"/>
              </a:rPr>
              <a:t> особами у </a:t>
            </a:r>
            <a:r>
              <a:rPr lang="ru-RU" sz="4600" b="1" cap="small" dirty="0" err="1">
                <a:latin typeface="+mn-lt"/>
              </a:rPr>
              <a:t>Краматорську</a:t>
            </a:r>
            <a:r>
              <a:rPr lang="ru-RU" sz="4600" b="1" cap="small" dirty="0">
                <a:latin typeface="+mn-lt"/>
              </a:rPr>
              <a:t> та </a:t>
            </a:r>
            <a:r>
              <a:rPr lang="ru-RU" sz="4600" b="1" cap="small" dirty="0" err="1">
                <a:latin typeface="+mn-lt"/>
              </a:rPr>
              <a:t>Сєвєродонецьку</a:t>
            </a:r>
            <a:r>
              <a:rPr lang="ru-RU" sz="4600" b="1" cap="small" dirty="0">
                <a:latin typeface="+mn-lt"/>
              </a:rPr>
              <a:t> з особливою </a:t>
            </a:r>
            <a:r>
              <a:rPr lang="ru-RU" sz="4600" b="1" cap="small" dirty="0" err="1">
                <a:latin typeface="+mn-lt"/>
              </a:rPr>
              <a:t>увагою</a:t>
            </a:r>
            <a:r>
              <a:rPr lang="ru-RU" sz="4600" b="1" cap="small" dirty="0">
                <a:latin typeface="+mn-lt"/>
              </a:rPr>
              <a:t> до </a:t>
            </a:r>
            <a:r>
              <a:rPr lang="ru-RU" sz="4600" b="1" cap="small" dirty="0" err="1">
                <a:latin typeface="+mn-lt"/>
              </a:rPr>
              <a:t>житла</a:t>
            </a:r>
            <a:br>
              <a:rPr lang="en-US" sz="4000" b="1" dirty="0">
                <a:latin typeface="+mn-lt"/>
              </a:rPr>
            </a:br>
            <a:br>
              <a:rPr lang="uk-UA" sz="4000" b="1" dirty="0">
                <a:latin typeface="+mn-lt"/>
                <a:cs typeface="Arial" panose="020B0604020202020204" pitchFamily="34" charset="0"/>
              </a:rPr>
            </a:br>
            <a:r>
              <a:rPr lang="uk-UA" sz="4000" b="1" dirty="0">
                <a:solidFill>
                  <a:srgbClr val="FFFF00"/>
                </a:solidFill>
                <a:latin typeface="+mn-lt"/>
                <a:cs typeface="Arial" panose="020B0604020202020204" pitchFamily="34" charset="0"/>
              </a:rPr>
              <a:t>Сєвєродонецьк</a:t>
            </a:r>
            <a:r>
              <a:rPr lang="en-GB" sz="4000" b="1" dirty="0">
                <a:solidFill>
                  <a:srgbClr val="FFFF00"/>
                </a:solidFill>
                <a:latin typeface="+mn-lt"/>
                <a:cs typeface="Arial" panose="020B0604020202020204" pitchFamily="34" charset="0"/>
              </a:rPr>
              <a:t>, 21 </a:t>
            </a:r>
            <a:r>
              <a:rPr lang="uk-UA" sz="3600" b="1" dirty="0">
                <a:solidFill>
                  <a:srgbClr val="FFFF00"/>
                </a:solidFill>
                <a:latin typeface="+mn-lt"/>
                <a:cs typeface="Arial" panose="020B0604020202020204" pitchFamily="34" charset="0"/>
              </a:rPr>
              <a:t>вересня</a:t>
            </a:r>
            <a:r>
              <a:rPr lang="en-US" sz="3600" b="1" dirty="0">
                <a:solidFill>
                  <a:srgbClr val="FFFF00"/>
                </a:solidFill>
                <a:latin typeface="+mn-lt"/>
                <a:cs typeface="Arial" panose="020B0604020202020204" pitchFamily="34" charset="0"/>
              </a:rPr>
              <a:t> 2021</a:t>
            </a:r>
            <a:r>
              <a:rPr lang="uk-UA" sz="3600" b="1" dirty="0">
                <a:solidFill>
                  <a:srgbClr val="FFFF00"/>
                </a:solidFill>
                <a:latin typeface="+mn-lt"/>
                <a:cs typeface="Arial" panose="020B0604020202020204" pitchFamily="34" charset="0"/>
              </a:rPr>
              <a:t>р.</a:t>
            </a:r>
            <a:br>
              <a:rPr lang="en-US" sz="3200" b="1" dirty="0">
                <a:latin typeface="+mn-lt"/>
                <a:cs typeface="Arial" panose="020B0604020202020204" pitchFamily="34" charset="0"/>
              </a:rPr>
            </a:br>
            <a:br>
              <a:rPr lang="en-US" sz="3600" b="1" dirty="0">
                <a:latin typeface="+mn-lt"/>
                <a:cs typeface="Arial" panose="020B0604020202020204" pitchFamily="34" charset="0"/>
              </a:rPr>
            </a:br>
            <a:endParaRPr lang="ru-RU" sz="2600" dirty="0">
              <a:latin typeface="+mn-lt"/>
              <a:cs typeface="Arial" panose="020B0604020202020204" pitchFamily="34" charset="0"/>
            </a:endParaRPr>
          </a:p>
        </p:txBody>
      </p:sp>
      <p:sp>
        <p:nvSpPr>
          <p:cNvPr id="3" name="TextBox 2">
            <a:extLst>
              <a:ext uri="{FF2B5EF4-FFF2-40B4-BE49-F238E27FC236}">
                <a16:creationId xmlns:a16="http://schemas.microsoft.com/office/drawing/2014/main" id="{F53F84D4-3B8E-F84D-B243-9CF6C02BF25B}"/>
              </a:ext>
            </a:extLst>
          </p:cNvPr>
          <p:cNvSpPr txBox="1"/>
          <p:nvPr/>
        </p:nvSpPr>
        <p:spPr>
          <a:xfrm>
            <a:off x="6142892" y="6189785"/>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9ECECD9A-8C55-CE4B-A5D7-5E3ED9E56B51}"/>
              </a:ext>
            </a:extLst>
          </p:cNvPr>
          <p:cNvPicPr>
            <a:picLocks noChangeAspect="1"/>
          </p:cNvPicPr>
          <p:nvPr/>
        </p:nvPicPr>
        <p:blipFill rotWithShape="1">
          <a:blip r:embed="rId3"/>
          <a:srcRect t="5824"/>
          <a:stretch/>
        </p:blipFill>
        <p:spPr>
          <a:xfrm>
            <a:off x="4481322" y="0"/>
            <a:ext cx="2367995" cy="1050452"/>
          </a:xfrm>
          <a:prstGeom prst="rect">
            <a:avLst/>
          </a:prstGeom>
          <a:effectLst>
            <a:softEdge rad="165100"/>
          </a:effectLst>
        </p:spPr>
      </p:pic>
    </p:spTree>
    <p:extLst>
      <p:ext uri="{BB962C8B-B14F-4D97-AF65-F5344CB8AC3E}">
        <p14:creationId xmlns:p14="http://schemas.microsoft.com/office/powerpoint/2010/main" val="2507158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BE177-7024-1A43-B967-44ABE7A65ABC}"/>
              </a:ext>
            </a:extLst>
          </p:cNvPr>
          <p:cNvSpPr>
            <a:spLocks noGrp="1"/>
          </p:cNvSpPr>
          <p:nvPr>
            <p:ph type="title"/>
          </p:nvPr>
        </p:nvSpPr>
        <p:spPr>
          <a:xfrm>
            <a:off x="249115" y="236661"/>
            <a:ext cx="11693768" cy="730493"/>
          </a:xfrm>
        </p:spPr>
        <p:txBody>
          <a:bodyPr>
            <a:noAutofit/>
          </a:bodyPr>
          <a:lstStyle/>
          <a:p>
            <a:pPr algn="ctr"/>
            <a:r>
              <a:rPr lang="az-Cyrl-AZ" sz="2800" dirty="0"/>
              <a:t>Основне джерело доходу для домогосподарств ВПО та домогосподарств осіб, які не є ВПО, у Сєвєродонецьку</a:t>
            </a:r>
            <a:br>
              <a:rPr lang="az-Cyrl-AZ" sz="2800" dirty="0"/>
            </a:br>
            <a:endParaRPr lang="en-US" sz="2800" dirty="0"/>
          </a:p>
        </p:txBody>
      </p:sp>
      <p:pic>
        <p:nvPicPr>
          <p:cNvPr id="4" name="Content Placeholder 3">
            <a:extLst>
              <a:ext uri="{FF2B5EF4-FFF2-40B4-BE49-F238E27FC236}">
                <a16:creationId xmlns:a16="http://schemas.microsoft.com/office/drawing/2014/main" id="{4C5A39F2-9229-A34F-A723-2191E281B590}"/>
              </a:ext>
            </a:extLst>
          </p:cNvPr>
          <p:cNvPicPr>
            <a:picLocks noGrp="1" noChangeAspect="1"/>
          </p:cNvPicPr>
          <p:nvPr>
            <p:ph sz="half" idx="10"/>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2877" y="816953"/>
            <a:ext cx="9946245" cy="6041047"/>
          </a:xfrm>
          <a:prstGeom prst="rect">
            <a:avLst/>
          </a:prstGeom>
        </p:spPr>
      </p:pic>
    </p:spTree>
    <p:extLst>
      <p:ext uri="{BB962C8B-B14F-4D97-AF65-F5344CB8AC3E}">
        <p14:creationId xmlns:p14="http://schemas.microsoft.com/office/powerpoint/2010/main" val="1539666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51C8D-52F7-5A41-8AC6-1E6FC55B2E8B}"/>
              </a:ext>
            </a:extLst>
          </p:cNvPr>
          <p:cNvSpPr>
            <a:spLocks noGrp="1"/>
          </p:cNvSpPr>
          <p:nvPr>
            <p:ph type="title"/>
          </p:nvPr>
        </p:nvSpPr>
        <p:spPr/>
        <p:txBody>
          <a:bodyPr>
            <a:normAutofit fontScale="90000"/>
          </a:bodyPr>
          <a:lstStyle/>
          <a:p>
            <a:pPr algn="ctr"/>
            <a:r>
              <a:rPr lang="uk-UA" b="1" dirty="0"/>
              <a:t>Засоби для існування та економіка домогосподарств </a:t>
            </a:r>
            <a:r>
              <a:rPr lang="en-GB" b="1" dirty="0"/>
              <a:t>(2)</a:t>
            </a:r>
            <a:endParaRPr lang="en-US" dirty="0"/>
          </a:p>
        </p:txBody>
      </p:sp>
      <p:sp>
        <p:nvSpPr>
          <p:cNvPr id="3" name="Content Placeholder 2">
            <a:extLst>
              <a:ext uri="{FF2B5EF4-FFF2-40B4-BE49-F238E27FC236}">
                <a16:creationId xmlns:a16="http://schemas.microsoft.com/office/drawing/2014/main" id="{F0250BD1-116A-8D48-AE0E-8EBA97A8C7D0}"/>
              </a:ext>
            </a:extLst>
          </p:cNvPr>
          <p:cNvSpPr>
            <a:spLocks noGrp="1"/>
          </p:cNvSpPr>
          <p:nvPr>
            <p:ph sz="half" idx="10"/>
          </p:nvPr>
        </p:nvSpPr>
        <p:spPr>
          <a:xfrm>
            <a:off x="838199" y="1471962"/>
            <a:ext cx="10547195" cy="4718976"/>
          </a:xfrm>
        </p:spPr>
        <p:txBody>
          <a:bodyPr>
            <a:normAutofit fontScale="92500" lnSpcReduction="10000"/>
          </a:bodyPr>
          <a:lstStyle/>
          <a:p>
            <a:r>
              <a:rPr lang="uk-UA" dirty="0"/>
              <a:t>Проживають в орендованому житлі</a:t>
            </a:r>
            <a:r>
              <a:rPr lang="en-US" dirty="0"/>
              <a:t>:	</a:t>
            </a:r>
            <a:r>
              <a:rPr lang="en-US" b="1" dirty="0">
                <a:solidFill>
                  <a:schemeClr val="tx2">
                    <a:lumMod val="60000"/>
                    <a:lumOff val="40000"/>
                  </a:schemeClr>
                </a:solidFill>
              </a:rPr>
              <a:t>66% </a:t>
            </a:r>
            <a:r>
              <a:rPr lang="uk-UA" dirty="0"/>
              <a:t>ВПО</a:t>
            </a:r>
            <a:endParaRPr lang="en-US" dirty="0"/>
          </a:p>
          <a:p>
            <a:r>
              <a:rPr lang="en-US" dirty="0"/>
              <a:t>					</a:t>
            </a:r>
            <a:r>
              <a:rPr lang="uk-UA" dirty="0"/>
              <a:t>	</a:t>
            </a:r>
            <a:r>
              <a:rPr lang="en-US" b="1" dirty="0">
                <a:solidFill>
                  <a:schemeClr val="tx2">
                    <a:lumMod val="60000"/>
                    <a:lumOff val="40000"/>
                  </a:schemeClr>
                </a:solidFill>
              </a:rPr>
              <a:t>14% </a:t>
            </a:r>
            <a:r>
              <a:rPr lang="uk-UA" dirty="0"/>
              <a:t>не ВПО</a:t>
            </a:r>
          </a:p>
          <a:p>
            <a:endParaRPr lang="en-US" dirty="0"/>
          </a:p>
          <a:p>
            <a:r>
              <a:rPr lang="uk-UA" dirty="0"/>
              <a:t>Проживають у власному житлі</a:t>
            </a:r>
            <a:r>
              <a:rPr lang="en-US" dirty="0"/>
              <a:t>:	</a:t>
            </a:r>
            <a:r>
              <a:rPr lang="en-US" b="1" dirty="0">
                <a:solidFill>
                  <a:schemeClr val="tx2">
                    <a:lumMod val="60000"/>
                    <a:lumOff val="40000"/>
                  </a:schemeClr>
                </a:solidFill>
              </a:rPr>
              <a:t>14% </a:t>
            </a:r>
            <a:r>
              <a:rPr lang="uk-UA" dirty="0"/>
              <a:t>ВПО</a:t>
            </a:r>
            <a:endParaRPr lang="en-US" dirty="0"/>
          </a:p>
          <a:p>
            <a:r>
              <a:rPr lang="en-US" dirty="0"/>
              <a:t>					</a:t>
            </a:r>
            <a:r>
              <a:rPr lang="en-US" b="1" dirty="0">
                <a:solidFill>
                  <a:schemeClr val="tx2">
                    <a:lumMod val="60000"/>
                    <a:lumOff val="40000"/>
                  </a:schemeClr>
                </a:solidFill>
              </a:rPr>
              <a:t>80%</a:t>
            </a:r>
            <a:r>
              <a:rPr lang="en-US" dirty="0">
                <a:solidFill>
                  <a:schemeClr val="tx2">
                    <a:lumMod val="60000"/>
                    <a:lumOff val="40000"/>
                  </a:schemeClr>
                </a:solidFill>
              </a:rPr>
              <a:t> </a:t>
            </a:r>
            <a:r>
              <a:rPr lang="uk-UA" dirty="0"/>
              <a:t>не ВПО</a:t>
            </a:r>
          </a:p>
          <a:p>
            <a:endParaRPr lang="en-US" dirty="0"/>
          </a:p>
          <a:p>
            <a:r>
              <a:rPr lang="uk-UA" dirty="0"/>
              <a:t>Середньомісячна орендна</a:t>
            </a:r>
          </a:p>
          <a:p>
            <a:r>
              <a:rPr lang="uk-UA" dirty="0"/>
              <a:t>плата</a:t>
            </a:r>
            <a:r>
              <a:rPr lang="en-US" dirty="0"/>
              <a:t>:		</a:t>
            </a:r>
            <a:r>
              <a:rPr lang="uk-UA" dirty="0"/>
              <a:t>			</a:t>
            </a:r>
            <a:r>
              <a:rPr lang="en-US" dirty="0">
                <a:solidFill>
                  <a:schemeClr val="tx2">
                    <a:lumMod val="60000"/>
                    <a:lumOff val="40000"/>
                  </a:schemeClr>
                </a:solidFill>
              </a:rPr>
              <a:t>3,000-5,000</a:t>
            </a:r>
            <a:r>
              <a:rPr lang="en-US" dirty="0"/>
              <a:t> </a:t>
            </a:r>
            <a:r>
              <a:rPr lang="uk-UA" dirty="0"/>
              <a:t>грн.</a:t>
            </a:r>
            <a:r>
              <a:rPr lang="en-US" dirty="0"/>
              <a:t>  (</a:t>
            </a:r>
            <a:r>
              <a:rPr lang="en-US" dirty="0">
                <a:solidFill>
                  <a:schemeClr val="tx2">
                    <a:lumMod val="60000"/>
                    <a:lumOff val="40000"/>
                  </a:schemeClr>
                </a:solidFill>
              </a:rPr>
              <a:t>36% </a:t>
            </a:r>
            <a:r>
              <a:rPr lang="uk-UA" dirty="0"/>
              <a:t>ВПО</a:t>
            </a:r>
            <a:r>
              <a:rPr lang="en-US" dirty="0"/>
              <a:t>)</a:t>
            </a:r>
          </a:p>
          <a:p>
            <a:r>
              <a:rPr lang="uk-UA" dirty="0"/>
              <a:t>Місячний дохід</a:t>
            </a:r>
            <a:r>
              <a:rPr lang="en-US" dirty="0"/>
              <a:t>:			</a:t>
            </a:r>
            <a:r>
              <a:rPr lang="en-US" dirty="0">
                <a:solidFill>
                  <a:schemeClr val="tx2">
                    <a:lumMod val="60000"/>
                    <a:lumOff val="40000"/>
                  </a:schemeClr>
                </a:solidFill>
              </a:rPr>
              <a:t>&gt;4000 </a:t>
            </a:r>
            <a:r>
              <a:rPr lang="uk-UA" dirty="0"/>
              <a:t>грн. (</a:t>
            </a:r>
            <a:r>
              <a:rPr lang="en-US" dirty="0">
                <a:solidFill>
                  <a:schemeClr val="tx2">
                    <a:lumMod val="60000"/>
                    <a:lumOff val="40000"/>
                  </a:schemeClr>
                </a:solidFill>
              </a:rPr>
              <a:t>55% </a:t>
            </a:r>
            <a:r>
              <a:rPr lang="uk-UA" dirty="0"/>
              <a:t>не ВПО</a:t>
            </a:r>
            <a:r>
              <a:rPr lang="en-US" dirty="0"/>
              <a:t>)</a:t>
            </a:r>
          </a:p>
          <a:p>
            <a:r>
              <a:rPr lang="uk-UA" dirty="0"/>
              <a:t>Місячні комунальні платежі</a:t>
            </a:r>
            <a:r>
              <a:rPr lang="en-US" dirty="0"/>
              <a:t>:	</a:t>
            </a:r>
            <a:r>
              <a:rPr lang="en-US" dirty="0">
                <a:solidFill>
                  <a:schemeClr val="tx2">
                    <a:lumMod val="60000"/>
                    <a:lumOff val="40000"/>
                  </a:schemeClr>
                </a:solidFill>
              </a:rPr>
              <a:t>&gt;1000 </a:t>
            </a:r>
            <a:r>
              <a:rPr lang="uk-UA" dirty="0"/>
              <a:t>грн.</a:t>
            </a:r>
            <a:r>
              <a:rPr lang="en-US" dirty="0">
                <a:solidFill>
                  <a:schemeClr val="tx2">
                    <a:lumMod val="60000"/>
                    <a:lumOff val="40000"/>
                  </a:schemeClr>
                </a:solidFill>
              </a:rPr>
              <a:t> </a:t>
            </a:r>
            <a:r>
              <a:rPr lang="en-US" dirty="0"/>
              <a:t>(</a:t>
            </a:r>
            <a:r>
              <a:rPr lang="en-US" dirty="0">
                <a:solidFill>
                  <a:schemeClr val="tx2">
                    <a:lumMod val="60000"/>
                    <a:lumOff val="40000"/>
                  </a:schemeClr>
                </a:solidFill>
              </a:rPr>
              <a:t>49%</a:t>
            </a:r>
            <a:r>
              <a:rPr lang="en-US" dirty="0"/>
              <a:t> )</a:t>
            </a:r>
            <a:endParaRPr lang="en-US" dirty="0">
              <a:solidFill>
                <a:schemeClr val="tx2">
                  <a:lumMod val="60000"/>
                  <a:lumOff val="40000"/>
                </a:schemeClr>
              </a:solidFill>
            </a:endParaRPr>
          </a:p>
        </p:txBody>
      </p:sp>
      <p:pic>
        <p:nvPicPr>
          <p:cNvPr id="5" name="Picture 4">
            <a:extLst>
              <a:ext uri="{FF2B5EF4-FFF2-40B4-BE49-F238E27FC236}">
                <a16:creationId xmlns:a16="http://schemas.microsoft.com/office/drawing/2014/main" id="{2ABE3330-BB4C-CF42-96FD-F0EFF7528576}"/>
              </a:ext>
            </a:extLst>
          </p:cNvPr>
          <p:cNvPicPr>
            <a:picLocks noChangeAspect="1"/>
          </p:cNvPicPr>
          <p:nvPr/>
        </p:nvPicPr>
        <p:blipFill rotWithShape="1">
          <a:blip r:embed="rId3"/>
          <a:srcRect t="5824"/>
          <a:stretch/>
        </p:blipFill>
        <p:spPr>
          <a:xfrm>
            <a:off x="10216662" y="1"/>
            <a:ext cx="1975338" cy="876268"/>
          </a:xfrm>
          <a:prstGeom prst="rect">
            <a:avLst/>
          </a:prstGeom>
        </p:spPr>
      </p:pic>
    </p:spTree>
    <p:extLst>
      <p:ext uri="{BB962C8B-B14F-4D97-AF65-F5344CB8AC3E}">
        <p14:creationId xmlns:p14="http://schemas.microsoft.com/office/powerpoint/2010/main" val="218342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BE177-7024-1A43-B967-44ABE7A65ABC}"/>
              </a:ext>
            </a:extLst>
          </p:cNvPr>
          <p:cNvSpPr>
            <a:spLocks noGrp="1"/>
          </p:cNvSpPr>
          <p:nvPr>
            <p:ph type="title"/>
          </p:nvPr>
        </p:nvSpPr>
        <p:spPr>
          <a:xfrm>
            <a:off x="249115" y="197721"/>
            <a:ext cx="11693768" cy="769434"/>
          </a:xfrm>
        </p:spPr>
        <p:txBody>
          <a:bodyPr>
            <a:noAutofit/>
          </a:bodyPr>
          <a:lstStyle/>
          <a:p>
            <a:pPr algn="ctr"/>
            <a:r>
              <a:rPr lang="en-GB" sz="2800" dirty="0" err="1"/>
              <a:t>Тип</a:t>
            </a:r>
            <a:r>
              <a:rPr lang="en-GB" sz="2800" dirty="0"/>
              <a:t> </a:t>
            </a:r>
            <a:r>
              <a:rPr lang="en-GB" sz="2800" dirty="0" err="1"/>
              <a:t>житла</a:t>
            </a:r>
            <a:r>
              <a:rPr lang="en-GB" sz="2800" dirty="0"/>
              <a:t> </a:t>
            </a:r>
            <a:r>
              <a:rPr lang="en-GB" sz="2800" dirty="0" err="1"/>
              <a:t>домогосподарств</a:t>
            </a:r>
            <a:r>
              <a:rPr lang="en-GB" sz="2800" dirty="0"/>
              <a:t> ВПО </a:t>
            </a:r>
            <a:r>
              <a:rPr lang="en-GB" sz="2800" dirty="0" err="1"/>
              <a:t>та</a:t>
            </a:r>
            <a:r>
              <a:rPr lang="en-GB" sz="2800" dirty="0"/>
              <a:t> </a:t>
            </a:r>
            <a:r>
              <a:rPr lang="en-GB" sz="2800" dirty="0" err="1"/>
              <a:t>домогосподарств</a:t>
            </a:r>
            <a:r>
              <a:rPr lang="en-GB" sz="2800" dirty="0"/>
              <a:t> </a:t>
            </a:r>
            <a:r>
              <a:rPr lang="en-GB" sz="2800" dirty="0" err="1"/>
              <a:t>осіб</a:t>
            </a:r>
            <a:r>
              <a:rPr lang="en-GB" sz="2800" dirty="0"/>
              <a:t>, </a:t>
            </a:r>
            <a:r>
              <a:rPr lang="en-GB" sz="2800" dirty="0" err="1"/>
              <a:t>які</a:t>
            </a:r>
            <a:r>
              <a:rPr lang="en-GB" sz="2800" dirty="0"/>
              <a:t> </a:t>
            </a:r>
            <a:r>
              <a:rPr lang="en-GB" sz="2800" dirty="0" err="1"/>
              <a:t>не</a:t>
            </a:r>
            <a:r>
              <a:rPr lang="en-GB" sz="2800" dirty="0"/>
              <a:t> </a:t>
            </a:r>
            <a:r>
              <a:rPr lang="en-GB" sz="2800" dirty="0" err="1"/>
              <a:t>є</a:t>
            </a:r>
            <a:r>
              <a:rPr lang="en-GB" sz="2800" dirty="0"/>
              <a:t> ВПО, </a:t>
            </a:r>
            <a:r>
              <a:rPr lang="en-GB" sz="2800" dirty="0" err="1"/>
              <a:t>у</a:t>
            </a:r>
            <a:r>
              <a:rPr lang="en-GB" sz="2800" dirty="0"/>
              <a:t> </a:t>
            </a:r>
            <a:r>
              <a:rPr lang="en-GB" sz="2800" dirty="0" err="1"/>
              <a:t>Сєвєродонецьку</a:t>
            </a:r>
            <a:endParaRPr lang="en-US" sz="2800" dirty="0"/>
          </a:p>
        </p:txBody>
      </p:sp>
      <p:sp>
        <p:nvSpPr>
          <p:cNvPr id="5" name="Content Placeholder 4">
            <a:extLst>
              <a:ext uri="{FF2B5EF4-FFF2-40B4-BE49-F238E27FC236}">
                <a16:creationId xmlns:a16="http://schemas.microsoft.com/office/drawing/2014/main" id="{4C704084-832F-1A43-82C0-A274AB4A5C6D}"/>
              </a:ext>
            </a:extLst>
          </p:cNvPr>
          <p:cNvSpPr>
            <a:spLocks noGrp="1"/>
          </p:cNvSpPr>
          <p:nvPr>
            <p:ph sz="half" idx="10"/>
          </p:nvPr>
        </p:nvSpPr>
        <p:spPr/>
        <p:txBody>
          <a:bodyPr/>
          <a:lstStyle/>
          <a:p>
            <a:endParaRPr lang="en-US"/>
          </a:p>
        </p:txBody>
      </p:sp>
      <p:pic>
        <p:nvPicPr>
          <p:cNvPr id="6" name="Graphic 5">
            <a:extLst>
              <a:ext uri="{FF2B5EF4-FFF2-40B4-BE49-F238E27FC236}">
                <a16:creationId xmlns:a16="http://schemas.microsoft.com/office/drawing/2014/main" id="{8E1FEFFA-B33C-F04E-A9DC-3BD1ED6EDB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5077" y="967155"/>
            <a:ext cx="10111154" cy="5890846"/>
          </a:xfrm>
          <a:prstGeom prst="rect">
            <a:avLst/>
          </a:prstGeom>
        </p:spPr>
      </p:pic>
    </p:spTree>
    <p:extLst>
      <p:ext uri="{BB962C8B-B14F-4D97-AF65-F5344CB8AC3E}">
        <p14:creationId xmlns:p14="http://schemas.microsoft.com/office/powerpoint/2010/main" val="4145052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BE177-7024-1A43-B967-44ABE7A65ABC}"/>
              </a:ext>
            </a:extLst>
          </p:cNvPr>
          <p:cNvSpPr>
            <a:spLocks noGrp="1"/>
          </p:cNvSpPr>
          <p:nvPr>
            <p:ph type="title"/>
          </p:nvPr>
        </p:nvSpPr>
        <p:spPr>
          <a:xfrm>
            <a:off x="249115" y="0"/>
            <a:ext cx="11693768" cy="967155"/>
          </a:xfrm>
        </p:spPr>
        <p:txBody>
          <a:bodyPr>
            <a:noAutofit/>
          </a:bodyPr>
          <a:lstStyle/>
          <a:p>
            <a:pPr algn="ctr"/>
            <a:r>
              <a:rPr lang="uk-UA" sz="2800" b="1" dirty="0"/>
              <a:t>Середньомісячна орендна плата, яку сплачують особи, які є та</a:t>
            </a:r>
            <a:r>
              <a:rPr lang="en-GB" sz="2800" b="1" dirty="0"/>
              <a:t> </a:t>
            </a:r>
            <a:r>
              <a:rPr lang="uk-UA" sz="2800" b="1" dirty="0"/>
              <a:t>не є ВПО, у Сєвєродонецьку</a:t>
            </a:r>
            <a:endParaRPr lang="en-US" sz="2800" dirty="0"/>
          </a:p>
        </p:txBody>
      </p:sp>
      <p:pic>
        <p:nvPicPr>
          <p:cNvPr id="7" name="Content Placeholder 6">
            <a:extLst>
              <a:ext uri="{FF2B5EF4-FFF2-40B4-BE49-F238E27FC236}">
                <a16:creationId xmlns:a16="http://schemas.microsoft.com/office/drawing/2014/main" id="{E75C8709-03F1-194E-AE84-F763FC7B7877}"/>
              </a:ext>
            </a:extLst>
          </p:cNvPr>
          <p:cNvPicPr>
            <a:picLocks noGrp="1" noChangeAspect="1"/>
          </p:cNvPicPr>
          <p:nvPr>
            <p:ph sz="half" idx="10"/>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324" y="967155"/>
            <a:ext cx="10547350" cy="2813537"/>
          </a:xfrm>
          <a:prstGeom prst="rect">
            <a:avLst/>
          </a:prstGeom>
        </p:spPr>
      </p:pic>
      <p:pic>
        <p:nvPicPr>
          <p:cNvPr id="8" name="Graphic 7">
            <a:extLst>
              <a:ext uri="{FF2B5EF4-FFF2-40B4-BE49-F238E27FC236}">
                <a16:creationId xmlns:a16="http://schemas.microsoft.com/office/drawing/2014/main" id="{2B27F43B-6AAB-E84E-B17D-44AE5BCE7A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7700" y="3780692"/>
            <a:ext cx="10896600" cy="3077308"/>
          </a:xfrm>
          <a:prstGeom prst="rect">
            <a:avLst/>
          </a:prstGeom>
        </p:spPr>
      </p:pic>
    </p:spTree>
    <p:extLst>
      <p:ext uri="{BB962C8B-B14F-4D97-AF65-F5344CB8AC3E}">
        <p14:creationId xmlns:p14="http://schemas.microsoft.com/office/powerpoint/2010/main" val="518235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BE177-7024-1A43-B967-44ABE7A65ABC}"/>
              </a:ext>
            </a:extLst>
          </p:cNvPr>
          <p:cNvSpPr>
            <a:spLocks noGrp="1"/>
          </p:cNvSpPr>
          <p:nvPr>
            <p:ph type="title"/>
          </p:nvPr>
        </p:nvSpPr>
        <p:spPr>
          <a:xfrm>
            <a:off x="249115" y="197721"/>
            <a:ext cx="11693768" cy="769434"/>
          </a:xfrm>
        </p:spPr>
        <p:txBody>
          <a:bodyPr>
            <a:noAutofit/>
          </a:bodyPr>
          <a:lstStyle/>
          <a:p>
            <a:pPr algn="ctr"/>
            <a:r>
              <a:rPr lang="en-GB" sz="2800" dirty="0" err="1"/>
              <a:t>Тип</a:t>
            </a:r>
            <a:r>
              <a:rPr lang="en-GB" sz="2800" dirty="0"/>
              <a:t> </a:t>
            </a:r>
            <a:r>
              <a:rPr lang="en-GB" sz="2800" dirty="0" err="1"/>
              <a:t>житла</a:t>
            </a:r>
            <a:r>
              <a:rPr lang="en-GB" sz="2800" dirty="0"/>
              <a:t> </a:t>
            </a:r>
            <a:r>
              <a:rPr lang="en-GB" sz="2800" dirty="0" err="1"/>
              <a:t>домогосподарств</a:t>
            </a:r>
            <a:r>
              <a:rPr lang="en-GB" sz="2800" dirty="0"/>
              <a:t> ВПО </a:t>
            </a:r>
            <a:r>
              <a:rPr lang="en-GB" sz="2800" dirty="0" err="1"/>
              <a:t>та</a:t>
            </a:r>
            <a:r>
              <a:rPr lang="en-GB" sz="2800" dirty="0"/>
              <a:t> </a:t>
            </a:r>
            <a:r>
              <a:rPr lang="en-GB" sz="2800" dirty="0" err="1"/>
              <a:t>домогосподарств</a:t>
            </a:r>
            <a:r>
              <a:rPr lang="en-GB" sz="2800" dirty="0"/>
              <a:t> </a:t>
            </a:r>
            <a:r>
              <a:rPr lang="en-GB" sz="2800" dirty="0" err="1"/>
              <a:t>осіб</a:t>
            </a:r>
            <a:r>
              <a:rPr lang="en-GB" sz="2800" dirty="0"/>
              <a:t>, </a:t>
            </a:r>
            <a:r>
              <a:rPr lang="en-GB" sz="2800" dirty="0" err="1"/>
              <a:t>які</a:t>
            </a:r>
            <a:r>
              <a:rPr lang="en-GB" sz="2800" dirty="0"/>
              <a:t> </a:t>
            </a:r>
            <a:r>
              <a:rPr lang="en-GB" sz="2800" dirty="0" err="1"/>
              <a:t>не</a:t>
            </a:r>
            <a:r>
              <a:rPr lang="en-GB" sz="2800" dirty="0"/>
              <a:t> </a:t>
            </a:r>
            <a:r>
              <a:rPr lang="en-GB" sz="2800" dirty="0" err="1"/>
              <a:t>є</a:t>
            </a:r>
            <a:r>
              <a:rPr lang="en-GB" sz="2800" dirty="0"/>
              <a:t> ВПО, </a:t>
            </a:r>
            <a:r>
              <a:rPr lang="en-GB" sz="2800" dirty="0" err="1"/>
              <a:t>у</a:t>
            </a:r>
            <a:r>
              <a:rPr lang="en-GB" sz="2800" dirty="0"/>
              <a:t> </a:t>
            </a:r>
            <a:r>
              <a:rPr lang="en-GB" sz="2800" dirty="0" err="1"/>
              <a:t>Сєвєродонецьку</a:t>
            </a:r>
            <a:endParaRPr lang="en-US" sz="2800" dirty="0"/>
          </a:p>
        </p:txBody>
      </p:sp>
      <p:sp>
        <p:nvSpPr>
          <p:cNvPr id="5" name="Content Placeholder 4">
            <a:extLst>
              <a:ext uri="{FF2B5EF4-FFF2-40B4-BE49-F238E27FC236}">
                <a16:creationId xmlns:a16="http://schemas.microsoft.com/office/drawing/2014/main" id="{4C704084-832F-1A43-82C0-A274AB4A5C6D}"/>
              </a:ext>
            </a:extLst>
          </p:cNvPr>
          <p:cNvSpPr>
            <a:spLocks noGrp="1"/>
          </p:cNvSpPr>
          <p:nvPr>
            <p:ph sz="half" idx="10"/>
          </p:nvPr>
        </p:nvSpPr>
        <p:spPr/>
        <p:txBody>
          <a:bodyPr/>
          <a:lstStyle/>
          <a:p>
            <a:endParaRPr lang="en-US"/>
          </a:p>
        </p:txBody>
      </p:sp>
      <p:pic>
        <p:nvPicPr>
          <p:cNvPr id="6" name="Graphic 5">
            <a:extLst>
              <a:ext uri="{FF2B5EF4-FFF2-40B4-BE49-F238E27FC236}">
                <a16:creationId xmlns:a16="http://schemas.microsoft.com/office/drawing/2014/main" id="{8E1FEFFA-B33C-F04E-A9DC-3BD1ED6EDB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5077" y="967155"/>
            <a:ext cx="10111154" cy="5890846"/>
          </a:xfrm>
          <a:prstGeom prst="rect">
            <a:avLst/>
          </a:prstGeom>
        </p:spPr>
      </p:pic>
    </p:spTree>
    <p:extLst>
      <p:ext uri="{BB962C8B-B14F-4D97-AF65-F5344CB8AC3E}">
        <p14:creationId xmlns:p14="http://schemas.microsoft.com/office/powerpoint/2010/main" val="674581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0DC46-E5A2-B542-99BB-DFB7FA854107}"/>
              </a:ext>
            </a:extLst>
          </p:cNvPr>
          <p:cNvSpPr>
            <a:spLocks noGrp="1"/>
          </p:cNvSpPr>
          <p:nvPr>
            <p:ph type="title"/>
          </p:nvPr>
        </p:nvSpPr>
        <p:spPr/>
        <p:txBody>
          <a:bodyPr>
            <a:normAutofit/>
          </a:bodyPr>
          <a:lstStyle/>
          <a:p>
            <a:pPr algn="ctr"/>
            <a:r>
              <a:rPr lang="uk-UA" b="1" dirty="0"/>
              <a:t>Гарантії проживання</a:t>
            </a:r>
            <a:endParaRPr lang="en-US" b="1" dirty="0"/>
          </a:p>
        </p:txBody>
      </p:sp>
      <p:sp>
        <p:nvSpPr>
          <p:cNvPr id="3" name="Content Placeholder 2">
            <a:extLst>
              <a:ext uri="{FF2B5EF4-FFF2-40B4-BE49-F238E27FC236}">
                <a16:creationId xmlns:a16="http://schemas.microsoft.com/office/drawing/2014/main" id="{C79EB499-C35A-F741-A4EE-C066222F5534}"/>
              </a:ext>
            </a:extLst>
          </p:cNvPr>
          <p:cNvSpPr>
            <a:spLocks noGrp="1"/>
          </p:cNvSpPr>
          <p:nvPr>
            <p:ph sz="half" idx="10"/>
          </p:nvPr>
        </p:nvSpPr>
        <p:spPr/>
        <p:txBody>
          <a:bodyPr>
            <a:normAutofit fontScale="92500" lnSpcReduction="10000"/>
          </a:bodyPr>
          <a:lstStyle/>
          <a:p>
            <a:pPr lvl="0" algn="ctr"/>
            <a:r>
              <a:rPr lang="uk-UA" sz="3600" b="1" dirty="0"/>
              <a:t>Кількість переїздів після переміщення</a:t>
            </a:r>
            <a:r>
              <a:rPr lang="en-GB" sz="3600" b="1" dirty="0"/>
              <a:t>:</a:t>
            </a:r>
          </a:p>
          <a:p>
            <a:pPr lvl="0" algn="ctr"/>
            <a:r>
              <a:rPr lang="en-GB" sz="3600" b="1" dirty="0">
                <a:solidFill>
                  <a:schemeClr val="accent1"/>
                </a:solidFill>
              </a:rPr>
              <a:t>3 </a:t>
            </a:r>
            <a:r>
              <a:rPr lang="uk-UA" sz="3600" b="1" dirty="0">
                <a:solidFill>
                  <a:schemeClr val="accent1"/>
                </a:solidFill>
              </a:rPr>
              <a:t>рази або більше</a:t>
            </a:r>
            <a:r>
              <a:rPr lang="en-GB" sz="3600" b="1" dirty="0">
                <a:solidFill>
                  <a:schemeClr val="accent1"/>
                </a:solidFill>
              </a:rPr>
              <a:t> - 57%</a:t>
            </a:r>
          </a:p>
          <a:p>
            <a:pPr lvl="0" algn="ctr"/>
            <a:r>
              <a:rPr lang="uk-UA" sz="3600" b="1" dirty="0">
                <a:solidFill>
                  <a:schemeClr val="accent1"/>
                </a:solidFill>
              </a:rPr>
              <a:t>Два рази </a:t>
            </a:r>
            <a:r>
              <a:rPr lang="en-GB" sz="3600" b="1" dirty="0">
                <a:solidFill>
                  <a:schemeClr val="accent1"/>
                </a:solidFill>
              </a:rPr>
              <a:t>- 24%</a:t>
            </a:r>
          </a:p>
          <a:p>
            <a:pPr lvl="0" algn="ctr"/>
            <a:endParaRPr lang="en-GB" sz="3600" dirty="0">
              <a:solidFill>
                <a:schemeClr val="accent1"/>
              </a:solidFill>
            </a:endParaRPr>
          </a:p>
          <a:p>
            <a:pPr lvl="0" algn="ctr"/>
            <a:r>
              <a:rPr lang="uk-UA" sz="3600" b="1" dirty="0"/>
              <a:t>Основні причини</a:t>
            </a:r>
            <a:r>
              <a:rPr lang="en-GB" sz="3600" b="1" dirty="0"/>
              <a:t>:</a:t>
            </a:r>
          </a:p>
          <a:p>
            <a:pPr lvl="0" algn="ctr"/>
            <a:r>
              <a:rPr lang="uk-UA" sz="3600" b="1" dirty="0">
                <a:solidFill>
                  <a:schemeClr val="accent1"/>
                </a:solidFill>
              </a:rPr>
              <a:t>Погані умови життя</a:t>
            </a:r>
            <a:r>
              <a:rPr lang="en-GB" sz="3600" b="1" dirty="0">
                <a:solidFill>
                  <a:schemeClr val="accent1"/>
                </a:solidFill>
              </a:rPr>
              <a:t>*</a:t>
            </a:r>
          </a:p>
          <a:p>
            <a:pPr lvl="0" algn="ctr"/>
            <a:r>
              <a:rPr lang="ru-RU" sz="3600" b="1" dirty="0" err="1">
                <a:solidFill>
                  <a:schemeClr val="accent1"/>
                </a:solidFill>
              </a:rPr>
              <a:t>Висока</a:t>
            </a:r>
            <a:r>
              <a:rPr lang="ru-RU" sz="3600" b="1" dirty="0">
                <a:solidFill>
                  <a:schemeClr val="accent1"/>
                </a:solidFill>
              </a:rPr>
              <a:t> </a:t>
            </a:r>
            <a:r>
              <a:rPr lang="ru-RU" sz="3600" b="1" dirty="0" err="1">
                <a:solidFill>
                  <a:schemeClr val="accent1"/>
                </a:solidFill>
              </a:rPr>
              <a:t>вартість</a:t>
            </a:r>
            <a:r>
              <a:rPr lang="ru-RU" sz="3600" b="1" dirty="0">
                <a:solidFill>
                  <a:schemeClr val="accent1"/>
                </a:solidFill>
              </a:rPr>
              <a:t> </a:t>
            </a:r>
            <a:r>
              <a:rPr lang="ru-RU" sz="3600" b="1" dirty="0" err="1">
                <a:solidFill>
                  <a:schemeClr val="accent1"/>
                </a:solidFill>
              </a:rPr>
              <a:t>орендних</a:t>
            </a:r>
            <a:r>
              <a:rPr lang="ru-RU" sz="3600" b="1" dirty="0">
                <a:solidFill>
                  <a:schemeClr val="accent1"/>
                </a:solidFill>
              </a:rPr>
              <a:t> </a:t>
            </a:r>
            <a:r>
              <a:rPr lang="ru-RU" sz="3600" b="1" dirty="0" err="1">
                <a:solidFill>
                  <a:schemeClr val="accent1"/>
                </a:solidFill>
              </a:rPr>
              <a:t>платежів</a:t>
            </a:r>
            <a:endParaRPr lang="ru-RU" sz="3600" b="1" dirty="0">
              <a:solidFill>
                <a:schemeClr val="accent1"/>
              </a:solidFill>
            </a:endParaRPr>
          </a:p>
          <a:p>
            <a:pPr lvl="0" algn="ctr"/>
            <a:r>
              <a:rPr lang="ru-RU" sz="3600" b="1" dirty="0" err="1">
                <a:solidFill>
                  <a:schemeClr val="accent1"/>
                </a:solidFill>
              </a:rPr>
              <a:t>Виселення</a:t>
            </a:r>
            <a:endParaRPr lang="en-GB" sz="3600" b="1" dirty="0">
              <a:solidFill>
                <a:schemeClr val="accent1"/>
              </a:solidFill>
            </a:endParaRPr>
          </a:p>
        </p:txBody>
      </p:sp>
      <p:pic>
        <p:nvPicPr>
          <p:cNvPr id="5" name="Picture 4">
            <a:extLst>
              <a:ext uri="{FF2B5EF4-FFF2-40B4-BE49-F238E27FC236}">
                <a16:creationId xmlns:a16="http://schemas.microsoft.com/office/drawing/2014/main" id="{FF821CA7-A4ED-4148-AF7F-3B51E7E186F6}"/>
              </a:ext>
            </a:extLst>
          </p:cNvPr>
          <p:cNvPicPr>
            <a:picLocks noChangeAspect="1"/>
          </p:cNvPicPr>
          <p:nvPr/>
        </p:nvPicPr>
        <p:blipFill rotWithShape="1">
          <a:blip r:embed="rId3"/>
          <a:srcRect t="5824"/>
          <a:stretch/>
        </p:blipFill>
        <p:spPr>
          <a:xfrm>
            <a:off x="9696900" y="0"/>
            <a:ext cx="2495100" cy="1106836"/>
          </a:xfrm>
          <a:prstGeom prst="rect">
            <a:avLst/>
          </a:prstGeom>
        </p:spPr>
      </p:pic>
    </p:spTree>
    <p:extLst>
      <p:ext uri="{BB962C8B-B14F-4D97-AF65-F5344CB8AC3E}">
        <p14:creationId xmlns:p14="http://schemas.microsoft.com/office/powerpoint/2010/main" val="2860410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BE177-7024-1A43-B967-44ABE7A65ABC}"/>
              </a:ext>
            </a:extLst>
          </p:cNvPr>
          <p:cNvSpPr>
            <a:spLocks noGrp="1"/>
          </p:cNvSpPr>
          <p:nvPr>
            <p:ph type="title"/>
          </p:nvPr>
        </p:nvSpPr>
        <p:spPr>
          <a:xfrm>
            <a:off x="249115" y="197721"/>
            <a:ext cx="11693768" cy="769434"/>
          </a:xfrm>
        </p:spPr>
        <p:txBody>
          <a:bodyPr>
            <a:noAutofit/>
          </a:bodyPr>
          <a:lstStyle/>
          <a:p>
            <a:pPr algn="ctr"/>
            <a:r>
              <a:rPr lang="az-Cyrl-AZ" sz="2800" dirty="0"/>
              <a:t>Основні причини зміни попереднього місця проживання ВПО у Сєвєродонецьку</a:t>
            </a:r>
            <a:endParaRPr lang="en-US" sz="2800" dirty="0"/>
          </a:p>
        </p:txBody>
      </p:sp>
      <p:sp>
        <p:nvSpPr>
          <p:cNvPr id="5" name="Content Placeholder 4">
            <a:extLst>
              <a:ext uri="{FF2B5EF4-FFF2-40B4-BE49-F238E27FC236}">
                <a16:creationId xmlns:a16="http://schemas.microsoft.com/office/drawing/2014/main" id="{4C704084-832F-1A43-82C0-A274AB4A5C6D}"/>
              </a:ext>
            </a:extLst>
          </p:cNvPr>
          <p:cNvSpPr>
            <a:spLocks noGrp="1"/>
          </p:cNvSpPr>
          <p:nvPr>
            <p:ph sz="half" idx="10"/>
          </p:nvPr>
        </p:nvSpPr>
        <p:spPr/>
        <p:txBody>
          <a:bodyPr/>
          <a:lstStyle/>
          <a:p>
            <a:endParaRPr lang="en-US"/>
          </a:p>
        </p:txBody>
      </p:sp>
      <p:pic>
        <p:nvPicPr>
          <p:cNvPr id="7" name="Graphic 6">
            <a:extLst>
              <a:ext uri="{FF2B5EF4-FFF2-40B4-BE49-F238E27FC236}">
                <a16:creationId xmlns:a16="http://schemas.microsoft.com/office/drawing/2014/main" id="{C3446851-8A58-8E4D-BDFD-CC7D4E12EC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198" y="967154"/>
            <a:ext cx="10515602" cy="5890845"/>
          </a:xfrm>
          <a:prstGeom prst="rect">
            <a:avLst/>
          </a:prstGeom>
        </p:spPr>
      </p:pic>
    </p:spTree>
    <p:extLst>
      <p:ext uri="{BB962C8B-B14F-4D97-AF65-F5344CB8AC3E}">
        <p14:creationId xmlns:p14="http://schemas.microsoft.com/office/powerpoint/2010/main" val="3001902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70FF-C400-6B43-BAB7-5BAF63658172}"/>
              </a:ext>
            </a:extLst>
          </p:cNvPr>
          <p:cNvSpPr>
            <a:spLocks noGrp="1"/>
          </p:cNvSpPr>
          <p:nvPr>
            <p:ph type="title"/>
          </p:nvPr>
        </p:nvSpPr>
        <p:spPr>
          <a:xfrm>
            <a:off x="838200" y="102742"/>
            <a:ext cx="10515600" cy="1369220"/>
          </a:xfrm>
        </p:spPr>
        <p:txBody>
          <a:bodyPr>
            <a:normAutofit/>
          </a:bodyPr>
          <a:lstStyle/>
          <a:p>
            <a:pPr algn="ctr"/>
            <a:r>
              <a:rPr lang="uk-UA" b="1" dirty="0"/>
              <a:t>Житлові програми та вподобання</a:t>
            </a:r>
            <a:endParaRPr lang="en-US" b="1" dirty="0"/>
          </a:p>
        </p:txBody>
      </p:sp>
      <p:sp>
        <p:nvSpPr>
          <p:cNvPr id="3" name="Content Placeholder 2">
            <a:extLst>
              <a:ext uri="{FF2B5EF4-FFF2-40B4-BE49-F238E27FC236}">
                <a16:creationId xmlns:a16="http://schemas.microsoft.com/office/drawing/2014/main" id="{E0D0E9B4-FA8C-6847-BA4A-99335287AB2C}"/>
              </a:ext>
            </a:extLst>
          </p:cNvPr>
          <p:cNvSpPr>
            <a:spLocks noGrp="1"/>
          </p:cNvSpPr>
          <p:nvPr>
            <p:ph sz="half" idx="10"/>
          </p:nvPr>
        </p:nvSpPr>
        <p:spPr>
          <a:xfrm>
            <a:off x="584616" y="1471962"/>
            <a:ext cx="11406266" cy="4703986"/>
          </a:xfrm>
        </p:spPr>
        <p:txBody>
          <a:bodyPr>
            <a:noAutofit/>
          </a:bodyPr>
          <a:lstStyle/>
          <a:p>
            <a:pPr marL="457200" indent="-457200">
              <a:buFont typeface="Arial" panose="020B0604020202020204" pitchFamily="34" charset="0"/>
              <a:buChar char="•"/>
            </a:pPr>
            <a:r>
              <a:rPr lang="uk-UA" sz="3200" dirty="0"/>
              <a:t>Високий рівень знань та зацікавленості </a:t>
            </a:r>
            <a:endParaRPr lang="en-GB" sz="3200" dirty="0"/>
          </a:p>
          <a:p>
            <a:pPr marL="457200" indent="-457200">
              <a:buFont typeface="Arial" panose="020B0604020202020204" pitchFamily="34" charset="0"/>
              <a:buChar char="•"/>
            </a:pPr>
            <a:r>
              <a:rPr lang="ru-RU" sz="3200" dirty="0" err="1"/>
              <a:t>Багато</a:t>
            </a:r>
            <a:r>
              <a:rPr lang="ru-RU" sz="3200" dirty="0"/>
              <a:t> </a:t>
            </a:r>
            <a:r>
              <a:rPr lang="ru-RU" sz="3200" dirty="0" err="1"/>
              <a:t>хто</a:t>
            </a:r>
            <a:r>
              <a:rPr lang="ru-RU" sz="3200" dirty="0"/>
              <a:t> </a:t>
            </a:r>
            <a:r>
              <a:rPr lang="ru-RU" sz="3200" dirty="0" err="1"/>
              <a:t>думає</a:t>
            </a:r>
            <a:r>
              <a:rPr lang="ru-RU" sz="3200" dirty="0"/>
              <a:t>, </a:t>
            </a:r>
            <a:r>
              <a:rPr lang="ru-RU" sz="3200" dirty="0" err="1"/>
              <a:t>що</a:t>
            </a:r>
            <a:r>
              <a:rPr lang="ru-RU" sz="3200" dirty="0"/>
              <a:t> вони не </a:t>
            </a:r>
            <a:r>
              <a:rPr lang="ru-RU" sz="3200" dirty="0" err="1"/>
              <a:t>задовольняють</a:t>
            </a:r>
            <a:r>
              <a:rPr lang="ru-RU" sz="3200" dirty="0"/>
              <a:t> </a:t>
            </a:r>
            <a:r>
              <a:rPr lang="ru-RU" sz="3200" dirty="0" err="1"/>
              <a:t>умовам</a:t>
            </a:r>
            <a:r>
              <a:rPr lang="ru-RU" sz="3200" dirty="0"/>
              <a:t> </a:t>
            </a:r>
            <a:r>
              <a:rPr lang="ru-RU" sz="3200" dirty="0" err="1"/>
              <a:t>програм</a:t>
            </a:r>
            <a:endParaRPr lang="ru-RU" sz="3200" dirty="0"/>
          </a:p>
          <a:p>
            <a:pPr marL="457200" indent="-457200">
              <a:buFont typeface="Arial" panose="020B0604020202020204" pitchFamily="34" charset="0"/>
              <a:buChar char="•"/>
            </a:pPr>
            <a:r>
              <a:rPr lang="uk-UA" sz="3200" dirty="0"/>
              <a:t>Відсутність вподобань до моделі житлової програми</a:t>
            </a:r>
          </a:p>
          <a:p>
            <a:pPr marL="457200" indent="-457200">
              <a:buFont typeface="Arial" panose="020B0604020202020204" pitchFamily="34" charset="0"/>
              <a:buChar char="•"/>
            </a:pPr>
            <a:r>
              <a:rPr lang="uk-UA" sz="3200" dirty="0"/>
              <a:t>Зацікавленість в отриманні кредиту</a:t>
            </a:r>
          </a:p>
          <a:p>
            <a:pPr marL="457200" indent="-457200">
              <a:buFont typeface="Arial" panose="020B0604020202020204" pitchFamily="34" charset="0"/>
              <a:buChar char="•"/>
            </a:pPr>
            <a:r>
              <a:rPr lang="ru-RU" sz="3200" dirty="0"/>
              <a:t>Тип </a:t>
            </a:r>
            <a:r>
              <a:rPr lang="ru-RU" sz="3200" dirty="0" err="1"/>
              <a:t>моделі</a:t>
            </a:r>
            <a:r>
              <a:rPr lang="ru-RU" sz="3200" dirty="0"/>
              <a:t> </a:t>
            </a:r>
            <a:r>
              <a:rPr lang="ru-RU" sz="3200" dirty="0" err="1"/>
              <a:t>оренди</a:t>
            </a:r>
            <a:r>
              <a:rPr lang="ru-RU" sz="3200" dirty="0"/>
              <a:t>/</a:t>
            </a:r>
            <a:r>
              <a:rPr lang="ru-RU" sz="3200" dirty="0" err="1"/>
              <a:t>купівлі</a:t>
            </a:r>
            <a:r>
              <a:rPr lang="ru-RU" sz="3200" dirty="0"/>
              <a:t> </a:t>
            </a:r>
            <a:r>
              <a:rPr lang="ru-RU" sz="3200" dirty="0" err="1"/>
              <a:t>житла</a:t>
            </a:r>
            <a:r>
              <a:rPr lang="ru-RU" sz="3200" dirty="0"/>
              <a:t>: широкий спектр </a:t>
            </a:r>
            <a:r>
              <a:rPr lang="ru-RU" sz="3200" dirty="0" err="1"/>
              <a:t>уподобань</a:t>
            </a:r>
            <a:endParaRPr lang="en-GB" sz="3200" dirty="0"/>
          </a:p>
          <a:p>
            <a:pPr marL="457200" indent="-457200">
              <a:buFont typeface="Arial" panose="020B0604020202020204" pitchFamily="34" charset="0"/>
              <a:buChar char="•"/>
            </a:pPr>
            <a:r>
              <a:rPr lang="ru-RU" sz="3200" dirty="0" err="1"/>
              <a:t>Ціна</a:t>
            </a:r>
            <a:r>
              <a:rPr lang="ru-RU" sz="3200" dirty="0"/>
              <a:t> </a:t>
            </a:r>
            <a:r>
              <a:rPr lang="ru-RU" sz="3200" dirty="0" err="1"/>
              <a:t>оренди</a:t>
            </a:r>
            <a:r>
              <a:rPr lang="ru-RU" sz="3200" dirty="0"/>
              <a:t> </a:t>
            </a:r>
            <a:r>
              <a:rPr lang="ru-RU" sz="3200" dirty="0" err="1"/>
              <a:t>досить</a:t>
            </a:r>
            <a:r>
              <a:rPr lang="ru-RU" sz="3200" dirty="0"/>
              <a:t> </a:t>
            </a:r>
            <a:r>
              <a:rPr lang="ru-RU" sz="3200" dirty="0" err="1"/>
              <a:t>низька</a:t>
            </a:r>
            <a:r>
              <a:rPr lang="ru-RU" sz="3200" dirty="0"/>
              <a:t>, але квартира </a:t>
            </a:r>
            <a:r>
              <a:rPr lang="ru-RU" sz="3200" dirty="0" err="1"/>
              <a:t>має</a:t>
            </a:r>
            <a:r>
              <a:rPr lang="ru-RU" sz="3200" dirty="0"/>
              <a:t> бути в </a:t>
            </a:r>
            <a:r>
              <a:rPr lang="ru-RU" sz="3200" dirty="0" err="1"/>
              <a:t>належному</a:t>
            </a:r>
            <a:r>
              <a:rPr lang="ru-RU" sz="3200" dirty="0"/>
              <a:t> </a:t>
            </a:r>
            <a:r>
              <a:rPr lang="ru-RU" sz="3200" dirty="0" err="1"/>
              <a:t>стані</a:t>
            </a:r>
            <a:r>
              <a:rPr lang="ru-RU" sz="3200" dirty="0"/>
              <a:t> та</a:t>
            </a:r>
            <a:r>
              <a:rPr lang="en-US" sz="3200" dirty="0"/>
              <a:t> </a:t>
            </a:r>
            <a:r>
              <a:rPr lang="uk-UA" sz="3200" dirty="0"/>
              <a:t>з основним </a:t>
            </a:r>
            <a:r>
              <a:rPr lang="ru-RU" sz="3200" dirty="0" err="1"/>
              <a:t>обладнанням</a:t>
            </a:r>
            <a:endParaRPr lang="en-US" sz="3200" dirty="0"/>
          </a:p>
          <a:p>
            <a:pPr marL="457200" indent="-457200">
              <a:buFont typeface="Arial" panose="020B0604020202020204" pitchFamily="34" charset="0"/>
              <a:buChar char="•"/>
            </a:pPr>
            <a:r>
              <a:rPr lang="ru-RU" sz="3200" dirty="0"/>
              <a:t>За </a:t>
            </a:r>
            <a:r>
              <a:rPr lang="ru-RU" sz="3200" dirty="0" err="1"/>
              <a:t>управляння</a:t>
            </a:r>
            <a:r>
              <a:rPr lang="ru-RU" sz="3200" dirty="0"/>
              <a:t> </a:t>
            </a:r>
            <a:r>
              <a:rPr lang="ru-RU" sz="3200" dirty="0" err="1"/>
              <a:t>має</a:t>
            </a:r>
            <a:r>
              <a:rPr lang="ru-RU" sz="3200" dirty="0"/>
              <a:t> </a:t>
            </a:r>
            <a:r>
              <a:rPr lang="ru-RU" sz="3200" dirty="0" err="1"/>
              <a:t>відповідати</a:t>
            </a:r>
            <a:r>
              <a:rPr lang="ru-RU" sz="3200" dirty="0"/>
              <a:t> </a:t>
            </a:r>
            <a:r>
              <a:rPr lang="ru-RU" sz="3200" dirty="0" err="1"/>
              <a:t>урядова</a:t>
            </a:r>
            <a:r>
              <a:rPr lang="ru-RU" sz="3200" dirty="0"/>
              <a:t>/</a:t>
            </a:r>
            <a:r>
              <a:rPr lang="ru-RU" sz="3200" dirty="0" err="1"/>
              <a:t>муніципальна</a:t>
            </a:r>
            <a:r>
              <a:rPr lang="ru-RU" sz="3200" dirty="0"/>
              <a:t> </a:t>
            </a:r>
            <a:r>
              <a:rPr lang="ru-RU" sz="3200" dirty="0" err="1"/>
              <a:t>адміністрація</a:t>
            </a:r>
            <a:endParaRPr lang="ru-RU" sz="3200" dirty="0"/>
          </a:p>
        </p:txBody>
      </p:sp>
      <p:pic>
        <p:nvPicPr>
          <p:cNvPr id="5" name="Picture 4">
            <a:extLst>
              <a:ext uri="{FF2B5EF4-FFF2-40B4-BE49-F238E27FC236}">
                <a16:creationId xmlns:a16="http://schemas.microsoft.com/office/drawing/2014/main" id="{3C40F95C-91C6-7742-824D-8917E441F5CF}"/>
              </a:ext>
            </a:extLst>
          </p:cNvPr>
          <p:cNvPicPr>
            <a:picLocks noChangeAspect="1"/>
          </p:cNvPicPr>
          <p:nvPr/>
        </p:nvPicPr>
        <p:blipFill rotWithShape="1">
          <a:blip r:embed="rId3"/>
          <a:srcRect t="5824"/>
          <a:stretch/>
        </p:blipFill>
        <p:spPr>
          <a:xfrm>
            <a:off x="10617072" y="-4226"/>
            <a:ext cx="1574928" cy="698644"/>
          </a:xfrm>
          <a:prstGeom prst="rect">
            <a:avLst/>
          </a:prstGeom>
        </p:spPr>
      </p:pic>
    </p:spTree>
    <p:extLst>
      <p:ext uri="{BB962C8B-B14F-4D97-AF65-F5344CB8AC3E}">
        <p14:creationId xmlns:p14="http://schemas.microsoft.com/office/powerpoint/2010/main" val="3945228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91481-131A-7444-AA26-2ABD1F1FD811}"/>
              </a:ext>
            </a:extLst>
          </p:cNvPr>
          <p:cNvSpPr>
            <a:spLocks noGrp="1"/>
          </p:cNvSpPr>
          <p:nvPr>
            <p:ph type="title"/>
          </p:nvPr>
        </p:nvSpPr>
        <p:spPr/>
        <p:txBody>
          <a:bodyPr>
            <a:normAutofit fontScale="90000"/>
          </a:bodyPr>
          <a:lstStyle/>
          <a:p>
            <a:pPr algn="ctr"/>
            <a:r>
              <a:rPr lang="uk-UA" b="1" dirty="0"/>
              <a:t>Бажане планування квартири та місцевої інфраструктури</a:t>
            </a:r>
            <a:endParaRPr lang="en-US" b="1" dirty="0"/>
          </a:p>
        </p:txBody>
      </p:sp>
      <p:sp>
        <p:nvSpPr>
          <p:cNvPr id="3" name="Content Placeholder 2">
            <a:extLst>
              <a:ext uri="{FF2B5EF4-FFF2-40B4-BE49-F238E27FC236}">
                <a16:creationId xmlns:a16="http://schemas.microsoft.com/office/drawing/2014/main" id="{B20DDA18-7574-ED40-8EBF-84CFC809908A}"/>
              </a:ext>
            </a:extLst>
          </p:cNvPr>
          <p:cNvSpPr>
            <a:spLocks noGrp="1"/>
          </p:cNvSpPr>
          <p:nvPr>
            <p:ph sz="half" idx="10"/>
          </p:nvPr>
        </p:nvSpPr>
        <p:spPr>
          <a:xfrm>
            <a:off x="822402" y="1930530"/>
            <a:ext cx="10547195" cy="4397878"/>
          </a:xfrm>
        </p:spPr>
        <p:txBody>
          <a:bodyPr>
            <a:normAutofit/>
          </a:bodyPr>
          <a:lstStyle/>
          <a:p>
            <a:pPr marL="457200" indent="-457200">
              <a:buFont typeface="Arial" panose="020B0604020202020204" pitchFamily="34" charset="0"/>
              <a:buChar char="•"/>
            </a:pPr>
            <a:r>
              <a:rPr lang="uk-UA" sz="4400" b="1" dirty="0"/>
              <a:t>Кухня велика </a:t>
            </a:r>
            <a:r>
              <a:rPr lang="uk-UA" sz="4400" dirty="0"/>
              <a:t>та менша вітальня</a:t>
            </a:r>
            <a:endParaRPr lang="en-US" sz="4400" dirty="0"/>
          </a:p>
          <a:p>
            <a:pPr marL="457200" indent="-457200">
              <a:buFont typeface="Arial" panose="020B0604020202020204" pitchFamily="34" charset="0"/>
              <a:buChar char="•"/>
            </a:pPr>
            <a:r>
              <a:rPr lang="uk-UA" sz="4400" b="1" dirty="0"/>
              <a:t>Ванна</a:t>
            </a:r>
            <a:r>
              <a:rPr lang="uk-UA" sz="4400" dirty="0"/>
              <a:t>, а не душ</a:t>
            </a:r>
            <a:endParaRPr lang="en-US" sz="4400" dirty="0"/>
          </a:p>
          <a:p>
            <a:pPr marL="457200" indent="-457200">
              <a:buFont typeface="Arial" panose="020B0604020202020204" pitchFamily="34" charset="0"/>
              <a:buChar char="•"/>
            </a:pPr>
            <a:r>
              <a:rPr lang="uk-UA" sz="4400" b="1" dirty="0"/>
              <a:t>Балкон </a:t>
            </a:r>
            <a:r>
              <a:rPr lang="uk-UA" sz="4400" dirty="0"/>
              <a:t>засклений, а не відкритий</a:t>
            </a:r>
            <a:endParaRPr lang="en-US" sz="4400" dirty="0"/>
          </a:p>
          <a:p>
            <a:pPr marL="457200" indent="-457200">
              <a:buFont typeface="Arial" panose="020B0604020202020204" pitchFamily="34" charset="0"/>
              <a:buChar char="•"/>
            </a:pPr>
            <a:r>
              <a:rPr lang="uk-UA" sz="4400" b="1" dirty="0"/>
              <a:t>Аптека </a:t>
            </a:r>
            <a:r>
              <a:rPr lang="uk-UA" sz="4400" dirty="0"/>
              <a:t>поруч</a:t>
            </a:r>
            <a:endParaRPr lang="en-US" sz="4400" dirty="0"/>
          </a:p>
          <a:p>
            <a:pPr marL="457200" indent="-457200">
              <a:buFont typeface="Arial" panose="020B0604020202020204" pitchFamily="34" charset="0"/>
              <a:buChar char="•"/>
            </a:pPr>
            <a:r>
              <a:rPr lang="uk-UA" sz="4400" b="1" dirty="0"/>
              <a:t>Дитячий та спортивний майданчики </a:t>
            </a:r>
          </a:p>
        </p:txBody>
      </p:sp>
      <p:pic>
        <p:nvPicPr>
          <p:cNvPr id="5" name="Picture 4">
            <a:extLst>
              <a:ext uri="{FF2B5EF4-FFF2-40B4-BE49-F238E27FC236}">
                <a16:creationId xmlns:a16="http://schemas.microsoft.com/office/drawing/2014/main" id="{6B25269F-7903-674F-BA3E-B0416822B4A0}"/>
              </a:ext>
            </a:extLst>
          </p:cNvPr>
          <p:cNvPicPr>
            <a:picLocks noChangeAspect="1"/>
          </p:cNvPicPr>
          <p:nvPr/>
        </p:nvPicPr>
        <p:blipFill rotWithShape="1">
          <a:blip r:embed="rId3"/>
          <a:srcRect t="5824"/>
          <a:stretch/>
        </p:blipFill>
        <p:spPr>
          <a:xfrm>
            <a:off x="10990384" y="51482"/>
            <a:ext cx="1201615" cy="533041"/>
          </a:xfrm>
          <a:prstGeom prst="rect">
            <a:avLst/>
          </a:prstGeom>
        </p:spPr>
      </p:pic>
    </p:spTree>
    <p:extLst>
      <p:ext uri="{BB962C8B-B14F-4D97-AF65-F5344CB8AC3E}">
        <p14:creationId xmlns:p14="http://schemas.microsoft.com/office/powerpoint/2010/main" val="2476822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93E98-5787-E842-B1A0-0A260008CE6D}"/>
              </a:ext>
            </a:extLst>
          </p:cNvPr>
          <p:cNvSpPr>
            <a:spLocks noGrp="1"/>
          </p:cNvSpPr>
          <p:nvPr>
            <p:ph type="title"/>
          </p:nvPr>
        </p:nvSpPr>
        <p:spPr>
          <a:xfrm>
            <a:off x="831850" y="1709739"/>
            <a:ext cx="10515600" cy="2112754"/>
          </a:xfrm>
        </p:spPr>
        <p:txBody>
          <a:bodyPr>
            <a:normAutofit/>
          </a:bodyPr>
          <a:lstStyle/>
          <a:p>
            <a:pPr algn="ctr"/>
            <a:r>
              <a:rPr lang="uk-UA" sz="6600" b="1" dirty="0"/>
              <a:t>РЕКОМЕНДАЦІЇ</a:t>
            </a:r>
            <a:endParaRPr lang="en-US" sz="6600" b="1" dirty="0"/>
          </a:p>
        </p:txBody>
      </p:sp>
      <p:pic>
        <p:nvPicPr>
          <p:cNvPr id="4" name="Picture 3">
            <a:extLst>
              <a:ext uri="{FF2B5EF4-FFF2-40B4-BE49-F238E27FC236}">
                <a16:creationId xmlns:a16="http://schemas.microsoft.com/office/drawing/2014/main" id="{84282653-D669-954D-8B77-6CBDBCAAAF9B}"/>
              </a:ext>
            </a:extLst>
          </p:cNvPr>
          <p:cNvPicPr>
            <a:picLocks noChangeAspect="1"/>
          </p:cNvPicPr>
          <p:nvPr/>
        </p:nvPicPr>
        <p:blipFill rotWithShape="1">
          <a:blip r:embed="rId2"/>
          <a:srcRect t="5824"/>
          <a:stretch/>
        </p:blipFill>
        <p:spPr>
          <a:xfrm>
            <a:off x="4856332" y="0"/>
            <a:ext cx="2479336" cy="1099843"/>
          </a:xfrm>
          <a:prstGeom prst="rect">
            <a:avLst/>
          </a:prstGeom>
        </p:spPr>
      </p:pic>
    </p:spTree>
    <p:extLst>
      <p:ext uri="{BB962C8B-B14F-4D97-AF65-F5344CB8AC3E}">
        <p14:creationId xmlns:p14="http://schemas.microsoft.com/office/powerpoint/2010/main" val="3315215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41784-4D18-4599-A9AB-4C3CECCB63D7}"/>
              </a:ext>
            </a:extLst>
          </p:cNvPr>
          <p:cNvSpPr>
            <a:spLocks noGrp="1"/>
          </p:cNvSpPr>
          <p:nvPr>
            <p:ph type="title"/>
          </p:nvPr>
        </p:nvSpPr>
        <p:spPr>
          <a:xfrm>
            <a:off x="838199" y="474489"/>
            <a:ext cx="9096215" cy="1106836"/>
          </a:xfrm>
        </p:spPr>
        <p:txBody>
          <a:bodyPr>
            <a:noAutofit/>
          </a:bodyPr>
          <a:lstStyle/>
          <a:p>
            <a:pPr algn="ctr"/>
            <a:r>
              <a:rPr lang="uk-UA" b="1" dirty="0"/>
              <a:t>Мета житлового </a:t>
            </a:r>
            <a:r>
              <a:rPr lang="uk-UA" b="1" dirty="0" err="1"/>
              <a:t>проєкту</a:t>
            </a:r>
            <a:r>
              <a:rPr lang="uk-UA" b="1" dirty="0"/>
              <a:t> МОМ</a:t>
            </a:r>
            <a:endParaRPr lang="en-GB" b="1" dirty="0"/>
          </a:p>
        </p:txBody>
      </p:sp>
      <p:sp>
        <p:nvSpPr>
          <p:cNvPr id="3" name="Content Placeholder 2">
            <a:extLst>
              <a:ext uri="{FF2B5EF4-FFF2-40B4-BE49-F238E27FC236}">
                <a16:creationId xmlns:a16="http://schemas.microsoft.com/office/drawing/2014/main" id="{B99A2BBC-BBA1-418D-A47D-EC9E871AE4C6}"/>
              </a:ext>
            </a:extLst>
          </p:cNvPr>
          <p:cNvSpPr>
            <a:spLocks noGrp="1"/>
          </p:cNvSpPr>
          <p:nvPr>
            <p:ph sz="half" idx="10"/>
          </p:nvPr>
        </p:nvSpPr>
        <p:spPr/>
        <p:txBody>
          <a:bodyPr>
            <a:noAutofit/>
          </a:bodyPr>
          <a:lstStyle/>
          <a:p>
            <a:pPr marL="571500" lvl="1" indent="-571500" algn="just">
              <a:spcBef>
                <a:spcPts val="1000"/>
              </a:spcBef>
            </a:pPr>
            <a:r>
              <a:rPr lang="uk-UA" sz="3400" b="1" dirty="0"/>
              <a:t>З</a:t>
            </a:r>
            <a:r>
              <a:rPr lang="uk-UA" sz="3400" b="1" dirty="0">
                <a:effectLst/>
                <a:ea typeface="Times New Roman" panose="02020603050405020304" pitchFamily="18" charset="0"/>
              </a:rPr>
              <a:t>абезпечення доступним житлом внутрішньо переміщених осіб (ВПО) у постраждалих від конфлікту районах на сході України, а також надання житла частині місцевого населення, яке не зазнало переміщення, але потребує доступного житла.</a:t>
            </a:r>
          </a:p>
          <a:p>
            <a:pPr marL="0" lvl="1" indent="0" algn="just">
              <a:spcBef>
                <a:spcPts val="1000"/>
              </a:spcBef>
              <a:buNone/>
            </a:pPr>
            <a:endParaRPr lang="en-GB" sz="3400" b="1" dirty="0"/>
          </a:p>
          <a:p>
            <a:pPr marL="571500" lvl="1" indent="-571500" algn="just">
              <a:spcBef>
                <a:spcPts val="1000"/>
              </a:spcBef>
            </a:pPr>
            <a:r>
              <a:rPr lang="uk-UA" sz="3400" b="1" dirty="0">
                <a:ea typeface="Times New Roman" panose="02020603050405020304" pitchFamily="18" charset="0"/>
              </a:rPr>
              <a:t>Р</a:t>
            </a:r>
            <a:r>
              <a:rPr lang="uk-UA" sz="3400" b="1" dirty="0">
                <a:effectLst/>
                <a:ea typeface="Times New Roman" panose="02020603050405020304" pitchFamily="18" charset="0"/>
              </a:rPr>
              <a:t>озбудова потенціалу партнерів для досягнення сталих результатів.</a:t>
            </a:r>
            <a:endParaRPr lang="en-GB" sz="3400" b="1" dirty="0"/>
          </a:p>
          <a:p>
            <a:pPr marL="457200" lvl="1" indent="-457200">
              <a:spcBef>
                <a:spcPts val="1000"/>
              </a:spcBef>
            </a:pPr>
            <a:endParaRPr lang="en-US" sz="2600" dirty="0"/>
          </a:p>
        </p:txBody>
      </p:sp>
      <p:pic>
        <p:nvPicPr>
          <p:cNvPr id="4" name="Picture 3">
            <a:extLst>
              <a:ext uri="{FF2B5EF4-FFF2-40B4-BE49-F238E27FC236}">
                <a16:creationId xmlns:a16="http://schemas.microsoft.com/office/drawing/2014/main" id="{1F729909-C9FE-4A4A-9D5F-F23C001ACFEB}"/>
              </a:ext>
            </a:extLst>
          </p:cNvPr>
          <p:cNvPicPr>
            <a:picLocks noChangeAspect="1"/>
          </p:cNvPicPr>
          <p:nvPr/>
        </p:nvPicPr>
        <p:blipFill rotWithShape="1">
          <a:blip r:embed="rId3"/>
          <a:srcRect t="5824"/>
          <a:stretch/>
        </p:blipFill>
        <p:spPr>
          <a:xfrm>
            <a:off x="9548542" y="219512"/>
            <a:ext cx="2479336" cy="1099843"/>
          </a:xfrm>
          <a:prstGeom prst="rect">
            <a:avLst/>
          </a:prstGeom>
        </p:spPr>
      </p:pic>
    </p:spTree>
    <p:extLst>
      <p:ext uri="{BB962C8B-B14F-4D97-AF65-F5344CB8AC3E}">
        <p14:creationId xmlns:p14="http://schemas.microsoft.com/office/powerpoint/2010/main" val="2000366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F333-213D-BA41-A52F-2B32493D0ECD}"/>
              </a:ext>
            </a:extLst>
          </p:cNvPr>
          <p:cNvSpPr>
            <a:spLocks noGrp="1"/>
          </p:cNvSpPr>
          <p:nvPr>
            <p:ph type="title"/>
          </p:nvPr>
        </p:nvSpPr>
        <p:spPr/>
        <p:txBody>
          <a:bodyPr>
            <a:normAutofit/>
          </a:bodyPr>
          <a:lstStyle/>
          <a:p>
            <a:pPr algn="ctr"/>
            <a:r>
              <a:rPr lang="uk-UA" b="1" dirty="0"/>
              <a:t>Квартирні вподобання</a:t>
            </a:r>
            <a:endParaRPr lang="en-US" b="1" dirty="0"/>
          </a:p>
        </p:txBody>
      </p:sp>
      <p:sp>
        <p:nvSpPr>
          <p:cNvPr id="3" name="Content Placeholder 2">
            <a:extLst>
              <a:ext uri="{FF2B5EF4-FFF2-40B4-BE49-F238E27FC236}">
                <a16:creationId xmlns:a16="http://schemas.microsoft.com/office/drawing/2014/main" id="{79E7D65C-D103-3545-AF4D-2E4E6930DC62}"/>
              </a:ext>
            </a:extLst>
          </p:cNvPr>
          <p:cNvSpPr>
            <a:spLocks noGrp="1"/>
          </p:cNvSpPr>
          <p:nvPr>
            <p:ph sz="half" idx="10"/>
          </p:nvPr>
        </p:nvSpPr>
        <p:spPr/>
        <p:txBody>
          <a:bodyPr>
            <a:normAutofit fontScale="92500" lnSpcReduction="10000"/>
          </a:bodyPr>
          <a:lstStyle/>
          <a:p>
            <a:pPr marL="457200" indent="-457200">
              <a:buFont typeface="Arial" panose="020B0604020202020204" pitchFamily="34" charset="0"/>
              <a:buChar char="•"/>
            </a:pPr>
            <a:r>
              <a:rPr lang="uk-UA" sz="3200" dirty="0"/>
              <a:t>З однією спальнею</a:t>
            </a:r>
            <a:r>
              <a:rPr lang="en-US" sz="3200" dirty="0"/>
              <a:t>: </a:t>
            </a:r>
            <a:r>
              <a:rPr lang="en-US" sz="3200" b="1" dirty="0">
                <a:solidFill>
                  <a:schemeClr val="accent1"/>
                </a:solidFill>
              </a:rPr>
              <a:t>2,500-3,500</a:t>
            </a:r>
            <a:r>
              <a:rPr lang="uk-UA" sz="3200" b="1" dirty="0">
                <a:solidFill>
                  <a:schemeClr val="accent1"/>
                </a:solidFill>
              </a:rPr>
              <a:t> грн.</a:t>
            </a:r>
            <a:r>
              <a:rPr lang="en-US" sz="3200" b="1" dirty="0">
                <a:solidFill>
                  <a:schemeClr val="accent1"/>
                </a:solidFill>
              </a:rPr>
              <a:t> </a:t>
            </a:r>
            <a:r>
              <a:rPr lang="en-US" sz="3200" dirty="0"/>
              <a:t>(</a:t>
            </a:r>
            <a:r>
              <a:rPr lang="uk-UA" sz="3200" dirty="0"/>
              <a:t>за винятком комунальних платежів у розмірі </a:t>
            </a:r>
            <a:r>
              <a:rPr lang="en-US" sz="3200" dirty="0"/>
              <a:t>1000</a:t>
            </a:r>
            <a:r>
              <a:rPr lang="uk-UA" sz="3200" dirty="0"/>
              <a:t> грн.</a:t>
            </a:r>
            <a:r>
              <a:rPr lang="en-US" sz="3200" dirty="0"/>
              <a:t>)</a:t>
            </a:r>
          </a:p>
          <a:p>
            <a:pPr marL="457200" indent="-457200">
              <a:buFont typeface="Arial" panose="020B0604020202020204" pitchFamily="34" charset="0"/>
              <a:buChar char="•"/>
            </a:pPr>
            <a:r>
              <a:rPr lang="uk-UA" sz="3200" dirty="0"/>
              <a:t>З двома спальнями</a:t>
            </a:r>
            <a:r>
              <a:rPr lang="en-US" sz="3200" dirty="0"/>
              <a:t>: </a:t>
            </a:r>
            <a:r>
              <a:rPr lang="en-US" sz="3200" b="1" dirty="0">
                <a:solidFill>
                  <a:schemeClr val="accent1"/>
                </a:solidFill>
              </a:rPr>
              <a:t>4,000-5,000 </a:t>
            </a:r>
            <a:r>
              <a:rPr lang="uk-UA" sz="3200" b="1" dirty="0">
                <a:solidFill>
                  <a:schemeClr val="accent1"/>
                </a:solidFill>
              </a:rPr>
              <a:t>грн. </a:t>
            </a:r>
            <a:r>
              <a:rPr lang="en-US" sz="3200" dirty="0"/>
              <a:t>(</a:t>
            </a:r>
            <a:r>
              <a:rPr lang="uk-UA" sz="3200" dirty="0"/>
              <a:t>за винятком комунальних платежів у розмірі </a:t>
            </a:r>
            <a:r>
              <a:rPr lang="en-US" sz="3200" dirty="0"/>
              <a:t>1000</a:t>
            </a:r>
            <a:r>
              <a:rPr lang="uk-UA" sz="3200" dirty="0"/>
              <a:t> грн.</a:t>
            </a:r>
            <a:r>
              <a:rPr lang="en-US" sz="3200" dirty="0"/>
              <a:t>)</a:t>
            </a:r>
          </a:p>
          <a:p>
            <a:pPr marL="457200" indent="-457200">
              <a:buFont typeface="Arial" panose="020B0604020202020204" pitchFamily="34" charset="0"/>
              <a:buChar char="•"/>
            </a:pPr>
            <a:r>
              <a:rPr lang="uk-UA" sz="3200" dirty="0"/>
              <a:t>Більшість вважає за краще дві спальні</a:t>
            </a:r>
            <a:endParaRPr lang="en-US" sz="3200" dirty="0"/>
          </a:p>
          <a:p>
            <a:pPr marL="457200" indent="-457200">
              <a:buFont typeface="Arial" panose="020B0604020202020204" pitchFamily="34" charset="0"/>
              <a:buChar char="•"/>
            </a:pPr>
            <a:r>
              <a:rPr lang="uk-UA" sz="3200" dirty="0"/>
              <a:t>Велика кухня</a:t>
            </a:r>
            <a:endParaRPr lang="en-US" sz="3200" dirty="0"/>
          </a:p>
          <a:p>
            <a:pPr marL="457200" indent="-457200">
              <a:buFont typeface="Arial" panose="020B0604020202020204" pitchFamily="34" charset="0"/>
              <a:buChar char="•"/>
            </a:pPr>
            <a:r>
              <a:rPr lang="uk-UA" sz="3200" dirty="0"/>
              <a:t>Засклений балкон</a:t>
            </a:r>
            <a:endParaRPr lang="en-US" sz="3200" dirty="0"/>
          </a:p>
          <a:p>
            <a:pPr marL="457200" indent="-457200">
              <a:buFont typeface="Arial" panose="020B0604020202020204" pitchFamily="34" charset="0"/>
              <a:buChar char="•"/>
            </a:pPr>
            <a:r>
              <a:rPr lang="uk-UA" sz="3200" dirty="0"/>
              <a:t>Гараж, майстерня</a:t>
            </a:r>
            <a:endParaRPr lang="en-US" sz="3200" dirty="0"/>
          </a:p>
          <a:p>
            <a:pPr marL="457200" indent="-457200">
              <a:buFont typeface="Arial" panose="020B0604020202020204" pitchFamily="34" charset="0"/>
              <a:buChar char="•"/>
            </a:pPr>
            <a:r>
              <a:rPr lang="uk-UA" sz="3200" dirty="0"/>
              <a:t>Поруч аптека, продуктовий магазин і дитячий майданчик</a:t>
            </a:r>
            <a:endParaRPr lang="en-US" sz="3200" dirty="0"/>
          </a:p>
        </p:txBody>
      </p:sp>
      <p:pic>
        <p:nvPicPr>
          <p:cNvPr id="5" name="Picture 4">
            <a:extLst>
              <a:ext uri="{FF2B5EF4-FFF2-40B4-BE49-F238E27FC236}">
                <a16:creationId xmlns:a16="http://schemas.microsoft.com/office/drawing/2014/main" id="{F789E516-02C5-1840-9833-FF06B0DCCCB0}"/>
              </a:ext>
            </a:extLst>
          </p:cNvPr>
          <p:cNvPicPr>
            <a:picLocks noChangeAspect="1"/>
          </p:cNvPicPr>
          <p:nvPr/>
        </p:nvPicPr>
        <p:blipFill rotWithShape="1">
          <a:blip r:embed="rId3"/>
          <a:srcRect t="5824"/>
          <a:stretch/>
        </p:blipFill>
        <p:spPr>
          <a:xfrm>
            <a:off x="9687463" y="0"/>
            <a:ext cx="2495100" cy="1106836"/>
          </a:xfrm>
          <a:prstGeom prst="rect">
            <a:avLst/>
          </a:prstGeom>
        </p:spPr>
      </p:pic>
    </p:spTree>
    <p:extLst>
      <p:ext uri="{BB962C8B-B14F-4D97-AF65-F5344CB8AC3E}">
        <p14:creationId xmlns:p14="http://schemas.microsoft.com/office/powerpoint/2010/main" val="3834464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48A7-342F-F742-9106-05E39919F4FA}"/>
              </a:ext>
            </a:extLst>
          </p:cNvPr>
          <p:cNvSpPr>
            <a:spLocks noGrp="1"/>
          </p:cNvSpPr>
          <p:nvPr>
            <p:ph type="title"/>
          </p:nvPr>
        </p:nvSpPr>
        <p:spPr>
          <a:xfrm>
            <a:off x="831850" y="960230"/>
            <a:ext cx="10515600" cy="2852737"/>
          </a:xfrm>
        </p:spPr>
        <p:txBody>
          <a:bodyPr>
            <a:normAutofit/>
          </a:bodyPr>
          <a:lstStyle/>
          <a:p>
            <a:pPr algn="ctr"/>
            <a:r>
              <a:rPr lang="en-US" sz="6000" b="1" dirty="0">
                <a:solidFill>
                  <a:srgbClr val="FFC000"/>
                </a:solidFill>
              </a:rPr>
              <a:t>Thank you!</a:t>
            </a:r>
            <a:br>
              <a:rPr lang="en-US" sz="6000" b="1" dirty="0">
                <a:solidFill>
                  <a:srgbClr val="FFFF00"/>
                </a:solidFill>
                <a:highlight>
                  <a:srgbClr val="FFFF00"/>
                </a:highlight>
              </a:rPr>
            </a:br>
            <a:br>
              <a:rPr lang="en-US" sz="6000" b="1" dirty="0">
                <a:solidFill>
                  <a:srgbClr val="FFFF00"/>
                </a:solidFill>
                <a:highlight>
                  <a:srgbClr val="FFFF00"/>
                </a:highlight>
              </a:rPr>
            </a:br>
            <a:r>
              <a:rPr lang="uk-UA" sz="6000" b="1" dirty="0"/>
              <a:t>Дякую!</a:t>
            </a:r>
            <a:endParaRPr lang="en-US" sz="6000" b="1" dirty="0"/>
          </a:p>
        </p:txBody>
      </p:sp>
      <p:sp>
        <p:nvSpPr>
          <p:cNvPr id="3" name="Text Placeholder 2">
            <a:extLst>
              <a:ext uri="{FF2B5EF4-FFF2-40B4-BE49-F238E27FC236}">
                <a16:creationId xmlns:a16="http://schemas.microsoft.com/office/drawing/2014/main" id="{76B49D36-D99D-A44E-9FE2-D3CDB1F67C1D}"/>
              </a:ext>
            </a:extLst>
          </p:cNvPr>
          <p:cNvSpPr>
            <a:spLocks noGrp="1"/>
          </p:cNvSpPr>
          <p:nvPr>
            <p:ph type="body" idx="1"/>
          </p:nvPr>
        </p:nvSpPr>
        <p:spPr/>
        <p:txBody>
          <a:bodyPr/>
          <a:lstStyle/>
          <a:p>
            <a:endParaRPr lang="en-US" dirty="0"/>
          </a:p>
          <a:p>
            <a:pPr algn="ctr"/>
            <a:r>
              <a:rPr lang="en-US" sz="2800" b="1" dirty="0" err="1">
                <a:solidFill>
                  <a:srgbClr val="0033A0"/>
                </a:solidFill>
              </a:rPr>
              <a:t>sloughna@iom.int</a:t>
            </a:r>
            <a:endParaRPr lang="en-US" sz="2800" b="1" dirty="0">
              <a:solidFill>
                <a:srgbClr val="0033A0"/>
              </a:solidFill>
            </a:endParaRPr>
          </a:p>
        </p:txBody>
      </p:sp>
      <p:pic>
        <p:nvPicPr>
          <p:cNvPr id="5" name="Picture 4">
            <a:extLst>
              <a:ext uri="{FF2B5EF4-FFF2-40B4-BE49-F238E27FC236}">
                <a16:creationId xmlns:a16="http://schemas.microsoft.com/office/drawing/2014/main" id="{254FF729-B962-4F42-8BAE-8A2B502EB7C6}"/>
              </a:ext>
            </a:extLst>
          </p:cNvPr>
          <p:cNvPicPr>
            <a:picLocks noChangeAspect="1"/>
          </p:cNvPicPr>
          <p:nvPr/>
        </p:nvPicPr>
        <p:blipFill rotWithShape="1">
          <a:blip r:embed="rId3"/>
          <a:srcRect t="5824"/>
          <a:stretch/>
        </p:blipFill>
        <p:spPr>
          <a:xfrm>
            <a:off x="5036550" y="0"/>
            <a:ext cx="2118899" cy="939952"/>
          </a:xfrm>
          <a:prstGeom prst="rect">
            <a:avLst/>
          </a:prstGeom>
        </p:spPr>
      </p:pic>
    </p:spTree>
    <p:extLst>
      <p:ext uri="{BB962C8B-B14F-4D97-AF65-F5344CB8AC3E}">
        <p14:creationId xmlns:p14="http://schemas.microsoft.com/office/powerpoint/2010/main" val="1473045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41784-4D18-4599-A9AB-4C3CECCB63D7}"/>
              </a:ext>
            </a:extLst>
          </p:cNvPr>
          <p:cNvSpPr>
            <a:spLocks noGrp="1"/>
          </p:cNvSpPr>
          <p:nvPr>
            <p:ph type="title"/>
          </p:nvPr>
        </p:nvSpPr>
        <p:spPr/>
        <p:txBody>
          <a:bodyPr>
            <a:noAutofit/>
          </a:bodyPr>
          <a:lstStyle/>
          <a:p>
            <a:pPr algn="ctr"/>
            <a:r>
              <a:rPr lang="uk-UA" b="1" dirty="0"/>
              <a:t>Цілі профілювання ВПО</a:t>
            </a:r>
            <a:endParaRPr lang="en-GB" b="1" dirty="0"/>
          </a:p>
        </p:txBody>
      </p:sp>
      <p:sp>
        <p:nvSpPr>
          <p:cNvPr id="3" name="Content Placeholder 2">
            <a:extLst>
              <a:ext uri="{FF2B5EF4-FFF2-40B4-BE49-F238E27FC236}">
                <a16:creationId xmlns:a16="http://schemas.microsoft.com/office/drawing/2014/main" id="{B99A2BBC-BBA1-418D-A47D-EC9E871AE4C6}"/>
              </a:ext>
            </a:extLst>
          </p:cNvPr>
          <p:cNvSpPr>
            <a:spLocks noGrp="1"/>
          </p:cNvSpPr>
          <p:nvPr>
            <p:ph sz="half" idx="10"/>
          </p:nvPr>
        </p:nvSpPr>
        <p:spPr>
          <a:xfrm>
            <a:off x="838200" y="1471962"/>
            <a:ext cx="10515601" cy="4802186"/>
          </a:xfrm>
        </p:spPr>
        <p:txBody>
          <a:bodyPr>
            <a:noAutofit/>
          </a:bodyPr>
          <a:lstStyle/>
          <a:p>
            <a:pPr marL="571500" indent="-571500" algn="just">
              <a:buFont typeface="Arial" panose="020B0604020202020204" pitchFamily="34" charset="0"/>
              <a:buChar char="•"/>
            </a:pPr>
            <a:r>
              <a:rPr lang="uk-UA" sz="3800" b="1" dirty="0">
                <a:effectLst/>
                <a:ea typeface="Times New Roman" panose="02020603050405020304" pitchFamily="18" charset="0"/>
              </a:rPr>
              <a:t>Отримати загальне уявлення про поточний профіль ВПО у Краматорську та Сєвєродонецьку.</a:t>
            </a:r>
            <a:endParaRPr lang="en-GB" sz="3800" b="1" dirty="0"/>
          </a:p>
          <a:p>
            <a:pPr marL="571500" indent="-571500" algn="just">
              <a:buFont typeface="Arial" panose="020B0604020202020204" pitchFamily="34" charset="0"/>
              <a:buChar char="•"/>
            </a:pPr>
            <a:endParaRPr lang="en-GB" sz="3800" b="1" dirty="0"/>
          </a:p>
          <a:p>
            <a:pPr marL="571500" indent="-571500" algn="just">
              <a:buFont typeface="Arial" panose="020B0604020202020204" pitchFamily="34" charset="0"/>
              <a:buChar char="•"/>
            </a:pPr>
            <a:r>
              <a:rPr lang="uk-UA" sz="3800" b="1" dirty="0">
                <a:effectLst/>
                <a:ea typeface="Times New Roman" panose="02020603050405020304" pitchFamily="18" charset="0"/>
              </a:rPr>
              <a:t>Провести соціально-економічні дослідження як у Краматорську, так і в Сєвєродонецьку для поглиблення розуміння МОМ проблем ВПО та житлових потреб на сході України. </a:t>
            </a:r>
            <a:endParaRPr lang="en-US" sz="3800" dirty="0"/>
          </a:p>
        </p:txBody>
      </p:sp>
      <p:pic>
        <p:nvPicPr>
          <p:cNvPr id="7" name="Picture 6">
            <a:extLst>
              <a:ext uri="{FF2B5EF4-FFF2-40B4-BE49-F238E27FC236}">
                <a16:creationId xmlns:a16="http://schemas.microsoft.com/office/drawing/2014/main" id="{626A3337-BC55-F848-BA18-12951E0559C1}"/>
              </a:ext>
            </a:extLst>
          </p:cNvPr>
          <p:cNvPicPr>
            <a:picLocks noChangeAspect="1"/>
          </p:cNvPicPr>
          <p:nvPr/>
        </p:nvPicPr>
        <p:blipFill rotWithShape="1">
          <a:blip r:embed="rId3"/>
          <a:srcRect t="5824"/>
          <a:stretch/>
        </p:blipFill>
        <p:spPr>
          <a:xfrm>
            <a:off x="9410887" y="95966"/>
            <a:ext cx="2479336" cy="1099843"/>
          </a:xfrm>
          <a:prstGeom prst="rect">
            <a:avLst/>
          </a:prstGeom>
        </p:spPr>
      </p:pic>
    </p:spTree>
    <p:extLst>
      <p:ext uri="{BB962C8B-B14F-4D97-AF65-F5344CB8AC3E}">
        <p14:creationId xmlns:p14="http://schemas.microsoft.com/office/powerpoint/2010/main" val="1498992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41784-4D18-4599-A9AB-4C3CECCB63D7}"/>
              </a:ext>
            </a:extLst>
          </p:cNvPr>
          <p:cNvSpPr>
            <a:spLocks noGrp="1"/>
          </p:cNvSpPr>
          <p:nvPr>
            <p:ph type="title"/>
          </p:nvPr>
        </p:nvSpPr>
        <p:spPr/>
        <p:txBody>
          <a:bodyPr>
            <a:noAutofit/>
          </a:bodyPr>
          <a:lstStyle/>
          <a:p>
            <a:pPr algn="ctr"/>
            <a:r>
              <a:rPr lang="uk-UA" sz="5400" b="1" dirty="0"/>
              <a:t>Огляд звіту</a:t>
            </a:r>
            <a:endParaRPr lang="en-US" sz="5400" b="1" dirty="0"/>
          </a:p>
        </p:txBody>
      </p:sp>
      <p:sp>
        <p:nvSpPr>
          <p:cNvPr id="3" name="Content Placeholder 2">
            <a:extLst>
              <a:ext uri="{FF2B5EF4-FFF2-40B4-BE49-F238E27FC236}">
                <a16:creationId xmlns:a16="http://schemas.microsoft.com/office/drawing/2014/main" id="{B99A2BBC-BBA1-418D-A47D-EC9E871AE4C6}"/>
              </a:ext>
            </a:extLst>
          </p:cNvPr>
          <p:cNvSpPr>
            <a:spLocks noGrp="1"/>
          </p:cNvSpPr>
          <p:nvPr>
            <p:ph sz="half" idx="10"/>
          </p:nvPr>
        </p:nvSpPr>
        <p:spPr>
          <a:xfrm>
            <a:off x="806605" y="1471961"/>
            <a:ext cx="10547195" cy="4688995"/>
          </a:xfrm>
        </p:spPr>
        <p:txBody>
          <a:bodyPr>
            <a:noAutofit/>
          </a:bodyPr>
          <a:lstStyle/>
          <a:p>
            <a:pPr marL="457200" lvl="1" indent="-457200">
              <a:spcBef>
                <a:spcPts val="1000"/>
              </a:spcBef>
            </a:pPr>
            <a:r>
              <a:rPr lang="uk-UA" sz="2600" b="1" dirty="0"/>
              <a:t>Короткий огляд змісту</a:t>
            </a:r>
            <a:endParaRPr lang="en-US" sz="2600" b="1" dirty="0"/>
          </a:p>
          <a:p>
            <a:pPr marL="457200" lvl="1" indent="-457200">
              <a:spcBef>
                <a:spcPts val="1000"/>
              </a:spcBef>
            </a:pPr>
            <a:r>
              <a:rPr lang="uk-UA" sz="2600" b="1" dirty="0"/>
              <a:t>Вступ, обґрунтування та цілі</a:t>
            </a:r>
            <a:endParaRPr lang="en-US" sz="2600" b="1" dirty="0"/>
          </a:p>
          <a:p>
            <a:pPr marL="457200" lvl="1" indent="-457200">
              <a:spcBef>
                <a:spcPts val="1000"/>
              </a:spcBef>
            </a:pPr>
            <a:r>
              <a:rPr lang="uk-UA" sz="2600" b="1" dirty="0"/>
              <a:t>Методологія та обмеження</a:t>
            </a:r>
            <a:r>
              <a:rPr lang="en-US" sz="2600" b="1" dirty="0"/>
              <a:t>  </a:t>
            </a:r>
            <a:r>
              <a:rPr lang="uk-UA" sz="2600" b="1" dirty="0"/>
              <a:t>дослідження</a:t>
            </a:r>
            <a:endParaRPr lang="en-US" sz="2600" b="1" dirty="0"/>
          </a:p>
          <a:p>
            <a:pPr marL="457200" lvl="1" indent="-457200">
              <a:spcBef>
                <a:spcPts val="1000"/>
              </a:spcBef>
            </a:pPr>
            <a:r>
              <a:rPr lang="uk-UA" sz="2600" b="1" dirty="0"/>
              <a:t>Основні висновки</a:t>
            </a:r>
            <a:endParaRPr lang="en-US" sz="2600" b="1" dirty="0"/>
          </a:p>
          <a:p>
            <a:pPr marL="914400" lvl="2" indent="-457200">
              <a:spcBef>
                <a:spcPts val="1000"/>
              </a:spcBef>
            </a:pPr>
            <a:r>
              <a:rPr lang="uk-UA" sz="2200" b="1" dirty="0"/>
              <a:t>Демографічна структура</a:t>
            </a:r>
            <a:endParaRPr lang="en-US" sz="2200" b="1" dirty="0"/>
          </a:p>
          <a:p>
            <a:pPr marL="914400" lvl="2" indent="-457200">
              <a:spcBef>
                <a:spcPts val="1000"/>
              </a:spcBef>
            </a:pPr>
            <a:r>
              <a:rPr lang="uk-UA" sz="2200" b="1" dirty="0"/>
              <a:t>Засоби до існування та економіка домогосподарств </a:t>
            </a:r>
          </a:p>
          <a:p>
            <a:pPr marL="914400" lvl="2" indent="-457200">
              <a:spcBef>
                <a:spcPts val="1000"/>
              </a:spcBef>
            </a:pPr>
            <a:r>
              <a:rPr lang="uk-UA" sz="2200" b="1" dirty="0"/>
              <a:t>Бажане планування квартири</a:t>
            </a:r>
            <a:endParaRPr lang="en-US" sz="2200" b="1" dirty="0"/>
          </a:p>
          <a:p>
            <a:pPr marL="914400" lvl="2" indent="-457200">
              <a:spcBef>
                <a:spcPts val="1000"/>
              </a:spcBef>
            </a:pPr>
            <a:r>
              <a:rPr lang="uk-UA" sz="2200" b="1" dirty="0"/>
              <a:t>Житлові програми</a:t>
            </a:r>
            <a:endParaRPr lang="en-US" sz="2200" b="1" dirty="0"/>
          </a:p>
          <a:p>
            <a:pPr marL="457200" lvl="1" indent="-457200">
              <a:spcBef>
                <a:spcPts val="1000"/>
              </a:spcBef>
            </a:pPr>
            <a:r>
              <a:rPr lang="uk-UA" sz="2600" b="1" dirty="0">
                <a:solidFill>
                  <a:prstClr val="black"/>
                </a:solidFill>
              </a:rPr>
              <a:t>Висновки та рекомендації</a:t>
            </a:r>
            <a:endParaRPr lang="en-US" sz="2600" b="1" dirty="0">
              <a:solidFill>
                <a:prstClr val="black"/>
              </a:solidFill>
            </a:endParaRPr>
          </a:p>
          <a:p>
            <a:pPr marL="457200" lvl="2" indent="0">
              <a:spcBef>
                <a:spcPts val="1000"/>
              </a:spcBef>
              <a:buNone/>
            </a:pPr>
            <a:endParaRPr lang="en-US" sz="2200" dirty="0"/>
          </a:p>
        </p:txBody>
      </p:sp>
      <p:pic>
        <p:nvPicPr>
          <p:cNvPr id="5" name="Picture 4">
            <a:extLst>
              <a:ext uri="{FF2B5EF4-FFF2-40B4-BE49-F238E27FC236}">
                <a16:creationId xmlns:a16="http://schemas.microsoft.com/office/drawing/2014/main" id="{8E20B430-2A4D-4943-A9FA-138A2539E65A}"/>
              </a:ext>
            </a:extLst>
          </p:cNvPr>
          <p:cNvPicPr>
            <a:picLocks noChangeAspect="1"/>
          </p:cNvPicPr>
          <p:nvPr/>
        </p:nvPicPr>
        <p:blipFill rotWithShape="1">
          <a:blip r:embed="rId3"/>
          <a:srcRect t="5824"/>
          <a:stretch/>
        </p:blipFill>
        <p:spPr>
          <a:xfrm>
            <a:off x="9407866" y="147122"/>
            <a:ext cx="2479336" cy="1099843"/>
          </a:xfrm>
          <a:prstGeom prst="rect">
            <a:avLst/>
          </a:prstGeom>
        </p:spPr>
      </p:pic>
    </p:spTree>
    <p:extLst>
      <p:ext uri="{BB962C8B-B14F-4D97-AF65-F5344CB8AC3E}">
        <p14:creationId xmlns:p14="http://schemas.microsoft.com/office/powerpoint/2010/main" val="1626160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41784-4D18-4599-A9AB-4C3CECCB63D7}"/>
              </a:ext>
            </a:extLst>
          </p:cNvPr>
          <p:cNvSpPr>
            <a:spLocks noGrp="1"/>
          </p:cNvSpPr>
          <p:nvPr>
            <p:ph type="title"/>
          </p:nvPr>
        </p:nvSpPr>
        <p:spPr/>
        <p:txBody>
          <a:bodyPr>
            <a:noAutofit/>
          </a:bodyPr>
          <a:lstStyle/>
          <a:p>
            <a:pPr algn="ctr"/>
            <a:r>
              <a:rPr lang="uk-UA" sz="5400" b="1" dirty="0"/>
              <a:t>Методологія</a:t>
            </a:r>
            <a:endParaRPr lang="en-US" sz="5400" b="1" dirty="0"/>
          </a:p>
        </p:txBody>
      </p:sp>
      <p:sp>
        <p:nvSpPr>
          <p:cNvPr id="3" name="Content Placeholder 2">
            <a:extLst>
              <a:ext uri="{FF2B5EF4-FFF2-40B4-BE49-F238E27FC236}">
                <a16:creationId xmlns:a16="http://schemas.microsoft.com/office/drawing/2014/main" id="{B99A2BBC-BBA1-418D-A47D-EC9E871AE4C6}"/>
              </a:ext>
            </a:extLst>
          </p:cNvPr>
          <p:cNvSpPr>
            <a:spLocks noGrp="1"/>
          </p:cNvSpPr>
          <p:nvPr>
            <p:ph sz="half" idx="10"/>
          </p:nvPr>
        </p:nvSpPr>
        <p:spPr/>
        <p:txBody>
          <a:bodyPr>
            <a:noAutofit/>
          </a:bodyPr>
          <a:lstStyle/>
          <a:p>
            <a:pPr marL="457200" lvl="1" indent="-457200">
              <a:spcBef>
                <a:spcPts val="1000"/>
              </a:spcBef>
            </a:pPr>
            <a:r>
              <a:rPr lang="uk-UA" sz="4800" b="1" dirty="0"/>
              <a:t>Основи профілювання</a:t>
            </a:r>
            <a:endParaRPr lang="en-GB" sz="4800" b="1" dirty="0"/>
          </a:p>
          <a:p>
            <a:pPr marL="457200" lvl="1" indent="-457200">
              <a:spcBef>
                <a:spcPts val="1000"/>
              </a:spcBef>
            </a:pPr>
            <a:r>
              <a:rPr lang="uk-UA" sz="4800" b="1" dirty="0"/>
              <a:t>Консультативна група та ключові інформанти</a:t>
            </a:r>
            <a:endParaRPr lang="en-GB" sz="4800" b="1" dirty="0"/>
          </a:p>
          <a:p>
            <a:pPr marL="457200" lvl="1" indent="-457200">
              <a:spcBef>
                <a:spcPts val="1000"/>
              </a:spcBef>
            </a:pPr>
            <a:r>
              <a:rPr lang="uk-UA" sz="4800" b="1" dirty="0"/>
              <a:t>Опитування домогосподарств</a:t>
            </a:r>
            <a:endParaRPr lang="en-GB" sz="4800" b="1" dirty="0"/>
          </a:p>
          <a:p>
            <a:pPr marL="457200" lvl="1" indent="-457200">
              <a:spcBef>
                <a:spcPts val="1000"/>
              </a:spcBef>
            </a:pPr>
            <a:r>
              <a:rPr lang="uk-UA" sz="4800" b="1" dirty="0"/>
              <a:t>Обговорення у фокус-групах</a:t>
            </a:r>
            <a:endParaRPr lang="en-GB" sz="4800" b="1" dirty="0"/>
          </a:p>
          <a:p>
            <a:pPr marL="457200" lvl="1" indent="-457200">
              <a:spcBef>
                <a:spcPts val="1000"/>
              </a:spcBef>
            </a:pPr>
            <a:r>
              <a:rPr lang="uk-UA" sz="4800" b="1" dirty="0"/>
              <a:t>Обмеження дослідження</a:t>
            </a:r>
            <a:endParaRPr lang="en-GB" sz="4800" b="1" dirty="0"/>
          </a:p>
          <a:p>
            <a:pPr marL="457200" lvl="1" indent="-457200">
              <a:spcBef>
                <a:spcPts val="1000"/>
              </a:spcBef>
            </a:pPr>
            <a:endParaRPr lang="en-US" sz="2600" dirty="0"/>
          </a:p>
        </p:txBody>
      </p:sp>
      <p:pic>
        <p:nvPicPr>
          <p:cNvPr id="5" name="Picture 4">
            <a:extLst>
              <a:ext uri="{FF2B5EF4-FFF2-40B4-BE49-F238E27FC236}">
                <a16:creationId xmlns:a16="http://schemas.microsoft.com/office/drawing/2014/main" id="{229D63E1-F1BD-1443-AA61-0C46B12F1FE0}"/>
              </a:ext>
            </a:extLst>
          </p:cNvPr>
          <p:cNvPicPr>
            <a:picLocks noChangeAspect="1"/>
          </p:cNvPicPr>
          <p:nvPr/>
        </p:nvPicPr>
        <p:blipFill rotWithShape="1">
          <a:blip r:embed="rId3"/>
          <a:srcRect t="5824"/>
          <a:stretch/>
        </p:blipFill>
        <p:spPr>
          <a:xfrm>
            <a:off x="9355111" y="219512"/>
            <a:ext cx="2479336" cy="1099843"/>
          </a:xfrm>
          <a:prstGeom prst="rect">
            <a:avLst/>
          </a:prstGeom>
        </p:spPr>
      </p:pic>
    </p:spTree>
    <p:extLst>
      <p:ext uri="{BB962C8B-B14F-4D97-AF65-F5344CB8AC3E}">
        <p14:creationId xmlns:p14="http://schemas.microsoft.com/office/powerpoint/2010/main" val="4148994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066E-E295-254F-A1A2-2DDE3A538728}"/>
              </a:ext>
            </a:extLst>
          </p:cNvPr>
          <p:cNvSpPr>
            <a:spLocks noGrp="1"/>
          </p:cNvSpPr>
          <p:nvPr>
            <p:ph type="title"/>
          </p:nvPr>
        </p:nvSpPr>
        <p:spPr/>
        <p:txBody>
          <a:bodyPr>
            <a:normAutofit/>
          </a:bodyPr>
          <a:lstStyle/>
          <a:p>
            <a:pPr algn="ctr"/>
            <a:r>
              <a:rPr lang="uk-UA" b="1" dirty="0"/>
              <a:t>Вибірка з опитування домогосподарств</a:t>
            </a:r>
            <a:endParaRPr lang="en-US" b="1" dirty="0"/>
          </a:p>
        </p:txBody>
      </p:sp>
      <p:sp>
        <p:nvSpPr>
          <p:cNvPr id="3" name="Content Placeholder 2">
            <a:extLst>
              <a:ext uri="{FF2B5EF4-FFF2-40B4-BE49-F238E27FC236}">
                <a16:creationId xmlns:a16="http://schemas.microsoft.com/office/drawing/2014/main" id="{EFF31027-42B1-BD43-8CCB-7F7B3BDE0973}"/>
              </a:ext>
            </a:extLst>
          </p:cNvPr>
          <p:cNvSpPr>
            <a:spLocks noGrp="1"/>
          </p:cNvSpPr>
          <p:nvPr>
            <p:ph sz="half" idx="10"/>
          </p:nvPr>
        </p:nvSpPr>
        <p:spPr/>
        <p:txBody>
          <a:bodyPr>
            <a:normAutofit/>
          </a:bodyPr>
          <a:lstStyle/>
          <a:p>
            <a:r>
              <a:rPr lang="uk-UA" sz="3200" b="1" dirty="0"/>
              <a:t>Період часу</a:t>
            </a:r>
            <a:r>
              <a:rPr lang="en-US" sz="3200" b="1" dirty="0"/>
              <a:t>:	</a:t>
            </a:r>
            <a:r>
              <a:rPr lang="uk-UA" sz="3200" b="1" dirty="0">
                <a:solidFill>
                  <a:schemeClr val="tx2">
                    <a:lumMod val="60000"/>
                    <a:lumOff val="40000"/>
                  </a:schemeClr>
                </a:solidFill>
              </a:rPr>
              <a:t>Лютий</a:t>
            </a:r>
            <a:r>
              <a:rPr lang="en-US" sz="3200" b="1" dirty="0">
                <a:solidFill>
                  <a:schemeClr val="tx2">
                    <a:lumMod val="60000"/>
                    <a:lumOff val="40000"/>
                  </a:schemeClr>
                </a:solidFill>
              </a:rPr>
              <a:t>– </a:t>
            </a:r>
            <a:r>
              <a:rPr lang="uk-UA" sz="3200" b="1" dirty="0">
                <a:solidFill>
                  <a:schemeClr val="tx2">
                    <a:lumMod val="60000"/>
                    <a:lumOff val="40000"/>
                  </a:schemeClr>
                </a:solidFill>
              </a:rPr>
              <a:t>Квітень</a:t>
            </a:r>
            <a:r>
              <a:rPr lang="en-US" sz="3200" b="1" dirty="0">
                <a:solidFill>
                  <a:schemeClr val="tx2">
                    <a:lumMod val="60000"/>
                    <a:lumOff val="40000"/>
                  </a:schemeClr>
                </a:solidFill>
              </a:rPr>
              <a:t> 2021</a:t>
            </a:r>
          </a:p>
          <a:p>
            <a:endParaRPr lang="en-US" sz="3200" dirty="0"/>
          </a:p>
          <a:p>
            <a:r>
              <a:rPr lang="en-US" sz="3200" dirty="0"/>
              <a:t>n =	</a:t>
            </a:r>
            <a:r>
              <a:rPr lang="en-US" sz="3200" b="1" dirty="0">
                <a:solidFill>
                  <a:schemeClr val="tx2">
                    <a:lumMod val="60000"/>
                    <a:lumOff val="40000"/>
                  </a:schemeClr>
                </a:solidFill>
              </a:rPr>
              <a:t>1</a:t>
            </a:r>
            <a:r>
              <a:rPr lang="uk-UA" sz="3200" b="1" dirty="0">
                <a:solidFill>
                  <a:schemeClr val="tx2">
                    <a:lumMod val="60000"/>
                    <a:lumOff val="40000"/>
                  </a:schemeClr>
                </a:solidFill>
              </a:rPr>
              <a:t> </a:t>
            </a:r>
            <a:r>
              <a:rPr lang="en-US" sz="3200" b="1" dirty="0">
                <a:solidFill>
                  <a:schemeClr val="tx2">
                    <a:lumMod val="60000"/>
                    <a:lumOff val="40000"/>
                  </a:schemeClr>
                </a:solidFill>
              </a:rPr>
              <a:t>831</a:t>
            </a:r>
            <a:r>
              <a:rPr lang="en-US" sz="3200" dirty="0"/>
              <a:t> </a:t>
            </a:r>
            <a:r>
              <a:rPr lang="uk-UA" sz="3200" dirty="0"/>
              <a:t>респондент</a:t>
            </a:r>
            <a:r>
              <a:rPr lang="en-US" sz="3200" dirty="0"/>
              <a:t> (1</a:t>
            </a:r>
            <a:r>
              <a:rPr lang="uk-UA" sz="3200" dirty="0"/>
              <a:t> </a:t>
            </a:r>
            <a:r>
              <a:rPr lang="en-US" sz="3200" dirty="0"/>
              <a:t>242 </a:t>
            </a:r>
            <a:r>
              <a:rPr lang="uk-UA" sz="3200" dirty="0"/>
              <a:t>ВПО</a:t>
            </a:r>
            <a:r>
              <a:rPr lang="en-US" sz="3200" dirty="0"/>
              <a:t> </a:t>
            </a:r>
            <a:r>
              <a:rPr lang="uk-UA" sz="3200" dirty="0"/>
              <a:t>та</a:t>
            </a:r>
            <a:r>
              <a:rPr lang="en-US" sz="3200" dirty="0"/>
              <a:t> 589 </a:t>
            </a:r>
            <a:r>
              <a:rPr lang="uk-UA" sz="3200" dirty="0"/>
              <a:t>не ВПО</a:t>
            </a:r>
            <a:r>
              <a:rPr lang="en-US" sz="3200" dirty="0"/>
              <a:t>)</a:t>
            </a:r>
          </a:p>
          <a:p>
            <a:endParaRPr lang="en-US" sz="3200" dirty="0"/>
          </a:p>
          <a:p>
            <a:r>
              <a:rPr lang="ru-RU" sz="3200" b="1" dirty="0" err="1"/>
              <a:t>Достовірність</a:t>
            </a:r>
            <a:r>
              <a:rPr lang="en-US" sz="3200" b="1" dirty="0"/>
              <a:t>:	</a:t>
            </a:r>
            <a:r>
              <a:rPr lang="en-US" sz="3200" b="1" dirty="0">
                <a:solidFill>
                  <a:schemeClr val="tx2">
                    <a:lumMod val="60000"/>
                    <a:lumOff val="40000"/>
                  </a:schemeClr>
                </a:solidFill>
              </a:rPr>
              <a:t>90% </a:t>
            </a:r>
            <a:r>
              <a:rPr lang="uk-UA" sz="3200" b="1" dirty="0">
                <a:solidFill>
                  <a:schemeClr val="tx2">
                    <a:lumMod val="60000"/>
                    <a:lumOff val="40000"/>
                  </a:schemeClr>
                </a:solidFill>
              </a:rPr>
              <a:t> </a:t>
            </a:r>
            <a:r>
              <a:rPr lang="uk-UA" sz="3200" dirty="0"/>
              <a:t>у Сєвєродонецьку</a:t>
            </a:r>
            <a:endParaRPr lang="en-US" sz="3200" dirty="0"/>
          </a:p>
          <a:p>
            <a:r>
              <a:rPr lang="uk-UA" sz="3200" b="1" dirty="0"/>
              <a:t>Похибка</a:t>
            </a:r>
            <a:r>
              <a:rPr lang="en-US" sz="3200" b="1" dirty="0"/>
              <a:t>:		</a:t>
            </a:r>
            <a:r>
              <a:rPr lang="en-US" sz="3200" b="1">
                <a:solidFill>
                  <a:schemeClr val="tx2">
                    <a:lumMod val="60000"/>
                    <a:lumOff val="40000"/>
                  </a:schemeClr>
                </a:solidFill>
              </a:rPr>
              <a:t>5%</a:t>
            </a:r>
            <a:endParaRPr lang="en-US" sz="3200" b="1" dirty="0">
              <a:solidFill>
                <a:schemeClr val="tx2">
                  <a:lumMod val="60000"/>
                  <a:lumOff val="40000"/>
                </a:schemeClr>
              </a:solidFill>
            </a:endParaRPr>
          </a:p>
        </p:txBody>
      </p:sp>
      <p:pic>
        <p:nvPicPr>
          <p:cNvPr id="5" name="Picture 4">
            <a:extLst>
              <a:ext uri="{FF2B5EF4-FFF2-40B4-BE49-F238E27FC236}">
                <a16:creationId xmlns:a16="http://schemas.microsoft.com/office/drawing/2014/main" id="{F2AFC062-A437-9B4A-95E8-AFD11B7C37DD}"/>
              </a:ext>
            </a:extLst>
          </p:cNvPr>
          <p:cNvPicPr>
            <a:picLocks noChangeAspect="1"/>
          </p:cNvPicPr>
          <p:nvPr/>
        </p:nvPicPr>
        <p:blipFill rotWithShape="1">
          <a:blip r:embed="rId3"/>
          <a:srcRect t="5824"/>
          <a:stretch/>
        </p:blipFill>
        <p:spPr>
          <a:xfrm>
            <a:off x="10339754" y="-21874"/>
            <a:ext cx="1717431" cy="761858"/>
          </a:xfrm>
          <a:prstGeom prst="rect">
            <a:avLst/>
          </a:prstGeom>
        </p:spPr>
      </p:pic>
    </p:spTree>
    <p:extLst>
      <p:ext uri="{BB962C8B-B14F-4D97-AF65-F5344CB8AC3E}">
        <p14:creationId xmlns:p14="http://schemas.microsoft.com/office/powerpoint/2010/main" val="1064118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93E98-5787-E842-B1A0-0A260008CE6D}"/>
              </a:ext>
            </a:extLst>
          </p:cNvPr>
          <p:cNvSpPr>
            <a:spLocks noGrp="1"/>
          </p:cNvSpPr>
          <p:nvPr>
            <p:ph type="title"/>
          </p:nvPr>
        </p:nvSpPr>
        <p:spPr>
          <a:xfrm>
            <a:off x="831850" y="1270124"/>
            <a:ext cx="10515600" cy="2322616"/>
          </a:xfrm>
        </p:spPr>
        <p:txBody>
          <a:bodyPr>
            <a:normAutofit/>
          </a:bodyPr>
          <a:lstStyle/>
          <a:p>
            <a:pPr algn="ctr"/>
            <a:r>
              <a:rPr lang="uk-UA" sz="6600" b="1" dirty="0"/>
              <a:t>ОСНОВНІ ВИСНОВКИ</a:t>
            </a:r>
            <a:endParaRPr lang="en-US" sz="6600" b="1" dirty="0"/>
          </a:p>
        </p:txBody>
      </p:sp>
      <p:pic>
        <p:nvPicPr>
          <p:cNvPr id="4" name="Picture 3">
            <a:extLst>
              <a:ext uri="{FF2B5EF4-FFF2-40B4-BE49-F238E27FC236}">
                <a16:creationId xmlns:a16="http://schemas.microsoft.com/office/drawing/2014/main" id="{983DFC47-8BE1-6A49-8591-A88C487130BB}"/>
              </a:ext>
            </a:extLst>
          </p:cNvPr>
          <p:cNvPicPr>
            <a:picLocks noChangeAspect="1"/>
          </p:cNvPicPr>
          <p:nvPr/>
        </p:nvPicPr>
        <p:blipFill rotWithShape="1">
          <a:blip r:embed="rId2"/>
          <a:srcRect t="5824"/>
          <a:stretch/>
        </p:blipFill>
        <p:spPr>
          <a:xfrm>
            <a:off x="4849982" y="8043"/>
            <a:ext cx="2479336" cy="1099843"/>
          </a:xfrm>
          <a:prstGeom prst="rect">
            <a:avLst/>
          </a:prstGeom>
        </p:spPr>
      </p:pic>
    </p:spTree>
    <p:extLst>
      <p:ext uri="{BB962C8B-B14F-4D97-AF65-F5344CB8AC3E}">
        <p14:creationId xmlns:p14="http://schemas.microsoft.com/office/powerpoint/2010/main" val="1863979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CC94-A7C4-124F-9841-1EE0765BAF13}"/>
              </a:ext>
            </a:extLst>
          </p:cNvPr>
          <p:cNvSpPr>
            <a:spLocks noGrp="1"/>
          </p:cNvSpPr>
          <p:nvPr>
            <p:ph type="title"/>
          </p:nvPr>
        </p:nvSpPr>
        <p:spPr/>
        <p:txBody>
          <a:bodyPr>
            <a:normAutofit/>
          </a:bodyPr>
          <a:lstStyle/>
          <a:p>
            <a:pPr algn="ctr"/>
            <a:r>
              <a:rPr lang="uk-UA" sz="5400" b="1" dirty="0"/>
              <a:t>Демографічна структура</a:t>
            </a:r>
            <a:endParaRPr lang="en-US" sz="5400" dirty="0"/>
          </a:p>
        </p:txBody>
      </p:sp>
      <p:sp>
        <p:nvSpPr>
          <p:cNvPr id="3" name="Content Placeholder 2">
            <a:extLst>
              <a:ext uri="{FF2B5EF4-FFF2-40B4-BE49-F238E27FC236}">
                <a16:creationId xmlns:a16="http://schemas.microsoft.com/office/drawing/2014/main" id="{C4C0C486-F67B-164C-8BAB-C06CF5D4E766}"/>
              </a:ext>
            </a:extLst>
          </p:cNvPr>
          <p:cNvSpPr>
            <a:spLocks noGrp="1"/>
          </p:cNvSpPr>
          <p:nvPr>
            <p:ph sz="half" idx="2"/>
          </p:nvPr>
        </p:nvSpPr>
        <p:spPr/>
        <p:txBody>
          <a:bodyPr>
            <a:normAutofit fontScale="92500" lnSpcReduction="20000"/>
          </a:bodyPr>
          <a:lstStyle/>
          <a:p>
            <a:pPr algn="ctr"/>
            <a:r>
              <a:rPr lang="uk-UA" sz="3600" b="1" dirty="0"/>
              <a:t>Середній розмір домогосподарства</a:t>
            </a:r>
            <a:r>
              <a:rPr lang="en-GB" sz="3600" b="1" dirty="0"/>
              <a:t>:</a:t>
            </a:r>
          </a:p>
          <a:p>
            <a:pPr algn="ctr"/>
            <a:r>
              <a:rPr lang="en-GB" sz="6600" b="1" dirty="0">
                <a:solidFill>
                  <a:schemeClr val="tx2">
                    <a:lumMod val="60000"/>
                    <a:lumOff val="40000"/>
                  </a:schemeClr>
                </a:solidFill>
              </a:rPr>
              <a:t>3 </a:t>
            </a:r>
            <a:r>
              <a:rPr lang="uk-UA" sz="6600" b="1" dirty="0">
                <a:solidFill>
                  <a:schemeClr val="tx2">
                    <a:lumMod val="60000"/>
                    <a:lumOff val="40000"/>
                  </a:schemeClr>
                </a:solidFill>
              </a:rPr>
              <a:t>людини</a:t>
            </a:r>
            <a:endParaRPr lang="en-GB" sz="6600" b="1" dirty="0">
              <a:solidFill>
                <a:schemeClr val="tx2">
                  <a:lumMod val="60000"/>
                  <a:lumOff val="40000"/>
                </a:schemeClr>
              </a:solidFill>
            </a:endParaRPr>
          </a:p>
          <a:p>
            <a:pPr lvl="0"/>
            <a:endParaRPr lang="en-GB" sz="3600" b="1" dirty="0">
              <a:solidFill>
                <a:prstClr val="black"/>
              </a:solidFill>
            </a:endParaRPr>
          </a:p>
          <a:p>
            <a:pPr algn="ctr"/>
            <a:r>
              <a:rPr lang="uk-UA" sz="3200" b="1" dirty="0">
                <a:solidFill>
                  <a:prstClr val="black"/>
                </a:solidFill>
              </a:rPr>
              <a:t>У</a:t>
            </a:r>
            <a:r>
              <a:rPr lang="en-GB" sz="3200" b="1" dirty="0">
                <a:solidFill>
                  <a:prstClr val="black"/>
                </a:solidFill>
              </a:rPr>
              <a:t> 84% </a:t>
            </a:r>
            <a:r>
              <a:rPr lang="uk-UA" sz="3200" b="1" dirty="0">
                <a:solidFill>
                  <a:prstClr val="black"/>
                </a:solidFill>
              </a:rPr>
              <a:t>домогосподарств</a:t>
            </a:r>
            <a:r>
              <a:rPr lang="en-GB" sz="3200" b="1" dirty="0">
                <a:solidFill>
                  <a:prstClr val="black"/>
                </a:solidFill>
              </a:rPr>
              <a:t>:</a:t>
            </a:r>
          </a:p>
          <a:p>
            <a:pPr lvl="0" algn="ctr" defTabSz="914400">
              <a:spcBef>
                <a:spcPts val="1000"/>
              </a:spcBef>
              <a:spcAft>
                <a:spcPts val="0"/>
              </a:spcAft>
            </a:pPr>
            <a:r>
              <a:rPr lang="en-GB" sz="6000" b="1" dirty="0">
                <a:solidFill>
                  <a:srgbClr val="1F497D">
                    <a:lumMod val="60000"/>
                    <a:lumOff val="40000"/>
                  </a:srgbClr>
                </a:solidFill>
              </a:rPr>
              <a:t>2, 3 </a:t>
            </a:r>
            <a:r>
              <a:rPr lang="uk-UA" sz="6000" b="1" dirty="0">
                <a:solidFill>
                  <a:srgbClr val="1F497D">
                    <a:lumMod val="60000"/>
                    <a:lumOff val="40000"/>
                  </a:srgbClr>
                </a:solidFill>
              </a:rPr>
              <a:t>або</a:t>
            </a:r>
            <a:r>
              <a:rPr lang="en-GB" sz="6000" b="1" dirty="0">
                <a:solidFill>
                  <a:srgbClr val="1F497D">
                    <a:lumMod val="60000"/>
                    <a:lumOff val="40000"/>
                  </a:srgbClr>
                </a:solidFill>
              </a:rPr>
              <a:t> 4 </a:t>
            </a:r>
            <a:r>
              <a:rPr lang="uk-UA" sz="6000" b="1" dirty="0">
                <a:solidFill>
                  <a:srgbClr val="1F497D">
                    <a:lumMod val="60000"/>
                    <a:lumOff val="40000"/>
                  </a:srgbClr>
                </a:solidFill>
              </a:rPr>
              <a:t>людини</a:t>
            </a:r>
            <a:endParaRPr lang="en-GB" sz="6000" b="1" dirty="0">
              <a:solidFill>
                <a:srgbClr val="1F497D">
                  <a:lumMod val="60000"/>
                  <a:lumOff val="40000"/>
                </a:srgbClr>
              </a:solidFill>
            </a:endParaRPr>
          </a:p>
          <a:p>
            <a:pPr algn="ctr"/>
            <a:endParaRPr lang="en-GB" sz="3600" b="1" dirty="0">
              <a:solidFill>
                <a:prstClr val="black"/>
              </a:solidFill>
            </a:endParaRPr>
          </a:p>
          <a:p>
            <a:endParaRPr lang="en-GB" sz="9600" b="1" dirty="0">
              <a:solidFill>
                <a:schemeClr val="tx2">
                  <a:lumMod val="60000"/>
                  <a:lumOff val="40000"/>
                </a:schemeClr>
              </a:solidFill>
            </a:endParaRPr>
          </a:p>
          <a:p>
            <a:endParaRPr lang="en-US" sz="3600" dirty="0"/>
          </a:p>
        </p:txBody>
      </p:sp>
      <p:sp>
        <p:nvSpPr>
          <p:cNvPr id="4" name="Content Placeholder 3">
            <a:extLst>
              <a:ext uri="{FF2B5EF4-FFF2-40B4-BE49-F238E27FC236}">
                <a16:creationId xmlns:a16="http://schemas.microsoft.com/office/drawing/2014/main" id="{D10C4675-493B-6E4C-9BEA-F8EE29AE9BE3}"/>
              </a:ext>
            </a:extLst>
          </p:cNvPr>
          <p:cNvSpPr>
            <a:spLocks noGrp="1"/>
          </p:cNvSpPr>
          <p:nvPr>
            <p:ph sz="half" idx="10"/>
          </p:nvPr>
        </p:nvSpPr>
        <p:spPr/>
        <p:txBody>
          <a:bodyPr>
            <a:normAutofit fontScale="92500" lnSpcReduction="20000"/>
          </a:bodyPr>
          <a:lstStyle/>
          <a:p>
            <a:pPr algn="ctr"/>
            <a:r>
              <a:rPr lang="uk-UA" sz="3600" b="1" dirty="0"/>
              <a:t>Домогосподарство очолює тільки мати/батько/один опікун</a:t>
            </a:r>
            <a:r>
              <a:rPr lang="en-GB" sz="3600" b="1" dirty="0"/>
              <a:t>:</a:t>
            </a:r>
          </a:p>
          <a:p>
            <a:pPr marL="857250" lvl="0" indent="-857250" defTabSz="914400">
              <a:spcBef>
                <a:spcPts val="1000"/>
              </a:spcBef>
              <a:spcAft>
                <a:spcPts val="0"/>
              </a:spcAft>
              <a:buFont typeface="Arial" panose="020B0604020202020204" pitchFamily="34" charset="0"/>
              <a:buChar char="•"/>
            </a:pPr>
            <a:r>
              <a:rPr lang="en-GB" sz="3600" b="1" dirty="0">
                <a:solidFill>
                  <a:srgbClr val="4F81BD"/>
                </a:solidFill>
              </a:rPr>
              <a:t>23% </a:t>
            </a:r>
            <a:r>
              <a:rPr lang="uk-UA" sz="3600" b="1" dirty="0">
                <a:solidFill>
                  <a:srgbClr val="4F81BD"/>
                </a:solidFill>
              </a:rPr>
              <a:t>ВПО</a:t>
            </a:r>
            <a:endParaRPr lang="en-GB" sz="3600" b="1" dirty="0">
              <a:solidFill>
                <a:srgbClr val="4F81BD"/>
              </a:solidFill>
            </a:endParaRPr>
          </a:p>
          <a:p>
            <a:pPr marL="857250" lvl="0" indent="-857250" defTabSz="914400">
              <a:spcBef>
                <a:spcPts val="1000"/>
              </a:spcBef>
              <a:spcAft>
                <a:spcPts val="0"/>
              </a:spcAft>
              <a:buFont typeface="Arial" panose="020B0604020202020204" pitchFamily="34" charset="0"/>
              <a:buChar char="•"/>
            </a:pPr>
            <a:r>
              <a:rPr lang="en-GB" sz="3600" b="1" dirty="0">
                <a:solidFill>
                  <a:srgbClr val="4F81BD"/>
                </a:solidFill>
              </a:rPr>
              <a:t>10% </a:t>
            </a:r>
            <a:r>
              <a:rPr lang="uk-UA" sz="3600" b="1" dirty="0">
                <a:solidFill>
                  <a:srgbClr val="4F81BD"/>
                </a:solidFill>
              </a:rPr>
              <a:t>не ВПО</a:t>
            </a:r>
            <a:endParaRPr lang="en-GB" sz="3600" b="1" dirty="0">
              <a:solidFill>
                <a:srgbClr val="4F81BD"/>
              </a:solidFill>
            </a:endParaRPr>
          </a:p>
          <a:p>
            <a:pPr algn="ctr"/>
            <a:endParaRPr lang="en-US" sz="3600" dirty="0"/>
          </a:p>
          <a:p>
            <a:pPr algn="ctr"/>
            <a:r>
              <a:rPr lang="uk-UA" sz="3000" b="1" dirty="0"/>
              <a:t>Частка населення з інвалідністю</a:t>
            </a:r>
            <a:r>
              <a:rPr lang="en-US" sz="3000" b="1" dirty="0"/>
              <a:t>:</a:t>
            </a:r>
          </a:p>
          <a:p>
            <a:pPr algn="ctr"/>
            <a:r>
              <a:rPr lang="en-US" sz="6500" b="1" dirty="0">
                <a:solidFill>
                  <a:schemeClr val="accent1"/>
                </a:solidFill>
              </a:rPr>
              <a:t>7%</a:t>
            </a:r>
          </a:p>
        </p:txBody>
      </p:sp>
      <p:pic>
        <p:nvPicPr>
          <p:cNvPr id="6" name="Picture 5">
            <a:extLst>
              <a:ext uri="{FF2B5EF4-FFF2-40B4-BE49-F238E27FC236}">
                <a16:creationId xmlns:a16="http://schemas.microsoft.com/office/drawing/2014/main" id="{03B4860B-57A8-5240-983B-65A0311B1F9C}"/>
              </a:ext>
            </a:extLst>
          </p:cNvPr>
          <p:cNvPicPr>
            <a:picLocks noChangeAspect="1"/>
          </p:cNvPicPr>
          <p:nvPr/>
        </p:nvPicPr>
        <p:blipFill rotWithShape="1">
          <a:blip r:embed="rId3"/>
          <a:srcRect t="5824"/>
          <a:stretch/>
        </p:blipFill>
        <p:spPr>
          <a:xfrm>
            <a:off x="9882554" y="118415"/>
            <a:ext cx="2119038" cy="940013"/>
          </a:xfrm>
          <a:prstGeom prst="rect">
            <a:avLst/>
          </a:prstGeom>
        </p:spPr>
      </p:pic>
    </p:spTree>
    <p:extLst>
      <p:ext uri="{BB962C8B-B14F-4D97-AF65-F5344CB8AC3E}">
        <p14:creationId xmlns:p14="http://schemas.microsoft.com/office/powerpoint/2010/main" val="3794093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51C8D-52F7-5A41-8AC6-1E6FC55B2E8B}"/>
              </a:ext>
            </a:extLst>
          </p:cNvPr>
          <p:cNvSpPr>
            <a:spLocks noGrp="1"/>
          </p:cNvSpPr>
          <p:nvPr>
            <p:ph type="title"/>
          </p:nvPr>
        </p:nvSpPr>
        <p:spPr/>
        <p:txBody>
          <a:bodyPr>
            <a:normAutofit fontScale="90000"/>
          </a:bodyPr>
          <a:lstStyle/>
          <a:p>
            <a:pPr algn="ctr"/>
            <a:r>
              <a:rPr lang="uk-UA" b="1" dirty="0"/>
              <a:t>Засоби для існування та економіка домогосподарств</a:t>
            </a:r>
            <a:endParaRPr lang="en-US" dirty="0"/>
          </a:p>
        </p:txBody>
      </p:sp>
      <p:sp>
        <p:nvSpPr>
          <p:cNvPr id="3" name="Content Placeholder 2">
            <a:extLst>
              <a:ext uri="{FF2B5EF4-FFF2-40B4-BE49-F238E27FC236}">
                <a16:creationId xmlns:a16="http://schemas.microsoft.com/office/drawing/2014/main" id="{F0250BD1-116A-8D48-AE0E-8EBA97A8C7D0}"/>
              </a:ext>
            </a:extLst>
          </p:cNvPr>
          <p:cNvSpPr>
            <a:spLocks noGrp="1"/>
          </p:cNvSpPr>
          <p:nvPr>
            <p:ph sz="half" idx="10"/>
          </p:nvPr>
        </p:nvSpPr>
        <p:spPr>
          <a:xfrm>
            <a:off x="838199" y="1690688"/>
            <a:ext cx="10515601" cy="4397878"/>
          </a:xfrm>
        </p:spPr>
        <p:txBody>
          <a:bodyPr>
            <a:normAutofit fontScale="92500" lnSpcReduction="20000"/>
          </a:bodyPr>
          <a:lstStyle/>
          <a:p>
            <a:pPr marL="571500" indent="-571500">
              <a:buFont typeface="Wingdings" pitchFamily="2" charset="2"/>
              <a:buChar char="Ø"/>
            </a:pPr>
            <a:r>
              <a:rPr lang="en-GB" sz="3600" b="1" dirty="0"/>
              <a:t>2</a:t>
            </a:r>
            <a:r>
              <a:rPr lang="en-GB" b="1" dirty="0"/>
              <a:t> </a:t>
            </a:r>
            <a:r>
              <a:rPr lang="uk-UA" b="1" dirty="0"/>
              <a:t>члени ДГ мають постійний заробіток</a:t>
            </a:r>
            <a:r>
              <a:rPr lang="en-GB" b="1" dirty="0"/>
              <a:t>:	</a:t>
            </a:r>
            <a:r>
              <a:rPr lang="en-GB" b="1" dirty="0">
                <a:solidFill>
                  <a:schemeClr val="tx2">
                    <a:lumMod val="60000"/>
                    <a:lumOff val="40000"/>
                  </a:schemeClr>
                </a:solidFill>
              </a:rPr>
              <a:t>54% </a:t>
            </a:r>
            <a:r>
              <a:rPr lang="uk-UA" b="1" dirty="0"/>
              <a:t>ВПО</a:t>
            </a:r>
            <a:endParaRPr lang="en-GB" b="1" dirty="0"/>
          </a:p>
          <a:p>
            <a:r>
              <a:rPr lang="en-GB" b="1" dirty="0">
                <a:solidFill>
                  <a:schemeClr val="tx2">
                    <a:lumMod val="60000"/>
                    <a:lumOff val="40000"/>
                  </a:schemeClr>
                </a:solidFill>
              </a:rPr>
              <a:t>							59% </a:t>
            </a:r>
            <a:r>
              <a:rPr lang="uk-UA" b="1" dirty="0"/>
              <a:t>не ВПО</a:t>
            </a:r>
            <a:endParaRPr lang="en-GB" b="1" dirty="0"/>
          </a:p>
          <a:p>
            <a:endParaRPr lang="en-GB" sz="1200" dirty="0"/>
          </a:p>
          <a:p>
            <a:pPr marL="571500" indent="-571500">
              <a:buFont typeface="Wingdings" pitchFamily="2" charset="2"/>
              <a:buChar char="Ø"/>
            </a:pPr>
            <a:r>
              <a:rPr lang="en-GB" sz="3600" b="1" dirty="0"/>
              <a:t>1 </a:t>
            </a:r>
            <a:r>
              <a:rPr lang="uk-UA" b="1" dirty="0"/>
              <a:t>член ДГ має постійний заробіток</a:t>
            </a:r>
            <a:r>
              <a:rPr lang="en-GB" b="1" dirty="0"/>
              <a:t>:	</a:t>
            </a:r>
            <a:r>
              <a:rPr lang="uk-UA" b="1" dirty="0"/>
              <a:t>	</a:t>
            </a:r>
            <a:r>
              <a:rPr lang="en-GB" b="1" dirty="0">
                <a:solidFill>
                  <a:schemeClr val="tx2">
                    <a:lumMod val="60000"/>
                    <a:lumOff val="40000"/>
                  </a:schemeClr>
                </a:solidFill>
              </a:rPr>
              <a:t>41% </a:t>
            </a:r>
            <a:r>
              <a:rPr lang="uk-UA" b="1" dirty="0"/>
              <a:t>ВПО</a:t>
            </a:r>
            <a:endParaRPr lang="en-GB" b="1" dirty="0"/>
          </a:p>
          <a:p>
            <a:r>
              <a:rPr lang="en-GB" b="1" dirty="0">
                <a:solidFill>
                  <a:schemeClr val="tx2">
                    <a:lumMod val="60000"/>
                    <a:lumOff val="40000"/>
                  </a:schemeClr>
                </a:solidFill>
              </a:rPr>
              <a:t>							23% </a:t>
            </a:r>
            <a:r>
              <a:rPr lang="uk-UA" b="1" dirty="0"/>
              <a:t>не ВПО</a:t>
            </a:r>
            <a:endParaRPr lang="en-GB" b="1" dirty="0"/>
          </a:p>
          <a:p>
            <a:pPr marL="457200" indent="-457200">
              <a:buFont typeface="Wingdings" pitchFamily="2" charset="2"/>
              <a:buChar char="Ø"/>
            </a:pPr>
            <a:r>
              <a:rPr lang="uk-UA" b="1" dirty="0"/>
              <a:t>Середній місячний дохід ДГ</a:t>
            </a:r>
            <a:r>
              <a:rPr lang="en-GB" b="1" dirty="0"/>
              <a:t>:</a:t>
            </a:r>
            <a:r>
              <a:rPr lang="uk-UA" b="1" dirty="0"/>
              <a:t>	</a:t>
            </a:r>
            <a:r>
              <a:rPr lang="en-GB" b="1" dirty="0"/>
              <a:t>	</a:t>
            </a:r>
            <a:r>
              <a:rPr lang="uk-UA" b="1" dirty="0"/>
              <a:t>	</a:t>
            </a:r>
            <a:r>
              <a:rPr lang="en-GB" b="1" dirty="0">
                <a:solidFill>
                  <a:schemeClr val="tx2">
                    <a:lumMod val="60000"/>
                    <a:lumOff val="40000"/>
                  </a:schemeClr>
                </a:solidFill>
              </a:rPr>
              <a:t>8,000-10,000</a:t>
            </a:r>
            <a:r>
              <a:rPr lang="uk-UA" b="1" dirty="0">
                <a:solidFill>
                  <a:schemeClr val="tx2">
                    <a:lumMod val="60000"/>
                    <a:lumOff val="40000"/>
                  </a:schemeClr>
                </a:solidFill>
              </a:rPr>
              <a:t> грн.</a:t>
            </a:r>
            <a:endParaRPr lang="en-GB" b="1" dirty="0"/>
          </a:p>
          <a:p>
            <a:endParaRPr lang="en-GB" sz="1200" b="1" dirty="0"/>
          </a:p>
          <a:p>
            <a:pPr marL="457200" indent="-457200">
              <a:buFont typeface="Wingdings" pitchFamily="2" charset="2"/>
              <a:buChar char="Ø"/>
            </a:pPr>
            <a:r>
              <a:rPr lang="uk-UA" b="1" dirty="0"/>
              <a:t>Основне джерело доходу</a:t>
            </a:r>
            <a:r>
              <a:rPr lang="en-GB" b="1" dirty="0"/>
              <a:t>:	</a:t>
            </a:r>
            <a:r>
              <a:rPr lang="uk-UA" b="1" dirty="0">
                <a:solidFill>
                  <a:schemeClr val="tx2">
                    <a:lumMod val="60000"/>
                    <a:lumOff val="40000"/>
                  </a:schemeClr>
                </a:solidFill>
              </a:rPr>
              <a:t>У сфері державного управління та 						пенсії </a:t>
            </a:r>
            <a:r>
              <a:rPr lang="en-GB" b="1" dirty="0"/>
              <a:t>(</a:t>
            </a:r>
            <a:r>
              <a:rPr lang="uk-UA" b="1" dirty="0"/>
              <a:t>ВПО</a:t>
            </a:r>
            <a:r>
              <a:rPr lang="en-GB" b="1" dirty="0"/>
              <a:t>)</a:t>
            </a:r>
          </a:p>
          <a:p>
            <a:r>
              <a:rPr lang="en-GB" b="1" dirty="0"/>
              <a:t>				</a:t>
            </a:r>
            <a:r>
              <a:rPr lang="uk-UA" b="1" dirty="0"/>
              <a:t>	</a:t>
            </a:r>
            <a:r>
              <a:rPr lang="uk-UA" b="1" dirty="0">
                <a:solidFill>
                  <a:schemeClr val="tx2">
                    <a:lumMod val="60000"/>
                    <a:lumOff val="40000"/>
                  </a:schemeClr>
                </a:solidFill>
              </a:rPr>
              <a:t>У сфері державного управління та освіти</a:t>
            </a:r>
            <a:r>
              <a:rPr lang="en-GB" b="1" dirty="0">
                <a:solidFill>
                  <a:schemeClr val="tx2">
                    <a:lumMod val="60000"/>
                    <a:lumOff val="40000"/>
                  </a:schemeClr>
                </a:solidFill>
              </a:rPr>
              <a:t> </a:t>
            </a:r>
            <a:r>
              <a:rPr lang="uk-UA" b="1" dirty="0">
                <a:solidFill>
                  <a:schemeClr val="tx2">
                    <a:lumMod val="60000"/>
                    <a:lumOff val="40000"/>
                  </a:schemeClr>
                </a:solidFill>
              </a:rPr>
              <a:t>					</a:t>
            </a:r>
            <a:r>
              <a:rPr lang="en-GB" b="1" dirty="0"/>
              <a:t>(</a:t>
            </a:r>
            <a:r>
              <a:rPr lang="uk-UA" b="1" dirty="0"/>
              <a:t>не ВПО</a:t>
            </a:r>
            <a:r>
              <a:rPr lang="en-GB" b="1" dirty="0"/>
              <a:t>)</a:t>
            </a:r>
          </a:p>
        </p:txBody>
      </p:sp>
      <p:pic>
        <p:nvPicPr>
          <p:cNvPr id="5" name="Picture 4">
            <a:extLst>
              <a:ext uri="{FF2B5EF4-FFF2-40B4-BE49-F238E27FC236}">
                <a16:creationId xmlns:a16="http://schemas.microsoft.com/office/drawing/2014/main" id="{50723F40-D30B-3E40-BF47-9F386349D34B}"/>
              </a:ext>
            </a:extLst>
          </p:cNvPr>
          <p:cNvPicPr>
            <a:picLocks noChangeAspect="1"/>
          </p:cNvPicPr>
          <p:nvPr/>
        </p:nvPicPr>
        <p:blipFill rotWithShape="1">
          <a:blip r:embed="rId3"/>
          <a:srcRect t="5824"/>
          <a:stretch/>
        </p:blipFill>
        <p:spPr>
          <a:xfrm>
            <a:off x="10251830" y="1"/>
            <a:ext cx="1940169" cy="860666"/>
          </a:xfrm>
          <a:prstGeom prst="rect">
            <a:avLst/>
          </a:prstGeom>
        </p:spPr>
      </p:pic>
    </p:spTree>
    <p:extLst>
      <p:ext uri="{BB962C8B-B14F-4D97-AF65-F5344CB8AC3E}">
        <p14:creationId xmlns:p14="http://schemas.microsoft.com/office/powerpoint/2010/main" val="191709583"/>
      </p:ext>
    </p:extLst>
  </p:cSld>
  <p:clrMapOvr>
    <a:masterClrMapping/>
  </p:clrMapOvr>
</p:sld>
</file>

<file path=ppt/theme/theme1.xml><?xml version="1.0" encoding="utf-8"?>
<a:theme xmlns:a="http://schemas.openxmlformats.org/drawingml/2006/main" name="Thème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A966B55F5F2940B3A88CEF7E5C1EE0" ma:contentTypeVersion="11" ma:contentTypeDescription="Create a new document." ma:contentTypeScope="" ma:versionID="ade28171fc62065ba693af384e847293">
  <xsd:schema xmlns:xsd="http://www.w3.org/2001/XMLSchema" xmlns:xs="http://www.w3.org/2001/XMLSchema" xmlns:p="http://schemas.microsoft.com/office/2006/metadata/properties" xmlns:ns2="0ac2bd96-5acc-41a2-b602-a8bc5cb3f3fb" xmlns:ns3="079238d4-f549-4e04-91f6-7f4ff001d28b" targetNamespace="http://schemas.microsoft.com/office/2006/metadata/properties" ma:root="true" ma:fieldsID="e02b49d970c244cd77e69e9bb27937cb" ns2:_="" ns3:_="">
    <xsd:import namespace="0ac2bd96-5acc-41a2-b602-a8bc5cb3f3fb"/>
    <xsd:import namespace="079238d4-f549-4e04-91f6-7f4ff001d2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c2bd96-5acc-41a2-b602-a8bc5cb3f3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9238d4-f549-4e04-91f6-7f4ff001d28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C50325-D50C-4A5D-AE7D-E7A9AEBAD0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c2bd96-5acc-41a2-b602-a8bc5cb3f3fb"/>
    <ds:schemaRef ds:uri="079238d4-f549-4e04-91f6-7f4ff001d2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11EBE6-C297-4100-9967-8B08CBD33559}">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cb63158d-4c87-41d6-92e1-d7e6508797fb"/>
    <ds:schemaRef ds:uri="http://schemas.microsoft.com/office/2006/documentManagement/types"/>
    <ds:schemaRef ds:uri="http://purl.org/dc/terms/"/>
    <ds:schemaRef ds:uri="http://www.w3.org/XML/1998/namespace"/>
  </ds:schemaRefs>
</ds:datastoreItem>
</file>

<file path=customXml/itemProps3.xml><?xml version="1.0" encoding="utf-8"?>
<ds:datastoreItem xmlns:ds="http://schemas.openxmlformats.org/officeDocument/2006/customXml" ds:itemID="{1B95EA38-359E-454C-9FB4-9C0B87CDD5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4036</TotalTime>
  <Words>2485</Words>
  <Application>Microsoft Macintosh PowerPoint</Application>
  <PresentationFormat>Widescreen</PresentationFormat>
  <Paragraphs>210</Paragraphs>
  <Slides>21</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Thème Office</vt:lpstr>
      <vt:lpstr>Профілювання ситуації з внутрішньо переміщиними особами у Краматорську та Сєвєродонецьку з особливою увагою до житла  Сєвєродонецьк, 21 вересня 2021р.  </vt:lpstr>
      <vt:lpstr>Мета житлового проєкту МОМ</vt:lpstr>
      <vt:lpstr>Цілі профілювання ВПО</vt:lpstr>
      <vt:lpstr>Огляд звіту</vt:lpstr>
      <vt:lpstr>Методологія</vt:lpstr>
      <vt:lpstr>Вибірка з опитування домогосподарств</vt:lpstr>
      <vt:lpstr>ОСНОВНІ ВИСНОВКИ</vt:lpstr>
      <vt:lpstr>Демографічна структура</vt:lpstr>
      <vt:lpstr>Засоби для існування та економіка домогосподарств</vt:lpstr>
      <vt:lpstr>Основне джерело доходу для домогосподарств ВПО та домогосподарств осіб, які не є ВПО, у Сєвєродонецьку </vt:lpstr>
      <vt:lpstr>Засоби для існування та економіка домогосподарств (2)</vt:lpstr>
      <vt:lpstr>Тип житла домогосподарств ВПО та домогосподарств осіб, які не є ВПО, у Сєвєродонецьку</vt:lpstr>
      <vt:lpstr>Середньомісячна орендна плата, яку сплачують особи, які є та не є ВПО, у Сєвєродонецьку</vt:lpstr>
      <vt:lpstr>Тип житла домогосподарств ВПО та домогосподарств осіб, які не є ВПО, у Сєвєродонецьку</vt:lpstr>
      <vt:lpstr>Гарантії проживання</vt:lpstr>
      <vt:lpstr>Основні причини зміни попереднього місця проживання ВПО у Сєвєродонецьку</vt:lpstr>
      <vt:lpstr>Житлові програми та вподобання</vt:lpstr>
      <vt:lpstr>Бажане планування квартири та місцевої інфраструктури</vt:lpstr>
      <vt:lpstr>РЕКОМЕНДАЦІЇ</vt:lpstr>
      <vt:lpstr>Квартирні вподобання</vt:lpstr>
      <vt:lpstr>Thank you!  Дякую!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«ПОКРАЩЕННЯ ЖИТЛОВИХ УМОВ ВНУТРІШНЬО ПЕРЕМІЩЕНИХ ОСІБ НА СХОДІ УКРАЇНИ»  ЖИТЛОВИЙ ПРОЕКТ  Семінар  26-28 жовтня 2020</dc:title>
  <dc:creator>SYBIRIANSKA Yuliia</dc:creator>
  <cp:lastModifiedBy>LOUGHNA Sean</cp:lastModifiedBy>
  <cp:revision>44</cp:revision>
  <dcterms:created xsi:type="dcterms:W3CDTF">2020-10-15T15:49:41Z</dcterms:created>
  <dcterms:modified xsi:type="dcterms:W3CDTF">2021-09-20T08:47:53Z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59aa38-f392-4105-be92-628035578272_Enabled">
    <vt:lpwstr>true</vt:lpwstr>
  </property>
  <property fmtid="{D5CDD505-2E9C-101B-9397-08002B2CF9AE}" pid="3" name="MSIP_Label_2059aa38-f392-4105-be92-628035578272_SetDate">
    <vt:lpwstr>2020-10-15T15:49:56Z</vt:lpwstr>
  </property>
  <property fmtid="{D5CDD505-2E9C-101B-9397-08002B2CF9AE}" pid="4" name="MSIP_Label_2059aa38-f392-4105-be92-628035578272_Method">
    <vt:lpwstr>Standard</vt:lpwstr>
  </property>
  <property fmtid="{D5CDD505-2E9C-101B-9397-08002B2CF9AE}" pid="5" name="MSIP_Label_2059aa38-f392-4105-be92-628035578272_Name">
    <vt:lpwstr>IOMLb0020IN123173</vt:lpwstr>
  </property>
  <property fmtid="{D5CDD505-2E9C-101B-9397-08002B2CF9AE}" pid="6" name="MSIP_Label_2059aa38-f392-4105-be92-628035578272_SiteId">
    <vt:lpwstr>1588262d-23fb-43b4-bd6e-bce49c8e6186</vt:lpwstr>
  </property>
  <property fmtid="{D5CDD505-2E9C-101B-9397-08002B2CF9AE}" pid="7" name="MSIP_Label_2059aa38-f392-4105-be92-628035578272_ActionId">
    <vt:lpwstr>75e5297f-01c3-4762-a244-0000304d2009</vt:lpwstr>
  </property>
  <property fmtid="{D5CDD505-2E9C-101B-9397-08002B2CF9AE}" pid="8" name="MSIP_Label_2059aa38-f392-4105-be92-628035578272_ContentBits">
    <vt:lpwstr>0</vt:lpwstr>
  </property>
  <property fmtid="{D5CDD505-2E9C-101B-9397-08002B2CF9AE}" pid="9" name="ContentTypeId">
    <vt:lpwstr>0x01010005A966B55F5F2940B3A88CEF7E5C1EE0</vt:lpwstr>
  </property>
</Properties>
</file>