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23"/>
  </p:notesMasterIdLst>
  <p:sldIdLst>
    <p:sldId id="256" r:id="rId2"/>
    <p:sldId id="276" r:id="rId3"/>
    <p:sldId id="277" r:id="rId4"/>
    <p:sldId id="278" r:id="rId5"/>
    <p:sldId id="287" r:id="rId6"/>
    <p:sldId id="297" r:id="rId7"/>
    <p:sldId id="260" r:id="rId8"/>
    <p:sldId id="299" r:id="rId9"/>
    <p:sldId id="289" r:id="rId10"/>
    <p:sldId id="288" r:id="rId11"/>
    <p:sldId id="296" r:id="rId12"/>
    <p:sldId id="300" r:id="rId13"/>
    <p:sldId id="291" r:id="rId14"/>
    <p:sldId id="292" r:id="rId15"/>
    <p:sldId id="303" r:id="rId16"/>
    <p:sldId id="293" r:id="rId17"/>
    <p:sldId id="294" r:id="rId18"/>
    <p:sldId id="301" r:id="rId19"/>
    <p:sldId id="302" r:id="rId20"/>
    <p:sldId id="304" r:id="rId21"/>
    <p:sldId id="305" r:id="rId22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53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94D8DB-E231-4F90-9F39-D179431CC682}" type="datetimeFigureOut">
              <a:rPr lang="uk-UA" smtClean="0"/>
              <a:pPr/>
              <a:t>12.04.2017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5CCF86-0456-4166-AA15-FAC7B54AFFDA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878125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5CCF86-0456-4166-AA15-FAC7B54AFFDA}" type="slidenum">
              <a:rPr lang="uk-UA" smtClean="0"/>
              <a:pPr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924801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FC9E1D1F-0514-4B0F-89A8-F4BA714A6348}" type="datetimeFigureOut">
              <a:rPr lang="uk-UA" smtClean="0"/>
              <a:pPr/>
              <a:t>12.04.2017</a:t>
            </a:fld>
            <a:endParaRPr lang="uk-UA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uk-UA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0E79CB92-520E-4BFF-81C3-58A783DAA17E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C9E1D1F-0514-4B0F-89A8-F4BA714A6348}" type="datetimeFigureOut">
              <a:rPr lang="uk-UA" smtClean="0"/>
              <a:pPr/>
              <a:t>12.04.2017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E79CB92-520E-4BFF-81C3-58A783DAA17E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C9E1D1F-0514-4B0F-89A8-F4BA714A6348}" type="datetimeFigureOut">
              <a:rPr lang="uk-UA" smtClean="0"/>
              <a:pPr/>
              <a:t>12.04.2017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E79CB92-520E-4BFF-81C3-58A783DAA17E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5DFEE5-CB98-44CF-8936-E08711D2A1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line, Subhead,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de-DE" noProof="0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684000" y="2448000"/>
            <a:ext cx="7776000" cy="3816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SzTx/>
              <a:buFontTx/>
              <a:buNone/>
              <a:tabLst>
                <a:tab pos="2190750" algn="l"/>
              </a:tabLst>
              <a:defRPr sz="1800" baseline="0"/>
            </a:lvl1pPr>
            <a:lvl2pPr marL="360000" indent="-360000">
              <a:buClr>
                <a:srgbClr val="C80F0F"/>
              </a:buClr>
              <a:buFont typeface="Arial" pitchFamily="34" charset="0"/>
              <a:buChar char="•"/>
              <a:defRPr sz="1800"/>
            </a:lvl2pPr>
            <a:lvl3pPr marL="720000">
              <a:defRPr sz="1800"/>
            </a:lvl3pPr>
            <a:lvl4pPr marL="1080000">
              <a:defRPr sz="1800" baseline="0"/>
            </a:lvl4pPr>
            <a:lvl5pPr marL="1440000">
              <a:defRPr sz="1800" baseline="0"/>
            </a:lvl5pPr>
            <a:lvl6pPr marL="1800000">
              <a:defRPr baseline="0"/>
            </a:lvl6pPr>
            <a:lvl7pPr marL="2160000">
              <a:defRPr baseline="0"/>
            </a:lvl7pPr>
            <a:lvl8pPr marL="2520000">
              <a:defRPr baseline="0"/>
            </a:lvl8pPr>
            <a:lvl9pPr marL="2880000">
              <a:defRPr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XXX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E0301B-517E-4397-A9F2-2F414A43A923}" type="datetime1">
              <a:rPr lang="de-DE"/>
              <a:pPr>
                <a:defRPr/>
              </a:pPr>
              <a:t>12.04.2017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44296399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C9E1D1F-0514-4B0F-89A8-F4BA714A6348}" type="datetimeFigureOut">
              <a:rPr lang="uk-UA" smtClean="0"/>
              <a:pPr/>
              <a:t>12.04.2017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E79CB92-520E-4BFF-81C3-58A783DAA17E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C9E1D1F-0514-4B0F-89A8-F4BA714A6348}" type="datetimeFigureOut">
              <a:rPr lang="uk-UA" smtClean="0"/>
              <a:pPr/>
              <a:t>12.04.2017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E79CB92-520E-4BFF-81C3-58A783DAA17E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C9E1D1F-0514-4B0F-89A8-F4BA714A6348}" type="datetimeFigureOut">
              <a:rPr lang="uk-UA" smtClean="0"/>
              <a:pPr/>
              <a:t>12.04.2017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E79CB92-520E-4BFF-81C3-58A783DAA17E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C9E1D1F-0514-4B0F-89A8-F4BA714A6348}" type="datetimeFigureOut">
              <a:rPr lang="uk-UA" smtClean="0"/>
              <a:pPr/>
              <a:t>12.04.2017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E79CB92-520E-4BFF-81C3-58A783DAA17E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C9E1D1F-0514-4B0F-89A8-F4BA714A6348}" type="datetimeFigureOut">
              <a:rPr lang="uk-UA" smtClean="0"/>
              <a:pPr/>
              <a:t>12.04.2017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E79CB92-520E-4BFF-81C3-58A783DAA17E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C9E1D1F-0514-4B0F-89A8-F4BA714A6348}" type="datetimeFigureOut">
              <a:rPr lang="uk-UA" smtClean="0"/>
              <a:pPr/>
              <a:t>12.04.2017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E79CB92-520E-4BFF-81C3-58A783DAA17E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FC9E1D1F-0514-4B0F-89A8-F4BA714A6348}" type="datetimeFigureOut">
              <a:rPr lang="uk-UA" smtClean="0"/>
              <a:pPr/>
              <a:t>12.04.2017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E79CB92-520E-4BFF-81C3-58A783DAA17E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FC9E1D1F-0514-4B0F-89A8-F4BA714A6348}" type="datetimeFigureOut">
              <a:rPr lang="uk-UA" smtClean="0"/>
              <a:pPr/>
              <a:t>12.04.2017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0E79CB92-520E-4BFF-81C3-58A783DAA17E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5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FC9E1D1F-0514-4B0F-89A8-F4BA714A6348}" type="datetimeFigureOut">
              <a:rPr lang="uk-UA" smtClean="0"/>
              <a:pPr/>
              <a:t>12.04.2017</a:t>
            </a:fld>
            <a:endParaRPr lang="uk-UA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uk-UA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0E79CB92-520E-4BFF-81C3-58A783DAA17E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6" r:id="rId13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10" Type="http://schemas.openxmlformats.org/officeDocument/2006/relationships/image" Target="../media/image74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ispolkom@sed-rada.gov.ua" TargetMode="External"/><Relationship Id="rId2" Type="http://schemas.openxmlformats.org/officeDocument/2006/relationships/hyperlink" Target="mailto:energo@sed-rada.gov.ua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661369"/>
            <a:ext cx="7772400" cy="4513285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«Зміни відбулись: Підвищення стандартів життя за допомогою енергоефективності у соціальній інфраструктурі</a:t>
            </a:r>
            <a:br>
              <a:rPr lang="uk-UA" sz="4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Луганський консорціум»</a:t>
            </a:r>
            <a:br>
              <a:rPr lang="uk-UA" sz="4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2015-2017 </a:t>
            </a:r>
            <a:r>
              <a:rPr lang="uk-UA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роки</a:t>
            </a:r>
            <a:endParaRPr lang="uk-UA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Inhaltsplatzhalter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139950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00250" y="571500"/>
            <a:ext cx="2798763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0" descr="Бланк ювілейний_РВ000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2" y="188640"/>
            <a:ext cx="4357687" cy="1543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uk-UA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Щорічний Німецький тиждень</a:t>
            </a:r>
            <a:r>
              <a:rPr 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енергоефективності</a:t>
            </a:r>
            <a:r>
              <a:rPr 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Сєвєродонецьку</a:t>
            </a:r>
            <a:endParaRPr lang="ru-RU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0" y="1557338"/>
            <a:ext cx="4268788" cy="2347912"/>
          </a:xfrm>
        </p:spPr>
      </p:pic>
      <p:pic>
        <p:nvPicPr>
          <p:cNvPr id="16388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1484313"/>
            <a:ext cx="3960812" cy="241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3957638"/>
            <a:ext cx="3960812" cy="262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4005263"/>
            <a:ext cx="4248150" cy="255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81333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987646"/>
          </a:xfrm>
        </p:spPr>
        <p:txBody>
          <a:bodyPr>
            <a:noAutofit/>
          </a:bodyPr>
          <a:lstStyle/>
          <a:p>
            <a:pPr algn="ctr"/>
            <a:r>
              <a:rPr lang="uk-UA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Співпраця із Вольфґанґом </a:t>
            </a:r>
            <a:r>
              <a:rPr lang="uk-UA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Мьоссінґером</a:t>
            </a:r>
            <a:r>
              <a:rPr lang="uk-UA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Генеральним консулом ФРН у Донецьку </a:t>
            </a:r>
            <a:r>
              <a:rPr lang="uk-UA" sz="2800" dirty="0">
                <a:effectLst/>
              </a:rPr>
              <a:t/>
            </a:r>
            <a:br>
              <a:rPr lang="uk-UA" sz="2800" dirty="0">
                <a:effectLst/>
              </a:rPr>
            </a:br>
            <a:endParaRPr lang="uk-UA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1176286"/>
            <a:ext cx="4155746" cy="31168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93704" y="1176286"/>
            <a:ext cx="3745161" cy="46032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3657299"/>
            <a:ext cx="4155746" cy="32007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56415" y="4730372"/>
            <a:ext cx="3782450" cy="212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289402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618"/>
            <a:ext cx="8229600" cy="660078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Енергоефективні заходи для </a:t>
            </a:r>
            <a:r>
              <a:rPr lang="uk-UA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дітей та молоді</a:t>
            </a:r>
            <a:endParaRPr lang="uk-UA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692696"/>
            <a:ext cx="3636168" cy="27271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87663" y="666403"/>
            <a:ext cx="5076825" cy="381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41913" y="3412674"/>
            <a:ext cx="3691195" cy="250983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26635" y="4502696"/>
            <a:ext cx="2417365" cy="181302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3419822"/>
            <a:ext cx="3077557" cy="230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057416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79712" y="-95388"/>
            <a:ext cx="56166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C0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Системний конкурс для шкіл Енергоефективні школи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417" y="863283"/>
            <a:ext cx="4680012" cy="31200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748" y="4042196"/>
            <a:ext cx="4158456" cy="23391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65042" y="4042196"/>
            <a:ext cx="4672595" cy="26283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36591" y="858719"/>
            <a:ext cx="4139952" cy="310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6403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/>
          <p:cNvSpPr txBox="1">
            <a:spLocks/>
          </p:cNvSpPr>
          <p:nvPr/>
        </p:nvSpPr>
        <p:spPr bwMode="auto">
          <a:xfrm>
            <a:off x="4286250" y="357188"/>
            <a:ext cx="4572000" cy="10001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uk-UA" sz="3200" b="1" kern="0" dirty="0">
                <a:solidFill>
                  <a:srgbClr val="CC6600"/>
                </a:solidFill>
                <a:latin typeface="+mj-lt"/>
                <a:ea typeface="+mj-ea"/>
                <a:cs typeface="+mj-cs"/>
              </a:rPr>
              <a:t>Майстер - клас</a:t>
            </a:r>
          </a:p>
        </p:txBody>
      </p:sp>
      <p:sp>
        <p:nvSpPr>
          <p:cNvPr id="17" name="Заголовок 1"/>
          <p:cNvSpPr txBox="1">
            <a:spLocks/>
          </p:cNvSpPr>
          <p:nvPr/>
        </p:nvSpPr>
        <p:spPr bwMode="auto">
          <a:xfrm>
            <a:off x="4438650" y="509588"/>
            <a:ext cx="4572000" cy="10001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uk-UA" sz="3200" b="1" kern="0" dirty="0">
                <a:solidFill>
                  <a:srgbClr val="CC6600"/>
                </a:solidFill>
                <a:latin typeface="+mj-lt"/>
                <a:ea typeface="+mj-ea"/>
                <a:cs typeface="+mj-cs"/>
              </a:rPr>
              <a:t>Моніторинг</a:t>
            </a:r>
          </a:p>
        </p:txBody>
      </p:sp>
      <p:sp>
        <p:nvSpPr>
          <p:cNvPr id="18" name="Заголовок 1"/>
          <p:cNvSpPr txBox="1">
            <a:spLocks/>
          </p:cNvSpPr>
          <p:nvPr/>
        </p:nvSpPr>
        <p:spPr bwMode="auto">
          <a:xfrm>
            <a:off x="4572000" y="428625"/>
            <a:ext cx="4572000" cy="10001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uk-UA" sz="3200" b="1" kern="0" dirty="0">
                <a:solidFill>
                  <a:srgbClr val="CC6600"/>
                </a:solidFill>
                <a:latin typeface="+mj-lt"/>
                <a:ea typeface="+mj-ea"/>
                <a:cs typeface="+mj-cs"/>
              </a:rPr>
              <a:t>Моніторинг</a:t>
            </a:r>
          </a:p>
        </p:txBody>
      </p:sp>
      <p:sp>
        <p:nvSpPr>
          <p:cNvPr id="19" name="Заголовок 1"/>
          <p:cNvSpPr txBox="1">
            <a:spLocks/>
          </p:cNvSpPr>
          <p:nvPr/>
        </p:nvSpPr>
        <p:spPr bwMode="auto">
          <a:xfrm>
            <a:off x="-324544" y="214313"/>
            <a:ext cx="9468544" cy="10001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uk-UA" sz="2800" b="1" dirty="0">
                <a:solidFill>
                  <a:srgbClr val="C0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Міжмуніципальні обміни та навчання </a:t>
            </a:r>
          </a:p>
          <a:p>
            <a:pPr algn="ctr">
              <a:lnSpc>
                <a:spcPct val="80000"/>
              </a:lnSpc>
              <a:defRPr/>
            </a:pPr>
            <a:r>
              <a:rPr lang="uk-UA" sz="2800" b="1" dirty="0">
                <a:solidFill>
                  <a:srgbClr val="C0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Харків </a:t>
            </a:r>
            <a:r>
              <a:rPr lang="uk-UA" sz="2800" b="1" dirty="0" smtClean="0">
                <a:solidFill>
                  <a:srgbClr val="C0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– Луганська область</a:t>
            </a:r>
            <a:endParaRPr lang="uk-UA" sz="2800" b="1" dirty="0">
              <a:solidFill>
                <a:srgbClr val="C0000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5369" name="Picture 10" descr="C:\Documents and Settings\admin\Рабочий стол\10421314_884471388278793_7985557451792222962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776" y="1560514"/>
            <a:ext cx="2654620" cy="198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12" descr="C:\Documents and Settings\admin\Рабочий стол\11295847_884471291612136_8685084731887530443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3375" y="1519548"/>
            <a:ext cx="3130550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3928" y="4010124"/>
            <a:ext cx="3112520" cy="23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061" y="3730627"/>
            <a:ext cx="2584051" cy="1937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52576" y="1556111"/>
            <a:ext cx="2958074" cy="22185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60343" y="3992959"/>
            <a:ext cx="2742539" cy="205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80458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>
          <a:xfrm>
            <a:off x="428625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uk-UA" altLang="uk-UA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Обмін досвідом Луганська область -Чернівці</a:t>
            </a:r>
            <a:endParaRPr lang="ru-RU" altLang="uk-UA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9" name="Picture 3" descr="D:\Рабочие материалы 2014-2016\GiZ\Дорадча рада заключна\DSC_04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285875"/>
            <a:ext cx="4054475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 descr="D:\Рабочие материалы 2014-2016\GiZ\Дорадча рада заключна\DSC_039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6250" y="1214438"/>
            <a:ext cx="4572000" cy="304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 descr="D:\Рабочие материалы 2014-2016\GiZ\Дорадча рада заключна\DSC_039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74888" y="3643313"/>
            <a:ext cx="4819650" cy="321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062623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395536" y="285751"/>
            <a:ext cx="9358313" cy="439738"/>
          </a:xfrm>
        </p:spPr>
        <p:txBody>
          <a:bodyPr>
            <a:noAutofit/>
          </a:bodyPr>
          <a:lstStyle/>
          <a:p>
            <a:pPr algn="ctr"/>
            <a:r>
              <a:rPr lang="uk-UA" altLang="uk-UA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Виставка енергоефективності (до 100 осіб)</a:t>
            </a:r>
            <a:endParaRPr lang="ru-RU" altLang="uk-UA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5" name="Picture 2" descr="D:\Рабочие материалы 2014-2016\GiZ\Виставка\11898573_927938920598706_7663906835647161953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28688"/>
            <a:ext cx="4476750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3" descr="D:\Рабочие материалы 2014-2016\GiZ\Виставка\11902475_927940890598509_6805403555561172320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6250" y="3214688"/>
            <a:ext cx="5000625" cy="364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4" descr="D:\Рабочие материалы 2014-2016\GiZ\Виставка\11885057_927936327265632_1962353232401069026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803650"/>
            <a:ext cx="4357688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5" descr="D:\Рабочие материалы 2014-2016\GiZ\Виставка\index (4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6250" y="928688"/>
            <a:ext cx="485775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91837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-214313" y="0"/>
            <a:ext cx="9358313" cy="439738"/>
          </a:xfrm>
        </p:spPr>
        <p:txBody>
          <a:bodyPr>
            <a:noAutofit/>
          </a:bodyPr>
          <a:lstStyle/>
          <a:p>
            <a:pPr algn="ctr"/>
            <a:r>
              <a:rPr lang="uk-UA" altLang="uk-UA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Форум ОСББ (80 осіб)</a:t>
            </a:r>
            <a:endParaRPr lang="ru-RU" altLang="uk-UA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9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20713"/>
            <a:ext cx="2940050" cy="2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625" y="620713"/>
            <a:ext cx="3635375" cy="272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90788" y="620713"/>
            <a:ext cx="3036887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2050" y="2757488"/>
            <a:ext cx="3076575" cy="410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4938" y="2819400"/>
            <a:ext cx="2794001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625" y="3213100"/>
            <a:ext cx="3611563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914900"/>
            <a:ext cx="25908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7038" y="5156200"/>
            <a:ext cx="2433637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Рисунок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4450" y="5732463"/>
            <a:ext cx="1590675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781335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251520" y="194469"/>
            <a:ext cx="9358313" cy="439738"/>
          </a:xfrm>
        </p:spPr>
        <p:txBody>
          <a:bodyPr>
            <a:noAutofit/>
          </a:bodyPr>
          <a:lstStyle/>
          <a:p>
            <a:pPr algn="ctr"/>
            <a:r>
              <a:rPr lang="uk-UA" altLang="uk-UA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Виставка енергоефективності (до 100 осіб)</a:t>
            </a:r>
            <a:endParaRPr lang="ru-RU" altLang="uk-UA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5" name="Picture 2" descr="D:\Рабочие материалы 2014-2016\GiZ\Виставка\11898573_927938920598706_7663906835647161953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28688"/>
            <a:ext cx="4476750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3" descr="D:\Рабочие материалы 2014-2016\GiZ\Виставка\11902475_927940890598509_6805403555561172320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6250" y="3214688"/>
            <a:ext cx="5000625" cy="364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4" descr="D:\Рабочие материалы 2014-2016\GiZ\Виставка\11885057_927936327265632_1962353232401069026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803650"/>
            <a:ext cx="4357688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5" descr="D:\Рабочие материалы 2014-2016\GiZ\Виставка\index (4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6250" y="928688"/>
            <a:ext cx="485775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547152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357188" y="0"/>
            <a:ext cx="8229600" cy="571500"/>
          </a:xfrm>
        </p:spPr>
        <p:txBody>
          <a:bodyPr>
            <a:noAutofit/>
          </a:bodyPr>
          <a:lstStyle/>
          <a:p>
            <a:pPr algn="ctr"/>
            <a:r>
              <a:rPr lang="uk-UA" altLang="uk-UA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Будиночок енергоефективних порад</a:t>
            </a:r>
            <a:endParaRPr lang="ru-RU" altLang="uk-UA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375" y="928688"/>
            <a:ext cx="7708900" cy="464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733119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/>
          <p:cNvSpPr>
            <a:spLocks noGrp="1" noChangeArrowheads="1"/>
          </p:cNvSpPr>
          <p:nvPr>
            <p:ph type="title"/>
          </p:nvPr>
        </p:nvSpPr>
        <p:spPr>
          <a:xfrm>
            <a:off x="459772" y="177618"/>
            <a:ext cx="8229600" cy="725470"/>
          </a:xfrm>
          <a:noFill/>
        </p:spPr>
        <p:txBody>
          <a:bodyPr>
            <a:noAutofit/>
          </a:bodyPr>
          <a:lstStyle/>
          <a:p>
            <a:pPr algn="ctr"/>
            <a:r>
              <a:rPr lang="uk-UA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uk-UA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корочення </a:t>
            </a:r>
            <a:r>
              <a:rPr lang="uk-UA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споживання енергоносіїв у секторі муніципальних будівель</a:t>
            </a:r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6" name="Содержимое 5" descr="Фото042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61528" y="3864445"/>
            <a:ext cx="4050118" cy="2827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2" name="Picture 12" descr="11_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61528" y="1046187"/>
            <a:ext cx="4027844" cy="2671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121" y="3996186"/>
            <a:ext cx="3638699" cy="2696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Freeform 9"/>
          <p:cNvSpPr>
            <a:spLocks/>
          </p:cNvSpPr>
          <p:nvPr/>
        </p:nvSpPr>
        <p:spPr bwMode="gray">
          <a:xfrm rot="20977156" flipH="1">
            <a:off x="4148815" y="3203623"/>
            <a:ext cx="959439" cy="1241425"/>
          </a:xfrm>
          <a:custGeom>
            <a:avLst/>
            <a:gdLst>
              <a:gd name="T0" fmla="*/ 2147483647 w 580"/>
              <a:gd name="T1" fmla="*/ 0 h 798"/>
              <a:gd name="T2" fmla="*/ 2147483647 w 580"/>
              <a:gd name="T3" fmla="*/ 2147483647 h 798"/>
              <a:gd name="T4" fmla="*/ 2147483647 w 580"/>
              <a:gd name="T5" fmla="*/ 2147483647 h 798"/>
              <a:gd name="T6" fmla="*/ 2147483647 w 580"/>
              <a:gd name="T7" fmla="*/ 2147483647 h 798"/>
              <a:gd name="T8" fmla="*/ 2147483647 w 580"/>
              <a:gd name="T9" fmla="*/ 2147483647 h 798"/>
              <a:gd name="T10" fmla="*/ 2147483647 w 580"/>
              <a:gd name="T11" fmla="*/ 2147483647 h 798"/>
              <a:gd name="T12" fmla="*/ 2147483647 w 580"/>
              <a:gd name="T13" fmla="*/ 2147483647 h 798"/>
              <a:gd name="T14" fmla="*/ 2147483647 w 580"/>
              <a:gd name="T15" fmla="*/ 2147483647 h 798"/>
              <a:gd name="T16" fmla="*/ 2147483647 w 580"/>
              <a:gd name="T17" fmla="*/ 2147483647 h 798"/>
              <a:gd name="T18" fmla="*/ 2147483647 w 580"/>
              <a:gd name="T19" fmla="*/ 2147483647 h 798"/>
              <a:gd name="T20" fmla="*/ 2147483647 w 580"/>
              <a:gd name="T21" fmla="*/ 2147483647 h 798"/>
              <a:gd name="T22" fmla="*/ 2147483647 w 580"/>
              <a:gd name="T23" fmla="*/ 2147483647 h 798"/>
              <a:gd name="T24" fmla="*/ 0 w 580"/>
              <a:gd name="T25" fmla="*/ 2147483647 h 798"/>
              <a:gd name="T26" fmla="*/ 2147483647 w 580"/>
              <a:gd name="T27" fmla="*/ 2147483647 h 798"/>
              <a:gd name="T28" fmla="*/ 2147483647 w 580"/>
              <a:gd name="T29" fmla="*/ 2147483647 h 798"/>
              <a:gd name="T30" fmla="*/ 2147483647 w 580"/>
              <a:gd name="T31" fmla="*/ 2147483647 h 798"/>
              <a:gd name="T32" fmla="*/ 2147483647 w 580"/>
              <a:gd name="T33" fmla="*/ 2147483647 h 798"/>
              <a:gd name="T34" fmla="*/ 2147483647 w 580"/>
              <a:gd name="T35" fmla="*/ 2147483647 h 798"/>
              <a:gd name="T36" fmla="*/ 2147483647 w 580"/>
              <a:gd name="T37" fmla="*/ 2147483647 h 798"/>
              <a:gd name="T38" fmla="*/ 2147483647 w 580"/>
              <a:gd name="T39" fmla="*/ 2147483647 h 798"/>
              <a:gd name="T40" fmla="*/ 2147483647 w 580"/>
              <a:gd name="T41" fmla="*/ 2147483647 h 798"/>
              <a:gd name="T42" fmla="*/ 2147483647 w 580"/>
              <a:gd name="T43" fmla="*/ 2147483647 h 798"/>
              <a:gd name="T44" fmla="*/ 2147483647 w 580"/>
              <a:gd name="T45" fmla="*/ 2147483647 h 798"/>
              <a:gd name="T46" fmla="*/ 2147483647 w 580"/>
              <a:gd name="T47" fmla="*/ 2147483647 h 798"/>
              <a:gd name="T48" fmla="*/ 2147483647 w 580"/>
              <a:gd name="T49" fmla="*/ 2147483647 h 798"/>
              <a:gd name="T50" fmla="*/ 2147483647 w 580"/>
              <a:gd name="T51" fmla="*/ 2147483647 h 798"/>
              <a:gd name="T52" fmla="*/ 2147483647 w 580"/>
              <a:gd name="T53" fmla="*/ 0 h 798"/>
              <a:gd name="T54" fmla="*/ 2147483647 w 580"/>
              <a:gd name="T55" fmla="*/ 0 h 79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580"/>
              <a:gd name="T85" fmla="*/ 0 h 798"/>
              <a:gd name="T86" fmla="*/ 580 w 580"/>
              <a:gd name="T87" fmla="*/ 798 h 798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solidFill>
            <a:srgbClr val="3366FF"/>
          </a:solidFill>
          <a:ln w="0">
            <a:noFill/>
            <a:round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3" name="AutoShape 2" descr="Результат пошуку зображень за запитом &quot;дитячий садочок до термомодернізації картинки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9586" y="1004596"/>
            <a:ext cx="3617802" cy="27133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428625" y="0"/>
            <a:ext cx="8229600" cy="642938"/>
          </a:xfrm>
        </p:spPr>
        <p:txBody>
          <a:bodyPr>
            <a:normAutofit/>
          </a:bodyPr>
          <a:lstStyle/>
          <a:p>
            <a:pPr algn="ctr"/>
            <a:r>
              <a:rPr lang="uk-UA" altLang="uk-UA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База даних місцевих виробників</a:t>
            </a:r>
            <a:endParaRPr lang="ru-RU" altLang="uk-UA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5" name="Picture 5" descr="E:\Ассоціація міст України стор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3550" y="642938"/>
            <a:ext cx="8407400" cy="597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980162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68313" y="188913"/>
            <a:ext cx="8229600" cy="6169045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endParaRPr lang="uk-UA" sz="4800" b="1" dirty="0" smtClean="0">
              <a:latin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uk-UA" sz="4800" b="1" dirty="0">
              <a:latin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uk-UA" sz="4800" b="1" dirty="0" smtClean="0">
                <a:latin typeface="Times New Roman" pitchFamily="18" charset="0"/>
              </a:rPr>
              <a:t>Дякуємо за увагу!</a:t>
            </a:r>
            <a:endParaRPr lang="ru-RU" sz="4800" b="1" dirty="0">
              <a:latin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uk-UA" sz="2000" b="1" dirty="0">
                <a:latin typeface="Times New Roman" pitchFamily="18" charset="0"/>
              </a:rPr>
              <a:t>Наталія </a:t>
            </a:r>
            <a:r>
              <a:rPr lang="uk-UA" sz="2000" b="1" dirty="0" smtClean="0">
                <a:latin typeface="Times New Roman" pitchFamily="18" charset="0"/>
              </a:rPr>
              <a:t>Бойко, </a:t>
            </a:r>
            <a:r>
              <a:rPr lang="uk-UA" sz="2000" i="1" dirty="0">
                <a:latin typeface="Times New Roman" pitchFamily="18" charset="0"/>
              </a:rPr>
              <a:t>виконавчий директор Луганського РВ </a:t>
            </a:r>
            <a:r>
              <a:rPr lang="uk-UA" sz="2000" i="1" dirty="0" smtClean="0">
                <a:latin typeface="Times New Roman" pitchFamily="18" charset="0"/>
              </a:rPr>
              <a:t>АМУ,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uk-UA" sz="2000" i="1" dirty="0" smtClean="0">
                <a:latin typeface="Times New Roman" pitchFamily="18" charset="0"/>
              </a:rPr>
              <a:t>050-281-45-68</a:t>
            </a:r>
          </a:p>
          <a:p>
            <a:pPr algn="ctr">
              <a:lnSpc>
                <a:spcPct val="80000"/>
              </a:lnSpc>
              <a:buNone/>
            </a:pPr>
            <a:r>
              <a:rPr lang="en-US" sz="2000" b="1" i="1" dirty="0">
                <a:latin typeface="Times New Roman" pitchFamily="18" charset="0"/>
              </a:rPr>
              <a:t>E-mail:</a:t>
            </a:r>
            <a:r>
              <a:rPr lang="uk-UA" sz="2000" b="1" i="1" dirty="0">
                <a:latin typeface="Times New Roman" pitchFamily="18" charset="0"/>
              </a:rPr>
              <a:t> </a:t>
            </a:r>
            <a:r>
              <a:rPr lang="en-US" sz="2000" i="1" dirty="0" smtClean="0">
                <a:latin typeface="Times New Roman" pitchFamily="18" charset="0"/>
              </a:rPr>
              <a:t>boyko.amu@gmail.com</a:t>
            </a:r>
            <a:endParaRPr lang="uk-UA" sz="2000" i="1" dirty="0" smtClean="0">
              <a:latin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uk-UA" sz="2000" i="1" dirty="0">
              <a:latin typeface="Times New Roman" pitchFamily="18" charset="0"/>
            </a:endParaRPr>
          </a:p>
          <a:p>
            <a:pPr algn="ctr">
              <a:lnSpc>
                <a:spcPct val="80000"/>
              </a:lnSpc>
              <a:buNone/>
            </a:pPr>
            <a:r>
              <a:rPr lang="uk-UA" sz="2000" b="1" dirty="0" err="1" smtClean="0">
                <a:latin typeface="Times New Roman" pitchFamily="18" charset="0"/>
              </a:rPr>
              <a:t>Вітченко</a:t>
            </a:r>
            <a:r>
              <a:rPr lang="uk-UA" sz="2000" b="1" smtClean="0">
                <a:latin typeface="Times New Roman" pitchFamily="18" charset="0"/>
              </a:rPr>
              <a:t> </a:t>
            </a:r>
            <a:r>
              <a:rPr lang="uk-UA" sz="2000" b="1" smtClean="0">
                <a:latin typeface="Times New Roman" pitchFamily="18" charset="0"/>
              </a:rPr>
              <a:t>Ольга, </a:t>
            </a:r>
            <a:r>
              <a:rPr lang="uk-UA" sz="2000" i="1" smtClean="0">
                <a:latin typeface="Times New Roman" pitchFamily="18" charset="0"/>
              </a:rPr>
              <a:t>начальник </a:t>
            </a:r>
            <a:r>
              <a:rPr lang="uk-UA" sz="2000" i="1" dirty="0" smtClean="0">
                <a:latin typeface="Times New Roman" pitchFamily="18" charset="0"/>
              </a:rPr>
              <a:t>відділу інвестиційної політики</a:t>
            </a:r>
            <a:r>
              <a:rPr lang="en-US" sz="2000" i="1" dirty="0" smtClean="0">
                <a:latin typeface="Times New Roman" pitchFamily="18" charset="0"/>
              </a:rPr>
              <a:t> </a:t>
            </a:r>
            <a:r>
              <a:rPr lang="uk-UA" sz="2000" i="1" dirty="0" smtClean="0">
                <a:latin typeface="Times New Roman" pitchFamily="18" charset="0"/>
              </a:rPr>
              <a:t>департаменту економічного розвитку, </a:t>
            </a:r>
            <a:r>
              <a:rPr lang="uk-UA" sz="2000" i="1" dirty="0" err="1" smtClean="0">
                <a:latin typeface="Times New Roman" pitchFamily="18" charset="0"/>
              </a:rPr>
              <a:t>енергоменеджер</a:t>
            </a:r>
            <a:r>
              <a:rPr lang="uk-UA" sz="2000" i="1" dirty="0" smtClean="0">
                <a:latin typeface="Times New Roman" pitchFamily="18" charset="0"/>
              </a:rPr>
              <a:t> міста</a:t>
            </a:r>
          </a:p>
          <a:p>
            <a:pPr algn="ctr">
              <a:lnSpc>
                <a:spcPct val="80000"/>
              </a:lnSpc>
              <a:buNone/>
            </a:pPr>
            <a:r>
              <a:rPr lang="en-US" sz="2000" b="1" i="1" dirty="0" smtClean="0">
                <a:latin typeface="Times New Roman" pitchFamily="18" charset="0"/>
              </a:rPr>
              <a:t>E-mail: </a:t>
            </a:r>
            <a:r>
              <a:rPr lang="en-US" sz="2000" i="1" dirty="0" smtClean="0">
                <a:latin typeface="Times New Roman" pitchFamily="18" charset="0"/>
                <a:hlinkClick r:id="rId2"/>
              </a:rPr>
              <a:t>energo@sed-rada.gov.ua</a:t>
            </a:r>
            <a:r>
              <a:rPr lang="uk-UA" sz="2000" i="1" dirty="0" smtClean="0">
                <a:latin typeface="Times New Roman" pitchFamily="18" charset="0"/>
              </a:rPr>
              <a:t>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uk-UA" sz="2000" b="1" i="1" dirty="0" smtClean="0">
              <a:latin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uk-UA" sz="2000" b="1" i="1" dirty="0" smtClean="0">
                <a:latin typeface="Times New Roman" pitchFamily="18" charset="0"/>
              </a:rPr>
              <a:t>Адреса:</a:t>
            </a:r>
            <a:r>
              <a:rPr lang="uk-UA" sz="2000" i="1" dirty="0" smtClean="0">
                <a:latin typeface="Times New Roman" pitchFamily="18" charset="0"/>
              </a:rPr>
              <a:t> 93400, м. Сєвєродонецьк, бульвар Дружби Народів ,32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uk-UA" sz="2000" b="1" i="1" dirty="0" smtClean="0">
                <a:latin typeface="Times New Roman" pitchFamily="18" charset="0"/>
              </a:rPr>
              <a:t>Телефон: </a:t>
            </a:r>
            <a:r>
              <a:rPr lang="uk-UA" sz="2000" i="1" dirty="0" smtClean="0">
                <a:latin typeface="Times New Roman" pitchFamily="18" charset="0"/>
              </a:rPr>
              <a:t>(06452) 4-40-31, 4-03-20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uk-UA" sz="2000" b="1" i="1" dirty="0" smtClean="0">
                <a:latin typeface="Times New Roman" pitchFamily="18" charset="0"/>
              </a:rPr>
              <a:t>Факс: </a:t>
            </a:r>
            <a:r>
              <a:rPr lang="uk-UA" sz="2000" i="1" dirty="0" smtClean="0">
                <a:latin typeface="Times New Roman" pitchFamily="18" charset="0"/>
              </a:rPr>
              <a:t>(06452) 2-73-41</a:t>
            </a:r>
            <a:endParaRPr lang="en-US" sz="2000" b="1" i="1" dirty="0" smtClean="0">
              <a:latin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sz="2000" b="1" i="1" dirty="0" smtClean="0">
                <a:latin typeface="Times New Roman" pitchFamily="18" charset="0"/>
              </a:rPr>
              <a:t>E-mail:</a:t>
            </a:r>
            <a:r>
              <a:rPr lang="uk-UA" sz="2000" b="1" i="1" dirty="0" smtClean="0">
                <a:latin typeface="Times New Roman" pitchFamily="18" charset="0"/>
              </a:rPr>
              <a:t> </a:t>
            </a:r>
            <a:r>
              <a:rPr lang="en-US" sz="2000" i="1" dirty="0" err="1" smtClean="0">
                <a:latin typeface="Times New Roman" pitchFamily="18" charset="0"/>
                <a:hlinkClick r:id="rId3"/>
              </a:rPr>
              <a:t>ispolkom</a:t>
            </a:r>
            <a:r>
              <a:rPr lang="en-US" sz="2000" i="1" u="sng" dirty="0" err="1" smtClean="0">
                <a:latin typeface="Times New Roman" pitchFamily="18" charset="0"/>
                <a:hlinkClick r:id="rId3"/>
              </a:rPr>
              <a:t>@sed</a:t>
            </a:r>
            <a:r>
              <a:rPr lang="uk-UA" sz="2000" i="1" u="sng" dirty="0" smtClean="0">
                <a:latin typeface="Times New Roman" pitchFamily="18" charset="0"/>
                <a:hlinkClick r:id="rId3"/>
              </a:rPr>
              <a:t>-</a:t>
            </a:r>
            <a:r>
              <a:rPr lang="en-US" sz="2000" i="1" u="sng" dirty="0" smtClean="0">
                <a:latin typeface="Times New Roman" pitchFamily="18" charset="0"/>
                <a:hlinkClick r:id="rId3"/>
              </a:rPr>
              <a:t>rada.gov.ua</a:t>
            </a:r>
            <a:endParaRPr lang="en-US" sz="2000" i="1" u="sng" dirty="0" smtClean="0">
              <a:latin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sz="2000" i="1" u="sng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uk-UA" sz="2000" i="1" dirty="0" smtClean="0">
                <a:solidFill>
                  <a:srgbClr val="FFFF00"/>
                </a:solidFill>
                <a:latin typeface="Times New Roman" pitchFamily="18" charset="0"/>
              </a:rPr>
              <a:t>  </a:t>
            </a:r>
            <a:r>
              <a:rPr lang="uk-UA" sz="2000" i="1" dirty="0" smtClean="0">
                <a:latin typeface="Times New Roman" pitchFamily="18" charset="0"/>
              </a:rPr>
              <a:t>http://www.sed-rada.gov.ua/</a:t>
            </a:r>
            <a:endParaRPr lang="ru-RU" sz="2800" dirty="0" smtClean="0"/>
          </a:p>
        </p:txBody>
      </p:sp>
      <p:pic>
        <p:nvPicPr>
          <p:cNvPr id="19460" name="Picture 7" descr="Герб, большое изображение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188913"/>
            <a:ext cx="1239837" cy="126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Рисунок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7625" y="0"/>
            <a:ext cx="1300163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3871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84594"/>
            <a:ext cx="9144000" cy="880531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uk-UA" sz="25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5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ЕНЕРГОЕФЕКТИВНЕ </a:t>
            </a:r>
            <a:r>
              <a:rPr lang="uk-UA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ВУЛИЧНЕ </a:t>
            </a:r>
            <a:r>
              <a:rPr lang="uk-UA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ОСВІТЛЕННЯ </a:t>
            </a:r>
            <a:r>
              <a:rPr lang="uk-UA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uk-UA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співпраця з Північною екологічною корпорацією НЕФКО в рамках фінансової програми «ДЕМО -УКРАЇНА ЦТ»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graphicFrame>
        <p:nvGraphicFramePr>
          <p:cNvPr id="17" name="Содержимое 16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xmlns="" val="1506282313"/>
              </p:ext>
            </p:extLst>
          </p:nvPr>
        </p:nvGraphicFramePr>
        <p:xfrm>
          <a:off x="142845" y="5786454"/>
          <a:ext cx="8605618" cy="642942"/>
        </p:xfrm>
        <a:graphic>
          <a:graphicData uri="http://schemas.openxmlformats.org/drawingml/2006/table">
            <a:tbl>
              <a:tblPr>
                <a:effectLst>
                  <a:outerShdw blurRad="50800" dist="50800" dir="5400000" algn="ctr" rotWithShape="0">
                    <a:schemeClr val="bg2">
                      <a:lumMod val="60000"/>
                      <a:lumOff val="40000"/>
                    </a:schemeClr>
                  </a:outerShdw>
                </a:effectLst>
              </a:tblPr>
              <a:tblGrid>
                <a:gridCol w="2299786"/>
                <a:gridCol w="1672037"/>
                <a:gridCol w="1765255"/>
                <a:gridCol w="2868540"/>
              </a:tblGrid>
              <a:tr h="3214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параметр</a:t>
                      </a:r>
                      <a:endParaRPr kumimoji="0" lang="uk-UA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tx1">
                            <a:lumMod val="50000"/>
                            <a:lumOff val="50000"/>
                          </a:scheme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зараз</a:t>
                      </a:r>
                      <a:endParaRPr kumimoji="0" lang="uk-UA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tx1">
                            <a:lumMod val="50000"/>
                            <a:lumOff val="50000"/>
                          </a:scheme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після</a:t>
                      </a:r>
                      <a:endParaRPr kumimoji="0" lang="uk-UA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tx1">
                            <a:lumMod val="50000"/>
                            <a:lumOff val="50000"/>
                          </a:scheme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зниження</a:t>
                      </a:r>
                      <a:endParaRPr kumimoji="0" lang="uk-UA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tx1">
                            <a:lumMod val="50000"/>
                            <a:lumOff val="50000"/>
                          </a:scheme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2700000" scaled="0"/>
                    </a:gradFill>
                  </a:tcPr>
                </a:tc>
              </a:tr>
              <a:tr h="3214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електроенергія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кВт/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рік</a:t>
                      </a:r>
                      <a:endParaRPr kumimoji="0" lang="uk-UA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FFFF99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402,75</a:t>
                      </a:r>
                      <a:endParaRPr kumimoji="0" lang="uk-UA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FFFF99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80,55</a:t>
                      </a:r>
                      <a:endParaRPr kumimoji="0" lang="uk-UA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FFFF99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322,2</a:t>
                      </a:r>
                      <a:endParaRPr kumimoji="0" lang="uk-UA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FFFF99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2700000" scaled="0"/>
                    </a:gradFill>
                  </a:tcPr>
                </a:tc>
              </a:tr>
            </a:tbl>
          </a:graphicData>
        </a:graphic>
      </p:graphicFrame>
      <p:sp>
        <p:nvSpPr>
          <p:cNvPr id="14341" name="Содержимое 3"/>
          <p:cNvSpPr>
            <a:spLocks noGrp="1"/>
          </p:cNvSpPr>
          <p:nvPr>
            <p:ph sz="half" idx="4294967295"/>
          </p:nvPr>
        </p:nvSpPr>
        <p:spPr>
          <a:xfrm>
            <a:off x="0" y="3143250"/>
            <a:ext cx="3857625" cy="633413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uk-UA" sz="2500" b="1" dirty="0" smtClean="0">
                <a:solidFill>
                  <a:schemeClr val="bg1"/>
                </a:solidFill>
              </a:rPr>
              <a:t>СЕВЕРОДОНЕЦК-2015</a:t>
            </a:r>
          </a:p>
        </p:txBody>
      </p:sp>
      <p:pic>
        <p:nvPicPr>
          <p:cNvPr id="11" name="Рисунок 6" descr="C:\Users\userMak1344\AppData\Local\Microsoft\Windows\Temporary Internet Files\Content.Outlook\KRGCJ6H9\IMG_3966.JPG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1112213">
            <a:off x="305735" y="1583496"/>
            <a:ext cx="3069547" cy="1867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C:\Users\userMak1344\AppData\Local\Microsoft\Windows\Temporary Internet Files\Content.Outlook\KRGCJ6H9\IMG_397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571876"/>
            <a:ext cx="2571768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33" descr="&amp;ocy;&amp;kcy;&amp;tcy;&amp;yacy;&amp;bcy;&amp;rcy;&amp;softcy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2833846"/>
            <a:ext cx="3302108" cy="2666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28" descr="&amp;ocy;&amp;scy;&amp;vcy;&amp;iecy;&amp;shchcy;&amp;iecy;&amp;ncy;&amp;icy;&amp;iecy;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08104" y="1430226"/>
            <a:ext cx="3325947" cy="2029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Freeform 9"/>
          <p:cNvSpPr>
            <a:spLocks/>
          </p:cNvSpPr>
          <p:nvPr/>
        </p:nvSpPr>
        <p:spPr bwMode="gray">
          <a:xfrm rot="20977156" flipH="1">
            <a:off x="2175330" y="2866003"/>
            <a:ext cx="1000125" cy="1241425"/>
          </a:xfrm>
          <a:custGeom>
            <a:avLst/>
            <a:gdLst>
              <a:gd name="T0" fmla="*/ 2147483647 w 580"/>
              <a:gd name="T1" fmla="*/ 0 h 798"/>
              <a:gd name="T2" fmla="*/ 2147483647 w 580"/>
              <a:gd name="T3" fmla="*/ 2147483647 h 798"/>
              <a:gd name="T4" fmla="*/ 2147483647 w 580"/>
              <a:gd name="T5" fmla="*/ 2147483647 h 798"/>
              <a:gd name="T6" fmla="*/ 2147483647 w 580"/>
              <a:gd name="T7" fmla="*/ 2147483647 h 798"/>
              <a:gd name="T8" fmla="*/ 2147483647 w 580"/>
              <a:gd name="T9" fmla="*/ 2147483647 h 798"/>
              <a:gd name="T10" fmla="*/ 2147483647 w 580"/>
              <a:gd name="T11" fmla="*/ 2147483647 h 798"/>
              <a:gd name="T12" fmla="*/ 2147483647 w 580"/>
              <a:gd name="T13" fmla="*/ 2147483647 h 798"/>
              <a:gd name="T14" fmla="*/ 2147483647 w 580"/>
              <a:gd name="T15" fmla="*/ 2147483647 h 798"/>
              <a:gd name="T16" fmla="*/ 2147483647 w 580"/>
              <a:gd name="T17" fmla="*/ 2147483647 h 798"/>
              <a:gd name="T18" fmla="*/ 2147483647 w 580"/>
              <a:gd name="T19" fmla="*/ 2147483647 h 798"/>
              <a:gd name="T20" fmla="*/ 2147483647 w 580"/>
              <a:gd name="T21" fmla="*/ 2147483647 h 798"/>
              <a:gd name="T22" fmla="*/ 2147483647 w 580"/>
              <a:gd name="T23" fmla="*/ 2147483647 h 798"/>
              <a:gd name="T24" fmla="*/ 0 w 580"/>
              <a:gd name="T25" fmla="*/ 2147483647 h 798"/>
              <a:gd name="T26" fmla="*/ 2147483647 w 580"/>
              <a:gd name="T27" fmla="*/ 2147483647 h 798"/>
              <a:gd name="T28" fmla="*/ 2147483647 w 580"/>
              <a:gd name="T29" fmla="*/ 2147483647 h 798"/>
              <a:gd name="T30" fmla="*/ 2147483647 w 580"/>
              <a:gd name="T31" fmla="*/ 2147483647 h 798"/>
              <a:gd name="T32" fmla="*/ 2147483647 w 580"/>
              <a:gd name="T33" fmla="*/ 2147483647 h 798"/>
              <a:gd name="T34" fmla="*/ 2147483647 w 580"/>
              <a:gd name="T35" fmla="*/ 2147483647 h 798"/>
              <a:gd name="T36" fmla="*/ 2147483647 w 580"/>
              <a:gd name="T37" fmla="*/ 2147483647 h 798"/>
              <a:gd name="T38" fmla="*/ 2147483647 w 580"/>
              <a:gd name="T39" fmla="*/ 2147483647 h 798"/>
              <a:gd name="T40" fmla="*/ 2147483647 w 580"/>
              <a:gd name="T41" fmla="*/ 2147483647 h 798"/>
              <a:gd name="T42" fmla="*/ 2147483647 w 580"/>
              <a:gd name="T43" fmla="*/ 2147483647 h 798"/>
              <a:gd name="T44" fmla="*/ 2147483647 w 580"/>
              <a:gd name="T45" fmla="*/ 2147483647 h 798"/>
              <a:gd name="T46" fmla="*/ 2147483647 w 580"/>
              <a:gd name="T47" fmla="*/ 2147483647 h 798"/>
              <a:gd name="T48" fmla="*/ 2147483647 w 580"/>
              <a:gd name="T49" fmla="*/ 2147483647 h 798"/>
              <a:gd name="T50" fmla="*/ 2147483647 w 580"/>
              <a:gd name="T51" fmla="*/ 2147483647 h 798"/>
              <a:gd name="T52" fmla="*/ 2147483647 w 580"/>
              <a:gd name="T53" fmla="*/ 0 h 798"/>
              <a:gd name="T54" fmla="*/ 2147483647 w 580"/>
              <a:gd name="T55" fmla="*/ 0 h 79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580"/>
              <a:gd name="T85" fmla="*/ 0 h 798"/>
              <a:gd name="T86" fmla="*/ 580 w 580"/>
              <a:gd name="T87" fmla="*/ 798 h 798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solidFill>
            <a:srgbClr val="3366FF"/>
          </a:solidFill>
          <a:ln w="0">
            <a:noFill/>
            <a:round/>
            <a:headEnd/>
            <a:tailEnd/>
          </a:ln>
        </p:spPr>
        <p:txBody>
          <a:bodyPr/>
          <a:lstStyle/>
          <a:p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0"/>
            <a:ext cx="8229600" cy="99377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uk-UA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Заходи щодо скорочення енергоспоживання у секторі житлових будівель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000240"/>
            <a:ext cx="3714776" cy="3910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1000100" y="928670"/>
            <a:ext cx="78581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Проект «Капітальний ремонт багатоквартирного житлового будинку за адресою: м Сєвєродонецьк, вул. Науки, д. </a:t>
            </a:r>
            <a:r>
              <a:rPr lang="uk-UA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3А</a:t>
            </a:r>
            <a:endParaRPr lang="uk-UA" dirty="0">
              <a:solidFill>
                <a:srgbClr val="C00000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2857496"/>
            <a:ext cx="3996363" cy="3429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Штриховая стрелка вправо 13"/>
          <p:cNvSpPr/>
          <p:nvPr/>
        </p:nvSpPr>
        <p:spPr>
          <a:xfrm rot="2102398">
            <a:off x="3846661" y="3919650"/>
            <a:ext cx="1143008" cy="57150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0"/>
            <a:ext cx="8229600" cy="99377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uk-UA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Заходи щодо скорочення енергоспоживання у секторі житлових будівель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42910" y="928670"/>
            <a:ext cx="82153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Проект «</a:t>
            </a:r>
            <a:r>
              <a:rPr lang="ru-RU" sz="1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Встановлення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пластикових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вікон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місцях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загального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користування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ОСББ «</a:t>
            </a:r>
            <a:r>
              <a:rPr lang="ru-RU" sz="1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Сім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– А», </a:t>
            </a:r>
            <a:r>
              <a:rPr lang="ru-RU" sz="1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вул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Курчатова, 7а </a:t>
            </a:r>
            <a:endParaRPr lang="uk-UA" sz="1600" b="1" dirty="0">
              <a:solidFill>
                <a:srgbClr val="C00000"/>
              </a:solidFill>
            </a:endParaRPr>
          </a:p>
        </p:txBody>
      </p:sp>
      <p:sp>
        <p:nvSpPr>
          <p:cNvPr id="14" name="Штриховая стрелка вправо 13"/>
          <p:cNvSpPr/>
          <p:nvPr/>
        </p:nvSpPr>
        <p:spPr>
          <a:xfrm rot="2102398">
            <a:off x="3775223" y="3633897"/>
            <a:ext cx="1143008" cy="57150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Содержимое 6" descr="Фото до -0019 в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285720" y="1857364"/>
            <a:ext cx="3500462" cy="3846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Содержимое 9" descr="2017-02-09 07-33-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9190" y="2357430"/>
            <a:ext cx="3500462" cy="40036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Результат пошуку зображень за запитом &quot;модульної газової міні-котельні в будівлі картинки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24744"/>
            <a:ext cx="3810000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0"/>
            <a:ext cx="8229600" cy="993775"/>
          </a:xfrm>
        </p:spPr>
        <p:txBody>
          <a:bodyPr>
            <a:normAutofit/>
          </a:bodyPr>
          <a:lstStyle/>
          <a:p>
            <a:pPr algn="ctr" eaLnBrk="1" hangingPunct="1"/>
            <a:r>
              <a:rPr lang="uk-UA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Установка газових модульних </a:t>
            </a:r>
            <a:r>
              <a:rPr lang="uk-UA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міні-</a:t>
            </a:r>
            <a:r>
              <a:rPr lang="uk-UA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котелень</a:t>
            </a:r>
            <a:r>
              <a:rPr lang="uk-UA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будівлях охорони здоров'я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Пов’язане зображенн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124744"/>
            <a:ext cx="4619625" cy="300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Результат пошуку зображень за запитом &quot;модульної газової міні-котельні в будівлі картинки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097" y="3540954"/>
            <a:ext cx="3777407" cy="283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Пов’язане зображення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3076" y="4227612"/>
            <a:ext cx="3168352" cy="210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Пов’язане зображення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475980"/>
            <a:ext cx="1944216" cy="1611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607367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000108"/>
            <a:ext cx="9144000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Система </a:t>
            </a:r>
            <a:r>
              <a:rPr lang="uk-UA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щоденного моніторингу </a:t>
            </a:r>
            <a:br>
              <a:rPr lang="uk-UA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споживання енергоносіїв </a:t>
            </a:r>
            <a:r>
              <a:rPr lang="uk-UA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«Енергобаланс»</a:t>
            </a:r>
            <a:r>
              <a:rPr 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uk-UA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G:\DB50B94D-D861-421D-90F3-AB392BC668EB_mw800_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1857364"/>
            <a:ext cx="2428892" cy="1819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economy_big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143636" y="1857364"/>
            <a:ext cx="2692397" cy="22440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r="20634"/>
          <a:stretch>
            <a:fillRect/>
          </a:stretch>
        </p:blipFill>
        <p:spPr bwMode="auto">
          <a:xfrm>
            <a:off x="0" y="642918"/>
            <a:ext cx="3681511" cy="2609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 r="19843"/>
          <a:stretch>
            <a:fillRect/>
          </a:stretch>
        </p:blipFill>
        <p:spPr bwMode="auto">
          <a:xfrm>
            <a:off x="5572132" y="571480"/>
            <a:ext cx="3367759" cy="2357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913497" y="26114"/>
            <a:ext cx="3786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uk-UA" sz="3200" b="1" dirty="0">
                <a:solidFill>
                  <a:srgbClr val="C0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Аналіз даних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/>
          <a:srcRect l="2362" r="23227" b="11811"/>
          <a:stretch>
            <a:fillRect/>
          </a:stretch>
        </p:blipFill>
        <p:spPr bwMode="auto">
          <a:xfrm>
            <a:off x="2928926" y="1357298"/>
            <a:ext cx="3286148" cy="2190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/>
          <a:srcRect l="31645" t="6287" r="31646" b="5696"/>
          <a:stretch>
            <a:fillRect/>
          </a:stretch>
        </p:blipFill>
        <p:spPr bwMode="auto">
          <a:xfrm>
            <a:off x="6357950" y="3071810"/>
            <a:ext cx="2357454" cy="356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1472" y="3643314"/>
            <a:ext cx="5206971" cy="2928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827055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473"/>
            <a:ext cx="8229600" cy="905247"/>
          </a:xfrm>
        </p:spPr>
        <p:txBody>
          <a:bodyPr>
            <a:noAutofit/>
          </a:bodyPr>
          <a:lstStyle/>
          <a:p>
            <a:pPr algn="ctr"/>
            <a:r>
              <a:rPr lang="uk-UA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Ефективна діалогова платформа</a:t>
            </a:r>
            <a:br>
              <a:rPr lang="uk-UA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навчальні заходи</a:t>
            </a:r>
          </a:p>
        </p:txBody>
      </p:sp>
      <p:pic>
        <p:nvPicPr>
          <p:cNvPr id="7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8070" y="1247849"/>
            <a:ext cx="2940050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21929" y="1231053"/>
            <a:ext cx="2960328" cy="2220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469192"/>
            <a:ext cx="3227388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466" y="3614784"/>
            <a:ext cx="2700338" cy="202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33664" y="4052147"/>
            <a:ext cx="3210336" cy="2407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53652" y="3478137"/>
            <a:ext cx="4067944" cy="305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2593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642</TotalTime>
  <Words>247</Words>
  <Application>Microsoft Office PowerPoint</Application>
  <PresentationFormat>Экран (4:3)</PresentationFormat>
  <Paragraphs>51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Открытая</vt:lpstr>
      <vt:lpstr>«Зміни відбулись: Підвищення стандартів життя за допомогою енергоефективності у соціальній інфраструктурі Луганський консорціум»  2015-2017 роки</vt:lpstr>
      <vt:lpstr>Скорочення споживання енергоносіїв у секторі муніципальних будівель </vt:lpstr>
      <vt:lpstr> ЕНЕРГОЕФЕКТИВНЕ ВУЛИЧНЕ ОСВІТЛЕННЯ  (співпраця з Північною екологічною корпорацією НЕФКО в рамках фінансової програми «ДЕМО -УКРАЇНА ЦТ»)</vt:lpstr>
      <vt:lpstr>Заходи щодо скорочення енергоспоживання у секторі житлових будівель</vt:lpstr>
      <vt:lpstr>Заходи щодо скорочення енергоспоживання у секторі житлових будівель</vt:lpstr>
      <vt:lpstr>Установка газових модульних міні-котелень в будівлях охорони здоров'я</vt:lpstr>
      <vt:lpstr>Система щоденного моніторингу  споживання енергоносіїв «Енергобаланс» </vt:lpstr>
      <vt:lpstr>Слайд 8</vt:lpstr>
      <vt:lpstr>Ефективна діалогова платформа навчальні заходи</vt:lpstr>
      <vt:lpstr>Щорічний Німецький тиждень енергоефективності у Сєвєродонецьку</vt:lpstr>
      <vt:lpstr>Співпраця із Вольфґанґом Мьоссінґером, Генеральним консулом ФРН у Донецьку  </vt:lpstr>
      <vt:lpstr>Енергоефективні заходи для дітей та молоді</vt:lpstr>
      <vt:lpstr>Слайд 13</vt:lpstr>
      <vt:lpstr>Слайд 14</vt:lpstr>
      <vt:lpstr>Обмін досвідом Луганська область -Чернівці</vt:lpstr>
      <vt:lpstr>Виставка енергоефективності (до 100 осіб)</vt:lpstr>
      <vt:lpstr>Форум ОСББ (80 осіб)</vt:lpstr>
      <vt:lpstr>Виставка енергоефективності (до 100 осіб)</vt:lpstr>
      <vt:lpstr>Будиночок енергоефективних порад</vt:lpstr>
      <vt:lpstr>База даних місцевих виробників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Зміни відбулись.</dc:title>
  <dc:creator>userTBK2</dc:creator>
  <cp:lastModifiedBy>userTBK2</cp:lastModifiedBy>
  <cp:revision>67</cp:revision>
  <dcterms:created xsi:type="dcterms:W3CDTF">2017-03-13T12:38:33Z</dcterms:created>
  <dcterms:modified xsi:type="dcterms:W3CDTF">2017-04-12T13:38:07Z</dcterms:modified>
</cp:coreProperties>
</file>